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4" r:id="rId4"/>
    <p:sldMasterId id="2147483660" r:id="rId5"/>
  </p:sldMasterIdLst>
  <p:notesMasterIdLst>
    <p:notesMasterId r:id="rId49"/>
  </p:notesMasterIdLst>
  <p:handoutMasterIdLst>
    <p:handoutMasterId r:id="rId50"/>
  </p:handoutMasterIdLst>
  <p:sldIdLst>
    <p:sldId id="388" r:id="rId6"/>
    <p:sldId id="506" r:id="rId7"/>
    <p:sldId id="382" r:id="rId8"/>
    <p:sldId id="472" r:id="rId9"/>
    <p:sldId id="381" r:id="rId10"/>
    <p:sldId id="468" r:id="rId11"/>
    <p:sldId id="384" r:id="rId12"/>
    <p:sldId id="385" r:id="rId13"/>
    <p:sldId id="380" r:id="rId14"/>
    <p:sldId id="476" r:id="rId15"/>
    <p:sldId id="473" r:id="rId16"/>
    <p:sldId id="475" r:id="rId17"/>
    <p:sldId id="415" r:id="rId18"/>
    <p:sldId id="474" r:id="rId19"/>
    <p:sldId id="477" r:id="rId20"/>
    <p:sldId id="478" r:id="rId21"/>
    <p:sldId id="479" r:id="rId22"/>
    <p:sldId id="480" r:id="rId23"/>
    <p:sldId id="481" r:id="rId24"/>
    <p:sldId id="482" r:id="rId25"/>
    <p:sldId id="483" r:id="rId26"/>
    <p:sldId id="484" r:id="rId27"/>
    <p:sldId id="485" r:id="rId28"/>
    <p:sldId id="486" r:id="rId29"/>
    <p:sldId id="487" r:id="rId30"/>
    <p:sldId id="488" r:id="rId31"/>
    <p:sldId id="489" r:id="rId32"/>
    <p:sldId id="490" r:id="rId33"/>
    <p:sldId id="491" r:id="rId34"/>
    <p:sldId id="492" r:id="rId35"/>
    <p:sldId id="493" r:id="rId36"/>
    <p:sldId id="494" r:id="rId37"/>
    <p:sldId id="495" r:id="rId38"/>
    <p:sldId id="496" r:id="rId39"/>
    <p:sldId id="497" r:id="rId40"/>
    <p:sldId id="498" r:id="rId41"/>
    <p:sldId id="499" r:id="rId42"/>
    <p:sldId id="500" r:id="rId43"/>
    <p:sldId id="501" r:id="rId44"/>
    <p:sldId id="502" r:id="rId45"/>
    <p:sldId id="503" r:id="rId46"/>
    <p:sldId id="504" r:id="rId47"/>
    <p:sldId id="505" r:id="rId48"/>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 userDrawn="1">
          <p15:clr>
            <a:srgbClr val="A4A3A4"/>
          </p15:clr>
        </p15:guide>
        <p15:guide id="2" pos="256" userDrawn="1">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cey Brennert" initials="SB" lastIdx="21" clrIdx="0">
    <p:extLst>
      <p:ext uri="{19B8F6BF-5375-455C-9EA6-DF929625EA0E}">
        <p15:presenceInfo xmlns:p15="http://schemas.microsoft.com/office/powerpoint/2012/main" userId="S::sbrennert@clarohealthcare.com::7797cf44-1c85-4ff7-8e22-19edef29c024" providerId="AD"/>
      </p:ext>
    </p:extLst>
  </p:cmAuthor>
  <p:cmAuthor id="2" name="Pooja Gupta" initials="PG" lastIdx="5" clrIdx="1">
    <p:extLst>
      <p:ext uri="{19B8F6BF-5375-455C-9EA6-DF929625EA0E}">
        <p15:presenceInfo xmlns:p15="http://schemas.microsoft.com/office/powerpoint/2012/main" userId="S::pgupta@clarohealthcare.com::f7299bf7-4921-414e-8661-ee9fb5672de5" providerId="AD"/>
      </p:ext>
    </p:extLst>
  </p:cmAuthor>
  <p:cmAuthor id="3" name="David Sheahin" initials="DS" lastIdx="9" clrIdx="2">
    <p:extLst>
      <p:ext uri="{19B8F6BF-5375-455C-9EA6-DF929625EA0E}">
        <p15:presenceInfo xmlns:p15="http://schemas.microsoft.com/office/powerpoint/2012/main" userId="S::dsheahin@clarohealthcare.com::ccccea9f-33bc-4240-ac6b-3ee92faeea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99D2"/>
    <a:srgbClr val="007AB4"/>
    <a:srgbClr val="1C437C"/>
    <a:srgbClr val="35B899"/>
    <a:srgbClr val="FEF3DE"/>
    <a:srgbClr val="FCC049"/>
    <a:srgbClr val="183D6F"/>
    <a:srgbClr val="929093"/>
    <a:srgbClr val="262A6A"/>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721" autoAdjust="0"/>
  </p:normalViewPr>
  <p:slideViewPr>
    <p:cSldViewPr snapToGrid="0">
      <p:cViewPr varScale="1">
        <p:scale>
          <a:sx n="104" d="100"/>
          <a:sy n="104" d="100"/>
        </p:scale>
        <p:origin x="834" y="114"/>
      </p:cViewPr>
      <p:guideLst>
        <p:guide orient="horz" pos="312"/>
        <p:guide pos="256"/>
      </p:guideLst>
    </p:cSldViewPr>
  </p:slideViewPr>
  <p:notesTextViewPr>
    <p:cViewPr>
      <p:scale>
        <a:sx n="1" d="1"/>
        <a:sy n="1" d="1"/>
      </p:scale>
      <p:origin x="0" y="0"/>
    </p:cViewPr>
  </p:notesTextViewPr>
  <p:notesViewPr>
    <p:cSldViewPr snapToGrid="0">
      <p:cViewPr>
        <p:scale>
          <a:sx n="1" d="2"/>
          <a:sy n="1" d="2"/>
        </p:scale>
        <p:origin x="0" y="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commentAuthors" Target="commentAuthors.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CCE206-118E-4A38-AA0F-CA6D6CDED6B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9B102FC-070F-4ADC-AB7C-CA4E9C3715A4}">
      <dgm:prSet phldrT="[Text]"/>
      <dgm:spPr/>
      <dgm:t>
        <a:bodyPr/>
        <a:lstStyle/>
        <a:p>
          <a:pPr>
            <a:buClr>
              <a:schemeClr val="accent2"/>
            </a:buClr>
            <a:buFont typeface="Arial" panose="020B0604020202020204" pitchFamily="34" charset="0"/>
            <a:buNone/>
          </a:pPr>
          <a:r>
            <a:rPr lang="en-US" dirty="0"/>
            <a:t>Become the networking community for revenue integrity professionals throughout Illinois</a:t>
          </a:r>
        </a:p>
      </dgm:t>
    </dgm:pt>
    <dgm:pt modelId="{0276ACFC-B041-4B4A-B61E-9E63F1E69D21}" type="parTrans" cxnId="{46B90D41-E45A-4570-B95E-BAF3BF023641}">
      <dgm:prSet/>
      <dgm:spPr/>
      <dgm:t>
        <a:bodyPr/>
        <a:lstStyle/>
        <a:p>
          <a:endParaRPr lang="en-US"/>
        </a:p>
      </dgm:t>
    </dgm:pt>
    <dgm:pt modelId="{49EA3370-D1E4-4F07-8A9A-A2701EEBF273}" type="sibTrans" cxnId="{46B90D41-E45A-4570-B95E-BAF3BF023641}">
      <dgm:prSet/>
      <dgm:spPr/>
      <dgm:t>
        <a:bodyPr/>
        <a:lstStyle/>
        <a:p>
          <a:endParaRPr lang="en-US"/>
        </a:p>
      </dgm:t>
    </dgm:pt>
    <dgm:pt modelId="{E6F1A815-AB61-44D4-9EE4-DF03304EEC8F}">
      <dgm:prSet phldrT="[Text]"/>
      <dgm:spPr/>
      <dgm:t>
        <a:bodyPr/>
        <a:lstStyle/>
        <a:p>
          <a:pPr>
            <a:buClr>
              <a:schemeClr val="accent2"/>
            </a:buClr>
            <a:buFont typeface="Arial" panose="020B0604020202020204" pitchFamily="34" charset="0"/>
            <a:buNone/>
          </a:pPr>
          <a:r>
            <a:rPr lang="en-US" dirty="0"/>
            <a:t>Provide relevant and timely education to all members</a:t>
          </a:r>
        </a:p>
      </dgm:t>
    </dgm:pt>
    <dgm:pt modelId="{A75E2E00-0741-454D-868E-D85952EFF9EA}" type="parTrans" cxnId="{64E5D6CA-2AE8-429D-9097-909FAA59DD61}">
      <dgm:prSet/>
      <dgm:spPr/>
      <dgm:t>
        <a:bodyPr/>
        <a:lstStyle/>
        <a:p>
          <a:endParaRPr lang="en-US"/>
        </a:p>
      </dgm:t>
    </dgm:pt>
    <dgm:pt modelId="{15AECD2C-7D2F-477C-B4A6-6999D77127DE}" type="sibTrans" cxnId="{64E5D6CA-2AE8-429D-9097-909FAA59DD61}">
      <dgm:prSet/>
      <dgm:spPr/>
      <dgm:t>
        <a:bodyPr/>
        <a:lstStyle/>
        <a:p>
          <a:endParaRPr lang="en-US"/>
        </a:p>
      </dgm:t>
    </dgm:pt>
    <dgm:pt modelId="{A0E23BDD-C473-4AF5-AF94-3848E4ADD8DC}">
      <dgm:prSet phldrT="[Text]"/>
      <dgm:spPr/>
      <dgm:t>
        <a:bodyPr/>
        <a:lstStyle/>
        <a:p>
          <a:pPr>
            <a:buClr>
              <a:schemeClr val="accent2"/>
            </a:buClr>
            <a:buFont typeface="Arial" panose="020B0604020202020204" pitchFamily="34" charset="0"/>
            <a:buNone/>
          </a:pPr>
          <a:r>
            <a:rPr lang="en-US" dirty="0"/>
            <a:t>Provide Illinois revenue integrity professionals an organization to become leaders in, to further advance careers </a:t>
          </a:r>
        </a:p>
      </dgm:t>
    </dgm:pt>
    <dgm:pt modelId="{299CBEAC-55EA-4DBC-9E61-4018D5DB172C}" type="parTrans" cxnId="{057F5911-32ED-417F-86A7-9484E48F5615}">
      <dgm:prSet/>
      <dgm:spPr/>
      <dgm:t>
        <a:bodyPr/>
        <a:lstStyle/>
        <a:p>
          <a:endParaRPr lang="en-US"/>
        </a:p>
      </dgm:t>
    </dgm:pt>
    <dgm:pt modelId="{4FF88F09-1037-45DE-81B9-C255D61CB59C}" type="sibTrans" cxnId="{057F5911-32ED-417F-86A7-9484E48F5615}">
      <dgm:prSet/>
      <dgm:spPr/>
      <dgm:t>
        <a:bodyPr/>
        <a:lstStyle/>
        <a:p>
          <a:endParaRPr lang="en-US"/>
        </a:p>
      </dgm:t>
    </dgm:pt>
    <dgm:pt modelId="{388726CA-7617-4B70-8B36-56712E1DF081}">
      <dgm:prSet phldrT="[Text]"/>
      <dgm:spPr/>
      <dgm:t>
        <a:bodyPr/>
        <a:lstStyle/>
        <a:p>
          <a:pPr>
            <a:buClr>
              <a:schemeClr val="accent2"/>
            </a:buClr>
            <a:buFont typeface="Arial" panose="020B0604020202020204" pitchFamily="34" charset="0"/>
            <a:buNone/>
          </a:pPr>
          <a:r>
            <a:rPr lang="en-US" dirty="0"/>
            <a:t>Work with a broad cross-section of stakeholders to improve the healthcare delivery by identifying, addressing, and bridging gaps in knowledge, best practices, and standards</a:t>
          </a:r>
        </a:p>
      </dgm:t>
    </dgm:pt>
    <dgm:pt modelId="{4EBC0099-C60E-4CCA-8D2C-B0DC5F25F61A}" type="parTrans" cxnId="{A3949AD0-6869-45D7-9735-CDBC845AC918}">
      <dgm:prSet/>
      <dgm:spPr/>
      <dgm:t>
        <a:bodyPr/>
        <a:lstStyle/>
        <a:p>
          <a:endParaRPr lang="en-US"/>
        </a:p>
      </dgm:t>
    </dgm:pt>
    <dgm:pt modelId="{A1E16F62-8AC8-417C-8A48-F46665CD0542}" type="sibTrans" cxnId="{A3949AD0-6869-45D7-9735-CDBC845AC918}">
      <dgm:prSet/>
      <dgm:spPr/>
      <dgm:t>
        <a:bodyPr/>
        <a:lstStyle/>
        <a:p>
          <a:endParaRPr lang="en-US"/>
        </a:p>
      </dgm:t>
    </dgm:pt>
    <dgm:pt modelId="{1515A50F-61A2-4F6A-ABE6-126FA9E59691}" type="pres">
      <dgm:prSet presAssocID="{93CCE206-118E-4A38-AA0F-CA6D6CDED6B5}" presName="Name0" presStyleCnt="0">
        <dgm:presLayoutVars>
          <dgm:chMax val="7"/>
          <dgm:chPref val="7"/>
          <dgm:dir/>
        </dgm:presLayoutVars>
      </dgm:prSet>
      <dgm:spPr/>
    </dgm:pt>
    <dgm:pt modelId="{F345D1CB-9754-43DF-B0F9-EC8D2B3D0585}" type="pres">
      <dgm:prSet presAssocID="{93CCE206-118E-4A38-AA0F-CA6D6CDED6B5}" presName="Name1" presStyleCnt="0"/>
      <dgm:spPr/>
    </dgm:pt>
    <dgm:pt modelId="{03581BD2-8972-414A-BEE1-6CF238E53E6B}" type="pres">
      <dgm:prSet presAssocID="{93CCE206-118E-4A38-AA0F-CA6D6CDED6B5}" presName="cycle" presStyleCnt="0"/>
      <dgm:spPr/>
    </dgm:pt>
    <dgm:pt modelId="{9690193B-B3E5-491C-AC82-3D49582A8FD6}" type="pres">
      <dgm:prSet presAssocID="{93CCE206-118E-4A38-AA0F-CA6D6CDED6B5}" presName="srcNode" presStyleLbl="node1" presStyleIdx="0" presStyleCnt="4"/>
      <dgm:spPr/>
    </dgm:pt>
    <dgm:pt modelId="{C10BFD8D-2513-420A-B5EE-616544DA5D3F}" type="pres">
      <dgm:prSet presAssocID="{93CCE206-118E-4A38-AA0F-CA6D6CDED6B5}" presName="conn" presStyleLbl="parChTrans1D2" presStyleIdx="0" presStyleCnt="1"/>
      <dgm:spPr/>
    </dgm:pt>
    <dgm:pt modelId="{610BAB65-1D33-4B67-9984-DCAADD8AA01D}" type="pres">
      <dgm:prSet presAssocID="{93CCE206-118E-4A38-AA0F-CA6D6CDED6B5}" presName="extraNode" presStyleLbl="node1" presStyleIdx="0" presStyleCnt="4"/>
      <dgm:spPr/>
    </dgm:pt>
    <dgm:pt modelId="{A191A124-FC33-47A7-B46D-E5EE3CC5CC7A}" type="pres">
      <dgm:prSet presAssocID="{93CCE206-118E-4A38-AA0F-CA6D6CDED6B5}" presName="dstNode" presStyleLbl="node1" presStyleIdx="0" presStyleCnt="4"/>
      <dgm:spPr/>
    </dgm:pt>
    <dgm:pt modelId="{FBC2EA12-2F99-4086-B532-F0427B733A32}" type="pres">
      <dgm:prSet presAssocID="{E9B102FC-070F-4ADC-AB7C-CA4E9C3715A4}" presName="text_1" presStyleLbl="node1" presStyleIdx="0" presStyleCnt="4">
        <dgm:presLayoutVars>
          <dgm:bulletEnabled val="1"/>
        </dgm:presLayoutVars>
      </dgm:prSet>
      <dgm:spPr/>
    </dgm:pt>
    <dgm:pt modelId="{2C38B12A-D863-4467-9D60-AD3ACE4CE29B}" type="pres">
      <dgm:prSet presAssocID="{E9B102FC-070F-4ADC-AB7C-CA4E9C3715A4}" presName="accent_1" presStyleCnt="0"/>
      <dgm:spPr/>
    </dgm:pt>
    <dgm:pt modelId="{1FFF71F1-B4B6-4D1A-97DF-533F17B83B7F}" type="pres">
      <dgm:prSet presAssocID="{E9B102FC-070F-4ADC-AB7C-CA4E9C3715A4}" presName="accentRepeatNode" presStyleLbl="solidFgAcc1" presStyleIdx="0" presStyleCnt="4"/>
      <dgm:spPr/>
    </dgm:pt>
    <dgm:pt modelId="{540CD38F-C3DE-4B18-904B-7DDACA3A67FB}" type="pres">
      <dgm:prSet presAssocID="{E6F1A815-AB61-44D4-9EE4-DF03304EEC8F}" presName="text_2" presStyleLbl="node1" presStyleIdx="1" presStyleCnt="4">
        <dgm:presLayoutVars>
          <dgm:bulletEnabled val="1"/>
        </dgm:presLayoutVars>
      </dgm:prSet>
      <dgm:spPr/>
    </dgm:pt>
    <dgm:pt modelId="{A9ED6D94-7DAF-4EB8-A08F-EA5AD94D8316}" type="pres">
      <dgm:prSet presAssocID="{E6F1A815-AB61-44D4-9EE4-DF03304EEC8F}" presName="accent_2" presStyleCnt="0"/>
      <dgm:spPr/>
    </dgm:pt>
    <dgm:pt modelId="{CA037714-C9E2-4797-A487-6EC8C9F155CD}" type="pres">
      <dgm:prSet presAssocID="{E6F1A815-AB61-44D4-9EE4-DF03304EEC8F}" presName="accentRepeatNode" presStyleLbl="solidFgAcc1" presStyleIdx="1" presStyleCnt="4"/>
      <dgm:spPr/>
    </dgm:pt>
    <dgm:pt modelId="{4158C10D-A68A-486D-9F15-0BAB67E1F176}" type="pres">
      <dgm:prSet presAssocID="{A0E23BDD-C473-4AF5-AF94-3848E4ADD8DC}" presName="text_3" presStyleLbl="node1" presStyleIdx="2" presStyleCnt="4">
        <dgm:presLayoutVars>
          <dgm:bulletEnabled val="1"/>
        </dgm:presLayoutVars>
      </dgm:prSet>
      <dgm:spPr/>
    </dgm:pt>
    <dgm:pt modelId="{4E6B2252-EE2F-4DFF-9B8C-BF8512BAD455}" type="pres">
      <dgm:prSet presAssocID="{A0E23BDD-C473-4AF5-AF94-3848E4ADD8DC}" presName="accent_3" presStyleCnt="0"/>
      <dgm:spPr/>
    </dgm:pt>
    <dgm:pt modelId="{50011CE1-DD1A-41F8-A22B-D4C133E38A6C}" type="pres">
      <dgm:prSet presAssocID="{A0E23BDD-C473-4AF5-AF94-3848E4ADD8DC}" presName="accentRepeatNode" presStyleLbl="solidFgAcc1" presStyleIdx="2" presStyleCnt="4"/>
      <dgm:spPr/>
    </dgm:pt>
    <dgm:pt modelId="{36EA58C8-1B86-4DEC-B366-B18ACBDDEB3A}" type="pres">
      <dgm:prSet presAssocID="{388726CA-7617-4B70-8B36-56712E1DF081}" presName="text_4" presStyleLbl="node1" presStyleIdx="3" presStyleCnt="4">
        <dgm:presLayoutVars>
          <dgm:bulletEnabled val="1"/>
        </dgm:presLayoutVars>
      </dgm:prSet>
      <dgm:spPr/>
    </dgm:pt>
    <dgm:pt modelId="{35144D3B-25A1-47E4-9BC2-B5732BC6EAD8}" type="pres">
      <dgm:prSet presAssocID="{388726CA-7617-4B70-8B36-56712E1DF081}" presName="accent_4" presStyleCnt="0"/>
      <dgm:spPr/>
    </dgm:pt>
    <dgm:pt modelId="{2DA7076E-AA23-44B2-B7EE-8A434EA7A8D7}" type="pres">
      <dgm:prSet presAssocID="{388726CA-7617-4B70-8B36-56712E1DF081}" presName="accentRepeatNode" presStyleLbl="solidFgAcc1" presStyleIdx="3" presStyleCnt="4"/>
      <dgm:spPr/>
    </dgm:pt>
  </dgm:ptLst>
  <dgm:cxnLst>
    <dgm:cxn modelId="{E951A501-0940-46BA-AF5A-6471420C127A}" type="presOf" srcId="{A0E23BDD-C473-4AF5-AF94-3848E4ADD8DC}" destId="{4158C10D-A68A-486D-9F15-0BAB67E1F176}" srcOrd="0" destOrd="0" presId="urn:microsoft.com/office/officeart/2008/layout/VerticalCurvedList"/>
    <dgm:cxn modelId="{F0C20C03-F9B2-4772-90F1-B392B168CA8F}" type="presOf" srcId="{E9B102FC-070F-4ADC-AB7C-CA4E9C3715A4}" destId="{FBC2EA12-2F99-4086-B532-F0427B733A32}" srcOrd="0" destOrd="0" presId="urn:microsoft.com/office/officeart/2008/layout/VerticalCurvedList"/>
    <dgm:cxn modelId="{3DF26F06-B3CF-4B81-8321-DF8E2417145A}" type="presOf" srcId="{E6F1A815-AB61-44D4-9EE4-DF03304EEC8F}" destId="{540CD38F-C3DE-4B18-904B-7DDACA3A67FB}" srcOrd="0" destOrd="0" presId="urn:microsoft.com/office/officeart/2008/layout/VerticalCurvedList"/>
    <dgm:cxn modelId="{057F5911-32ED-417F-86A7-9484E48F5615}" srcId="{93CCE206-118E-4A38-AA0F-CA6D6CDED6B5}" destId="{A0E23BDD-C473-4AF5-AF94-3848E4ADD8DC}" srcOrd="2" destOrd="0" parTransId="{299CBEAC-55EA-4DBC-9E61-4018D5DB172C}" sibTransId="{4FF88F09-1037-45DE-81B9-C255D61CB59C}"/>
    <dgm:cxn modelId="{236B2C1F-8770-4FAC-BC41-736ECA747AFC}" type="presOf" srcId="{388726CA-7617-4B70-8B36-56712E1DF081}" destId="{36EA58C8-1B86-4DEC-B366-B18ACBDDEB3A}" srcOrd="0" destOrd="0" presId="urn:microsoft.com/office/officeart/2008/layout/VerticalCurvedList"/>
    <dgm:cxn modelId="{46B90D41-E45A-4570-B95E-BAF3BF023641}" srcId="{93CCE206-118E-4A38-AA0F-CA6D6CDED6B5}" destId="{E9B102FC-070F-4ADC-AB7C-CA4E9C3715A4}" srcOrd="0" destOrd="0" parTransId="{0276ACFC-B041-4B4A-B61E-9E63F1E69D21}" sibTransId="{49EA3370-D1E4-4F07-8A9A-A2701EEBF273}"/>
    <dgm:cxn modelId="{7E0893C0-473A-420B-8635-CA5CCD45E57B}" type="presOf" srcId="{49EA3370-D1E4-4F07-8A9A-A2701EEBF273}" destId="{C10BFD8D-2513-420A-B5EE-616544DA5D3F}" srcOrd="0" destOrd="0" presId="urn:microsoft.com/office/officeart/2008/layout/VerticalCurvedList"/>
    <dgm:cxn modelId="{64E5D6CA-2AE8-429D-9097-909FAA59DD61}" srcId="{93CCE206-118E-4A38-AA0F-CA6D6CDED6B5}" destId="{E6F1A815-AB61-44D4-9EE4-DF03304EEC8F}" srcOrd="1" destOrd="0" parTransId="{A75E2E00-0741-454D-868E-D85952EFF9EA}" sibTransId="{15AECD2C-7D2F-477C-B4A6-6999D77127DE}"/>
    <dgm:cxn modelId="{A3949AD0-6869-45D7-9735-CDBC845AC918}" srcId="{93CCE206-118E-4A38-AA0F-CA6D6CDED6B5}" destId="{388726CA-7617-4B70-8B36-56712E1DF081}" srcOrd="3" destOrd="0" parTransId="{4EBC0099-C60E-4CCA-8D2C-B0DC5F25F61A}" sibTransId="{A1E16F62-8AC8-417C-8A48-F46665CD0542}"/>
    <dgm:cxn modelId="{727C04ED-D597-4437-BE76-F9CE862401AA}" type="presOf" srcId="{93CCE206-118E-4A38-AA0F-CA6D6CDED6B5}" destId="{1515A50F-61A2-4F6A-ABE6-126FA9E59691}" srcOrd="0" destOrd="0" presId="urn:microsoft.com/office/officeart/2008/layout/VerticalCurvedList"/>
    <dgm:cxn modelId="{AA4CB01D-85C1-4D33-BFC8-62D31147762F}" type="presParOf" srcId="{1515A50F-61A2-4F6A-ABE6-126FA9E59691}" destId="{F345D1CB-9754-43DF-B0F9-EC8D2B3D0585}" srcOrd="0" destOrd="0" presId="urn:microsoft.com/office/officeart/2008/layout/VerticalCurvedList"/>
    <dgm:cxn modelId="{C311ED0D-6132-4330-A919-961D1028ABA4}" type="presParOf" srcId="{F345D1CB-9754-43DF-B0F9-EC8D2B3D0585}" destId="{03581BD2-8972-414A-BEE1-6CF238E53E6B}" srcOrd="0" destOrd="0" presId="urn:microsoft.com/office/officeart/2008/layout/VerticalCurvedList"/>
    <dgm:cxn modelId="{AB0CAD43-572B-492C-9A34-4FAAF8DA1883}" type="presParOf" srcId="{03581BD2-8972-414A-BEE1-6CF238E53E6B}" destId="{9690193B-B3E5-491C-AC82-3D49582A8FD6}" srcOrd="0" destOrd="0" presId="urn:microsoft.com/office/officeart/2008/layout/VerticalCurvedList"/>
    <dgm:cxn modelId="{6174185A-80DE-4898-A630-6BAB87ED9260}" type="presParOf" srcId="{03581BD2-8972-414A-BEE1-6CF238E53E6B}" destId="{C10BFD8D-2513-420A-B5EE-616544DA5D3F}" srcOrd="1" destOrd="0" presId="urn:microsoft.com/office/officeart/2008/layout/VerticalCurvedList"/>
    <dgm:cxn modelId="{7DB8A082-91EA-4FC6-B10C-7B69095D54F1}" type="presParOf" srcId="{03581BD2-8972-414A-BEE1-6CF238E53E6B}" destId="{610BAB65-1D33-4B67-9984-DCAADD8AA01D}" srcOrd="2" destOrd="0" presId="urn:microsoft.com/office/officeart/2008/layout/VerticalCurvedList"/>
    <dgm:cxn modelId="{FF62F5E9-9F1A-4F4C-B247-D802F55DB317}" type="presParOf" srcId="{03581BD2-8972-414A-BEE1-6CF238E53E6B}" destId="{A191A124-FC33-47A7-B46D-E5EE3CC5CC7A}" srcOrd="3" destOrd="0" presId="urn:microsoft.com/office/officeart/2008/layout/VerticalCurvedList"/>
    <dgm:cxn modelId="{65E716C2-4F3F-4965-B52E-D307BFD06293}" type="presParOf" srcId="{F345D1CB-9754-43DF-B0F9-EC8D2B3D0585}" destId="{FBC2EA12-2F99-4086-B532-F0427B733A32}" srcOrd="1" destOrd="0" presId="urn:microsoft.com/office/officeart/2008/layout/VerticalCurvedList"/>
    <dgm:cxn modelId="{13A99E78-176A-415A-9E1D-6C8EDC72D40D}" type="presParOf" srcId="{F345D1CB-9754-43DF-B0F9-EC8D2B3D0585}" destId="{2C38B12A-D863-4467-9D60-AD3ACE4CE29B}" srcOrd="2" destOrd="0" presId="urn:microsoft.com/office/officeart/2008/layout/VerticalCurvedList"/>
    <dgm:cxn modelId="{E9F18A56-3EA4-4A34-893F-48EEE2CB84D6}" type="presParOf" srcId="{2C38B12A-D863-4467-9D60-AD3ACE4CE29B}" destId="{1FFF71F1-B4B6-4D1A-97DF-533F17B83B7F}" srcOrd="0" destOrd="0" presId="urn:microsoft.com/office/officeart/2008/layout/VerticalCurvedList"/>
    <dgm:cxn modelId="{C2B369CE-E974-4673-85C0-F6F39984CD06}" type="presParOf" srcId="{F345D1CB-9754-43DF-B0F9-EC8D2B3D0585}" destId="{540CD38F-C3DE-4B18-904B-7DDACA3A67FB}" srcOrd="3" destOrd="0" presId="urn:microsoft.com/office/officeart/2008/layout/VerticalCurvedList"/>
    <dgm:cxn modelId="{9611685D-4F2F-4C15-B133-6D25DAF1CCD4}" type="presParOf" srcId="{F345D1CB-9754-43DF-B0F9-EC8D2B3D0585}" destId="{A9ED6D94-7DAF-4EB8-A08F-EA5AD94D8316}" srcOrd="4" destOrd="0" presId="urn:microsoft.com/office/officeart/2008/layout/VerticalCurvedList"/>
    <dgm:cxn modelId="{01AC5D2E-911D-43CC-80B8-FF8A98E94A6E}" type="presParOf" srcId="{A9ED6D94-7DAF-4EB8-A08F-EA5AD94D8316}" destId="{CA037714-C9E2-4797-A487-6EC8C9F155CD}" srcOrd="0" destOrd="0" presId="urn:microsoft.com/office/officeart/2008/layout/VerticalCurvedList"/>
    <dgm:cxn modelId="{7D772EDB-AAE5-49B4-A7FD-4355ADB0AEDA}" type="presParOf" srcId="{F345D1CB-9754-43DF-B0F9-EC8D2B3D0585}" destId="{4158C10D-A68A-486D-9F15-0BAB67E1F176}" srcOrd="5" destOrd="0" presId="urn:microsoft.com/office/officeart/2008/layout/VerticalCurvedList"/>
    <dgm:cxn modelId="{316DA676-AB36-4083-9F45-C5C1B39D5A5D}" type="presParOf" srcId="{F345D1CB-9754-43DF-B0F9-EC8D2B3D0585}" destId="{4E6B2252-EE2F-4DFF-9B8C-BF8512BAD455}" srcOrd="6" destOrd="0" presId="urn:microsoft.com/office/officeart/2008/layout/VerticalCurvedList"/>
    <dgm:cxn modelId="{BBEAC74F-47D3-4AF1-91DE-FC584DCE49F2}" type="presParOf" srcId="{4E6B2252-EE2F-4DFF-9B8C-BF8512BAD455}" destId="{50011CE1-DD1A-41F8-A22B-D4C133E38A6C}" srcOrd="0" destOrd="0" presId="urn:microsoft.com/office/officeart/2008/layout/VerticalCurvedList"/>
    <dgm:cxn modelId="{DCC00401-F1D5-4851-8913-912531510642}" type="presParOf" srcId="{F345D1CB-9754-43DF-B0F9-EC8D2B3D0585}" destId="{36EA58C8-1B86-4DEC-B366-B18ACBDDEB3A}" srcOrd="7" destOrd="0" presId="urn:microsoft.com/office/officeart/2008/layout/VerticalCurvedList"/>
    <dgm:cxn modelId="{91320BC4-BC6B-4C06-9186-4622FB1979C6}" type="presParOf" srcId="{F345D1CB-9754-43DF-B0F9-EC8D2B3D0585}" destId="{35144D3B-25A1-47E4-9BC2-B5732BC6EAD8}" srcOrd="8" destOrd="0" presId="urn:microsoft.com/office/officeart/2008/layout/VerticalCurvedList"/>
    <dgm:cxn modelId="{E897CED4-66AC-48B4-B4C2-85D8EADD72AF}" type="presParOf" srcId="{35144D3B-25A1-47E4-9BC2-B5732BC6EAD8}" destId="{2DA7076E-AA23-44B2-B7EE-8A434EA7A8D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927A5F-2AD8-46D0-831F-80B76279CB58}" type="doc">
      <dgm:prSet loTypeId="urn:microsoft.com/office/officeart/2005/8/layout/pyramid2" loCatId="pyramid" qsTypeId="urn:microsoft.com/office/officeart/2005/8/quickstyle/simple4" qsCatId="simple" csTypeId="urn:microsoft.com/office/officeart/2005/8/colors/accent1_2" csCatId="accent1" phldr="1"/>
      <dgm:spPr/>
    </dgm:pt>
    <dgm:pt modelId="{02EBE99F-BA07-488A-981C-39AC882BA720}">
      <dgm:prSet phldrT="[Text]"/>
      <dgm:spPr/>
      <dgm:t>
        <a:bodyPr/>
        <a:lstStyle/>
        <a:p>
          <a:r>
            <a:rPr lang="en-US" dirty="0"/>
            <a:t>Benefits of having an outpatient CDI program within revenue integrity</a:t>
          </a:r>
        </a:p>
      </dgm:t>
    </dgm:pt>
    <dgm:pt modelId="{7C0BDCAA-EFAA-419F-9CDA-8404F0FF3D9D}" type="parTrans" cxnId="{F90705A6-B16F-466E-AE21-C55F248FE630}">
      <dgm:prSet/>
      <dgm:spPr/>
      <dgm:t>
        <a:bodyPr/>
        <a:lstStyle/>
        <a:p>
          <a:endParaRPr lang="en-US"/>
        </a:p>
      </dgm:t>
    </dgm:pt>
    <dgm:pt modelId="{B86A2B3F-5F1B-4FC3-B54B-2DAA9A79EC1F}" type="sibTrans" cxnId="{F90705A6-B16F-466E-AE21-C55F248FE630}">
      <dgm:prSet/>
      <dgm:spPr/>
      <dgm:t>
        <a:bodyPr/>
        <a:lstStyle/>
        <a:p>
          <a:endParaRPr lang="en-US"/>
        </a:p>
      </dgm:t>
    </dgm:pt>
    <dgm:pt modelId="{BB4BDB84-D556-4262-835B-53A729B07FA3}">
      <dgm:prSet phldrT="[Text]"/>
      <dgm:spPr/>
      <dgm:t>
        <a:bodyPr/>
        <a:lstStyle/>
        <a:p>
          <a:pPr>
            <a:buClr>
              <a:schemeClr val="accent2"/>
            </a:buClr>
            <a:buFont typeface="Arial" panose="020B0604020202020204" pitchFamily="34" charset="0"/>
            <a:buChar char="•"/>
          </a:pPr>
          <a:r>
            <a:rPr lang="en-US" dirty="0"/>
            <a:t>Evolution of revenue integrity/ OP CDI at NorthShore University </a:t>
          </a:r>
          <a:r>
            <a:rPr lang="en-US" dirty="0" err="1"/>
            <a:t>HealthSystem</a:t>
          </a:r>
          <a:r>
            <a:rPr lang="en-US" dirty="0"/>
            <a:t> </a:t>
          </a:r>
        </a:p>
      </dgm:t>
    </dgm:pt>
    <dgm:pt modelId="{6EC23842-1D25-4532-B2C6-0C2DB5994EEB}" type="parTrans" cxnId="{1214A7ED-AF94-48AA-B8FA-9E16D7A5C8CA}">
      <dgm:prSet/>
      <dgm:spPr/>
      <dgm:t>
        <a:bodyPr/>
        <a:lstStyle/>
        <a:p>
          <a:endParaRPr lang="en-US"/>
        </a:p>
      </dgm:t>
    </dgm:pt>
    <dgm:pt modelId="{B98730B3-0472-451D-877D-0ACBA0E2F077}" type="sibTrans" cxnId="{1214A7ED-AF94-48AA-B8FA-9E16D7A5C8CA}">
      <dgm:prSet/>
      <dgm:spPr/>
      <dgm:t>
        <a:bodyPr/>
        <a:lstStyle/>
        <a:p>
          <a:endParaRPr lang="en-US"/>
        </a:p>
      </dgm:t>
    </dgm:pt>
    <dgm:pt modelId="{32F98FD4-9A93-481B-A35A-E3869EF4A577}">
      <dgm:prSet phldrT="[Text]"/>
      <dgm:spPr/>
      <dgm:t>
        <a:bodyPr/>
        <a:lstStyle/>
        <a:p>
          <a:pPr>
            <a:buClr>
              <a:schemeClr val="accent2"/>
            </a:buClr>
            <a:buFont typeface="Arial" panose="020B0604020202020204" pitchFamily="34" charset="0"/>
            <a:buChar char="•"/>
          </a:pPr>
          <a:r>
            <a:rPr lang="en-US" dirty="0"/>
            <a:t>OP CDI initiative spotlight</a:t>
          </a:r>
        </a:p>
      </dgm:t>
    </dgm:pt>
    <dgm:pt modelId="{5DCCAE10-C122-4CA6-B77F-97C357CFC338}" type="parTrans" cxnId="{E088F31E-D93B-436D-BE6A-9BD46FFC4810}">
      <dgm:prSet/>
      <dgm:spPr/>
      <dgm:t>
        <a:bodyPr/>
        <a:lstStyle/>
        <a:p>
          <a:endParaRPr lang="en-US"/>
        </a:p>
      </dgm:t>
    </dgm:pt>
    <dgm:pt modelId="{CC31D954-E85F-46CB-837C-2FAD87EA6E6E}" type="sibTrans" cxnId="{E088F31E-D93B-436D-BE6A-9BD46FFC4810}">
      <dgm:prSet/>
      <dgm:spPr/>
      <dgm:t>
        <a:bodyPr/>
        <a:lstStyle/>
        <a:p>
          <a:endParaRPr lang="en-US"/>
        </a:p>
      </dgm:t>
    </dgm:pt>
    <dgm:pt modelId="{C9191592-4BAC-4FA6-B2B3-0D9E1DC11142}" type="pres">
      <dgm:prSet presAssocID="{AE927A5F-2AD8-46D0-831F-80B76279CB58}" presName="compositeShape" presStyleCnt="0">
        <dgm:presLayoutVars>
          <dgm:dir/>
          <dgm:resizeHandles/>
        </dgm:presLayoutVars>
      </dgm:prSet>
      <dgm:spPr/>
    </dgm:pt>
    <dgm:pt modelId="{AF281ABF-1DAC-4104-B14A-E85AA7C6825F}" type="pres">
      <dgm:prSet presAssocID="{AE927A5F-2AD8-46D0-831F-80B76279CB58}" presName="pyramid" presStyleLbl="node1" presStyleIdx="0" presStyleCnt="1" custScaleX="116472"/>
      <dgm:spPr/>
    </dgm:pt>
    <dgm:pt modelId="{76874286-DA03-46A9-AD5B-BEA0646D26DB}" type="pres">
      <dgm:prSet presAssocID="{AE927A5F-2AD8-46D0-831F-80B76279CB58}" presName="theList" presStyleCnt="0"/>
      <dgm:spPr/>
    </dgm:pt>
    <dgm:pt modelId="{522C396D-C378-4629-99EB-5FBB5489136A}" type="pres">
      <dgm:prSet presAssocID="{02EBE99F-BA07-488A-981C-39AC882BA720}" presName="aNode" presStyleLbl="fgAcc1" presStyleIdx="0" presStyleCnt="3">
        <dgm:presLayoutVars>
          <dgm:bulletEnabled val="1"/>
        </dgm:presLayoutVars>
      </dgm:prSet>
      <dgm:spPr/>
    </dgm:pt>
    <dgm:pt modelId="{73F50C73-2659-4F21-8B3F-8FF2DAFD6A01}" type="pres">
      <dgm:prSet presAssocID="{02EBE99F-BA07-488A-981C-39AC882BA720}" presName="aSpace" presStyleCnt="0"/>
      <dgm:spPr/>
    </dgm:pt>
    <dgm:pt modelId="{9FFBE17D-4754-42B6-B1C8-4B81DABA179E}" type="pres">
      <dgm:prSet presAssocID="{BB4BDB84-D556-4262-835B-53A729B07FA3}" presName="aNode" presStyleLbl="fgAcc1" presStyleIdx="1" presStyleCnt="3">
        <dgm:presLayoutVars>
          <dgm:bulletEnabled val="1"/>
        </dgm:presLayoutVars>
      </dgm:prSet>
      <dgm:spPr/>
    </dgm:pt>
    <dgm:pt modelId="{AD72C07D-D1A1-4F7E-AFE5-B10F919413B6}" type="pres">
      <dgm:prSet presAssocID="{BB4BDB84-D556-4262-835B-53A729B07FA3}" presName="aSpace" presStyleCnt="0"/>
      <dgm:spPr/>
    </dgm:pt>
    <dgm:pt modelId="{89B09DE0-A881-4813-A970-335218D5BD15}" type="pres">
      <dgm:prSet presAssocID="{32F98FD4-9A93-481B-A35A-E3869EF4A577}" presName="aNode" presStyleLbl="fgAcc1" presStyleIdx="2" presStyleCnt="3">
        <dgm:presLayoutVars>
          <dgm:bulletEnabled val="1"/>
        </dgm:presLayoutVars>
      </dgm:prSet>
      <dgm:spPr/>
    </dgm:pt>
    <dgm:pt modelId="{B8491AF1-4BBF-4C5B-B62E-46D460A4E73F}" type="pres">
      <dgm:prSet presAssocID="{32F98FD4-9A93-481B-A35A-E3869EF4A577}" presName="aSpace" presStyleCnt="0"/>
      <dgm:spPr/>
    </dgm:pt>
  </dgm:ptLst>
  <dgm:cxnLst>
    <dgm:cxn modelId="{E088F31E-D93B-436D-BE6A-9BD46FFC4810}" srcId="{AE927A5F-2AD8-46D0-831F-80B76279CB58}" destId="{32F98FD4-9A93-481B-A35A-E3869EF4A577}" srcOrd="2" destOrd="0" parTransId="{5DCCAE10-C122-4CA6-B77F-97C357CFC338}" sibTransId="{CC31D954-E85F-46CB-837C-2FAD87EA6E6E}"/>
    <dgm:cxn modelId="{02A54347-1D84-4156-ACB4-A76BFE56A94A}" type="presOf" srcId="{BB4BDB84-D556-4262-835B-53A729B07FA3}" destId="{9FFBE17D-4754-42B6-B1C8-4B81DABA179E}" srcOrd="0" destOrd="0" presId="urn:microsoft.com/office/officeart/2005/8/layout/pyramid2"/>
    <dgm:cxn modelId="{B8D3207A-8482-4D3B-98C7-D6CF0A8448FD}" type="presOf" srcId="{02EBE99F-BA07-488A-981C-39AC882BA720}" destId="{522C396D-C378-4629-99EB-5FBB5489136A}" srcOrd="0" destOrd="0" presId="urn:microsoft.com/office/officeart/2005/8/layout/pyramid2"/>
    <dgm:cxn modelId="{F90705A6-B16F-466E-AE21-C55F248FE630}" srcId="{AE927A5F-2AD8-46D0-831F-80B76279CB58}" destId="{02EBE99F-BA07-488A-981C-39AC882BA720}" srcOrd="0" destOrd="0" parTransId="{7C0BDCAA-EFAA-419F-9CDA-8404F0FF3D9D}" sibTransId="{B86A2B3F-5F1B-4FC3-B54B-2DAA9A79EC1F}"/>
    <dgm:cxn modelId="{6DAC67B8-045C-447C-8866-D9E02AAD8213}" type="presOf" srcId="{32F98FD4-9A93-481B-A35A-E3869EF4A577}" destId="{89B09DE0-A881-4813-A970-335218D5BD15}" srcOrd="0" destOrd="0" presId="urn:microsoft.com/office/officeart/2005/8/layout/pyramid2"/>
    <dgm:cxn modelId="{1214A7ED-AF94-48AA-B8FA-9E16D7A5C8CA}" srcId="{AE927A5F-2AD8-46D0-831F-80B76279CB58}" destId="{BB4BDB84-D556-4262-835B-53A729B07FA3}" srcOrd="1" destOrd="0" parTransId="{6EC23842-1D25-4532-B2C6-0C2DB5994EEB}" sibTransId="{B98730B3-0472-451D-877D-0ACBA0E2F077}"/>
    <dgm:cxn modelId="{78A506EF-5A8E-499D-9D9B-0A6475A766C3}" type="presOf" srcId="{AE927A5F-2AD8-46D0-831F-80B76279CB58}" destId="{C9191592-4BAC-4FA6-B2B3-0D9E1DC11142}" srcOrd="0" destOrd="0" presId="urn:microsoft.com/office/officeart/2005/8/layout/pyramid2"/>
    <dgm:cxn modelId="{7BFB2496-C487-454D-9FD6-56B90CFC2169}" type="presParOf" srcId="{C9191592-4BAC-4FA6-B2B3-0D9E1DC11142}" destId="{AF281ABF-1DAC-4104-B14A-E85AA7C6825F}" srcOrd="0" destOrd="0" presId="urn:microsoft.com/office/officeart/2005/8/layout/pyramid2"/>
    <dgm:cxn modelId="{FF800B21-AC77-49B4-BD4F-A8F3462CFEF5}" type="presParOf" srcId="{C9191592-4BAC-4FA6-B2B3-0D9E1DC11142}" destId="{76874286-DA03-46A9-AD5B-BEA0646D26DB}" srcOrd="1" destOrd="0" presId="urn:microsoft.com/office/officeart/2005/8/layout/pyramid2"/>
    <dgm:cxn modelId="{579C04DD-4919-4EFC-9F12-DA7569CD2D82}" type="presParOf" srcId="{76874286-DA03-46A9-AD5B-BEA0646D26DB}" destId="{522C396D-C378-4629-99EB-5FBB5489136A}" srcOrd="0" destOrd="0" presId="urn:microsoft.com/office/officeart/2005/8/layout/pyramid2"/>
    <dgm:cxn modelId="{8072B461-224A-4A12-ABD7-E573E7E43A78}" type="presParOf" srcId="{76874286-DA03-46A9-AD5B-BEA0646D26DB}" destId="{73F50C73-2659-4F21-8B3F-8FF2DAFD6A01}" srcOrd="1" destOrd="0" presId="urn:microsoft.com/office/officeart/2005/8/layout/pyramid2"/>
    <dgm:cxn modelId="{3B932474-A85B-435B-8ACA-85E027E6CAD9}" type="presParOf" srcId="{76874286-DA03-46A9-AD5B-BEA0646D26DB}" destId="{9FFBE17D-4754-42B6-B1C8-4B81DABA179E}" srcOrd="2" destOrd="0" presId="urn:microsoft.com/office/officeart/2005/8/layout/pyramid2"/>
    <dgm:cxn modelId="{6E950D79-BEC8-43D3-ACBC-C17965FB4E32}" type="presParOf" srcId="{76874286-DA03-46A9-AD5B-BEA0646D26DB}" destId="{AD72C07D-D1A1-4F7E-AFE5-B10F919413B6}" srcOrd="3" destOrd="0" presId="urn:microsoft.com/office/officeart/2005/8/layout/pyramid2"/>
    <dgm:cxn modelId="{B4126622-144A-46C0-8C97-B96E72657D5B}" type="presParOf" srcId="{76874286-DA03-46A9-AD5B-BEA0646D26DB}" destId="{89B09DE0-A881-4813-A970-335218D5BD15}" srcOrd="4" destOrd="0" presId="urn:microsoft.com/office/officeart/2005/8/layout/pyramid2"/>
    <dgm:cxn modelId="{68C93DE1-47C9-4861-8FFE-0D36C5CD05CD}" type="presParOf" srcId="{76874286-DA03-46A9-AD5B-BEA0646D26DB}" destId="{B8491AF1-4BBF-4C5B-B62E-46D460A4E73F}"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534551-EC39-4A06-ABE8-147A2E3221C1}" type="doc">
      <dgm:prSet loTypeId="urn:microsoft.com/office/officeart/2005/8/layout/equation2" loCatId="relationship" qsTypeId="urn:microsoft.com/office/officeart/2005/8/quickstyle/simple1" qsCatId="simple" csTypeId="urn:microsoft.com/office/officeart/2005/8/colors/accent1_2" csCatId="accent1" phldr="1"/>
      <dgm:spPr/>
      <dgm:t>
        <a:bodyPr/>
        <a:lstStyle/>
        <a:p>
          <a:endParaRPr lang="en-US"/>
        </a:p>
      </dgm:t>
    </dgm:pt>
    <dgm:pt modelId="{C40C08C1-0F6D-4D4D-B0D3-80F7C600FC91}">
      <dgm:prSet phldrT="[Text]"/>
      <dgm:spPr/>
      <dgm:t>
        <a:bodyPr/>
        <a:lstStyle/>
        <a:p>
          <a:endParaRPr lang="en-US"/>
        </a:p>
      </dgm:t>
    </dgm:pt>
    <dgm:pt modelId="{5B2A1A96-B4DE-4A65-8543-3C078AE844C4}" type="parTrans" cxnId="{39179CDF-A1F3-46E1-8B1C-0EA35B8B9755}">
      <dgm:prSet/>
      <dgm:spPr/>
      <dgm:t>
        <a:bodyPr/>
        <a:lstStyle/>
        <a:p>
          <a:endParaRPr lang="en-US"/>
        </a:p>
      </dgm:t>
    </dgm:pt>
    <dgm:pt modelId="{2C02D069-B939-44C3-98F8-34D7F2D27B8D}" type="sibTrans" cxnId="{39179CDF-A1F3-46E1-8B1C-0EA35B8B9755}">
      <dgm:prSet/>
      <dgm:spPr>
        <a:solidFill>
          <a:srgbClr val="92D050"/>
        </a:solidFill>
      </dgm:spPr>
      <dgm:t>
        <a:bodyPr/>
        <a:lstStyle/>
        <a:p>
          <a:endParaRPr lang="en-US"/>
        </a:p>
      </dgm:t>
    </dgm:pt>
    <dgm:pt modelId="{3F6396AF-898F-4359-B792-32781F4D06ED}">
      <dgm:prSet phldrT="[Text]"/>
      <dgm:spPr>
        <a:solidFill>
          <a:schemeClr val="accent2"/>
        </a:solidFill>
      </dgm:spPr>
      <dgm:t>
        <a:bodyPr/>
        <a:lstStyle/>
        <a:p>
          <a:r>
            <a:rPr lang="en-US"/>
            <a:t>OP CDI </a:t>
          </a:r>
        </a:p>
      </dgm:t>
    </dgm:pt>
    <dgm:pt modelId="{0B91FA94-0B39-4E7F-9D00-52595A3838B9}" type="parTrans" cxnId="{6DC746F7-12B7-4D5D-8292-4E96A616AA4F}">
      <dgm:prSet/>
      <dgm:spPr/>
      <dgm:t>
        <a:bodyPr/>
        <a:lstStyle/>
        <a:p>
          <a:endParaRPr lang="en-US"/>
        </a:p>
      </dgm:t>
    </dgm:pt>
    <dgm:pt modelId="{1D7EC15A-44A7-4BF5-AF99-A04DCC680193}" type="sibTrans" cxnId="{6DC746F7-12B7-4D5D-8292-4E96A616AA4F}">
      <dgm:prSet/>
      <dgm:spPr/>
      <dgm:t>
        <a:bodyPr/>
        <a:lstStyle/>
        <a:p>
          <a:endParaRPr lang="en-US"/>
        </a:p>
      </dgm:t>
    </dgm:pt>
    <dgm:pt modelId="{2F636D55-885C-4BF5-BE0D-4665F713BA85}" type="pres">
      <dgm:prSet presAssocID="{62534551-EC39-4A06-ABE8-147A2E3221C1}" presName="Name0" presStyleCnt="0">
        <dgm:presLayoutVars>
          <dgm:dir/>
          <dgm:resizeHandles val="exact"/>
        </dgm:presLayoutVars>
      </dgm:prSet>
      <dgm:spPr/>
    </dgm:pt>
    <dgm:pt modelId="{93069FE5-5F8B-4BA5-9A7F-2E68C8C4CE8F}" type="pres">
      <dgm:prSet presAssocID="{62534551-EC39-4A06-ABE8-147A2E3221C1}" presName="vNodes" presStyleCnt="0"/>
      <dgm:spPr/>
    </dgm:pt>
    <dgm:pt modelId="{B10454F7-6EC2-4C0F-AB22-29E3A3DB93AF}" type="pres">
      <dgm:prSet presAssocID="{C40C08C1-0F6D-4D4D-B0D3-80F7C600FC91}" presName="node" presStyleLbl="node1" presStyleIdx="0" presStyleCnt="2" custScaleX="289685" custScaleY="291470" custLinFactNeighborX="-59375" custLinFactNeighborY="24">
        <dgm:presLayoutVars>
          <dgm:bulletEnabled val="1"/>
        </dgm:presLayoutVars>
      </dgm:prSet>
      <dgm:spPr/>
    </dgm:pt>
    <dgm:pt modelId="{AEAAA0E4-3D73-483D-A555-501F3C60A5F5}" type="pres">
      <dgm:prSet presAssocID="{62534551-EC39-4A06-ABE8-147A2E3221C1}" presName="sibTransLast" presStyleLbl="sibTrans2D1" presStyleIdx="0" presStyleCnt="1" custAng="5399988" custScaleX="116460" custScaleY="135430" custLinFactX="120914" custLinFactY="-100000" custLinFactNeighborX="200000" custLinFactNeighborY="-153056"/>
      <dgm:spPr/>
    </dgm:pt>
    <dgm:pt modelId="{57662BDE-8930-4EB2-9167-2FE4A9C57DFA}" type="pres">
      <dgm:prSet presAssocID="{62534551-EC39-4A06-ABE8-147A2E3221C1}" presName="connectorText" presStyleLbl="sibTrans2D1" presStyleIdx="0" presStyleCnt="1"/>
      <dgm:spPr/>
    </dgm:pt>
    <dgm:pt modelId="{D13551D6-25C5-45D7-AF33-E86F90A1A5B8}" type="pres">
      <dgm:prSet presAssocID="{62534551-EC39-4A06-ABE8-147A2E3221C1}" presName="lastNode" presStyleLbl="node1" presStyleIdx="1" presStyleCnt="2" custScaleX="113721" custScaleY="111566" custLinFactX="-200000" custLinFactNeighborX="-235013" custLinFactNeighborY="89976">
        <dgm:presLayoutVars>
          <dgm:bulletEnabled val="1"/>
        </dgm:presLayoutVars>
      </dgm:prSet>
      <dgm:spPr>
        <a:prstGeom prst="ellipse">
          <a:avLst/>
        </a:prstGeom>
      </dgm:spPr>
    </dgm:pt>
  </dgm:ptLst>
  <dgm:cxnLst>
    <dgm:cxn modelId="{74BFC105-8698-402E-AC45-E34DE52B027E}" type="presOf" srcId="{62534551-EC39-4A06-ABE8-147A2E3221C1}" destId="{2F636D55-885C-4BF5-BE0D-4665F713BA85}" srcOrd="0" destOrd="0" presId="urn:microsoft.com/office/officeart/2005/8/layout/equation2"/>
    <dgm:cxn modelId="{8B5FD40D-4A29-463C-A4B0-71B85369BEF8}" type="presOf" srcId="{C40C08C1-0F6D-4D4D-B0D3-80F7C600FC91}" destId="{B10454F7-6EC2-4C0F-AB22-29E3A3DB93AF}" srcOrd="0" destOrd="0" presId="urn:microsoft.com/office/officeart/2005/8/layout/equation2"/>
    <dgm:cxn modelId="{7F338649-96C1-4254-8E9B-77AC4C0A28DB}" type="presOf" srcId="{2C02D069-B939-44C3-98F8-34D7F2D27B8D}" destId="{57662BDE-8930-4EB2-9167-2FE4A9C57DFA}" srcOrd="1" destOrd="0" presId="urn:microsoft.com/office/officeart/2005/8/layout/equation2"/>
    <dgm:cxn modelId="{7AD6806B-F3CB-413E-9618-336A81C88F3D}" type="presOf" srcId="{2C02D069-B939-44C3-98F8-34D7F2D27B8D}" destId="{AEAAA0E4-3D73-483D-A555-501F3C60A5F5}" srcOrd="0" destOrd="0" presId="urn:microsoft.com/office/officeart/2005/8/layout/equation2"/>
    <dgm:cxn modelId="{E510AB9E-DC99-41FD-8998-39AFC9286BD9}" type="presOf" srcId="{3F6396AF-898F-4359-B792-32781F4D06ED}" destId="{D13551D6-25C5-45D7-AF33-E86F90A1A5B8}" srcOrd="0" destOrd="0" presId="urn:microsoft.com/office/officeart/2005/8/layout/equation2"/>
    <dgm:cxn modelId="{39179CDF-A1F3-46E1-8B1C-0EA35B8B9755}" srcId="{62534551-EC39-4A06-ABE8-147A2E3221C1}" destId="{C40C08C1-0F6D-4D4D-B0D3-80F7C600FC91}" srcOrd="0" destOrd="0" parTransId="{5B2A1A96-B4DE-4A65-8543-3C078AE844C4}" sibTransId="{2C02D069-B939-44C3-98F8-34D7F2D27B8D}"/>
    <dgm:cxn modelId="{6DC746F7-12B7-4D5D-8292-4E96A616AA4F}" srcId="{62534551-EC39-4A06-ABE8-147A2E3221C1}" destId="{3F6396AF-898F-4359-B792-32781F4D06ED}" srcOrd="1" destOrd="0" parTransId="{0B91FA94-0B39-4E7F-9D00-52595A3838B9}" sibTransId="{1D7EC15A-44A7-4BF5-AF99-A04DCC680193}"/>
    <dgm:cxn modelId="{ED7147FA-8084-4509-B402-0D4B13EE7352}" type="presParOf" srcId="{2F636D55-885C-4BF5-BE0D-4665F713BA85}" destId="{93069FE5-5F8B-4BA5-9A7F-2E68C8C4CE8F}" srcOrd="0" destOrd="0" presId="urn:microsoft.com/office/officeart/2005/8/layout/equation2"/>
    <dgm:cxn modelId="{174471CF-F0BA-4DEF-8D3F-86A66EEB8502}" type="presParOf" srcId="{93069FE5-5F8B-4BA5-9A7F-2E68C8C4CE8F}" destId="{B10454F7-6EC2-4C0F-AB22-29E3A3DB93AF}" srcOrd="0" destOrd="0" presId="urn:microsoft.com/office/officeart/2005/8/layout/equation2"/>
    <dgm:cxn modelId="{2E365E01-A78F-428D-8FDC-14367532B451}" type="presParOf" srcId="{2F636D55-885C-4BF5-BE0D-4665F713BA85}" destId="{AEAAA0E4-3D73-483D-A555-501F3C60A5F5}" srcOrd="1" destOrd="0" presId="urn:microsoft.com/office/officeart/2005/8/layout/equation2"/>
    <dgm:cxn modelId="{3A07C431-D0F9-4CBD-B2DD-04D5D4AE01F7}" type="presParOf" srcId="{AEAAA0E4-3D73-483D-A555-501F3C60A5F5}" destId="{57662BDE-8930-4EB2-9167-2FE4A9C57DFA}" srcOrd="0" destOrd="0" presId="urn:microsoft.com/office/officeart/2005/8/layout/equation2"/>
    <dgm:cxn modelId="{4842DCD0-A54A-4DAE-90BC-8AAE928B8311}" type="presParOf" srcId="{2F636D55-885C-4BF5-BE0D-4665F713BA85}" destId="{D13551D6-25C5-45D7-AF33-E86F90A1A5B8}"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2CCE024-596F-472A-AD2F-A48D8DE8C78E}" type="doc">
      <dgm:prSet loTypeId="urn:microsoft.com/office/officeart/2005/8/layout/vList5" loCatId="list" qsTypeId="urn:microsoft.com/office/officeart/2005/8/quickstyle/simple2" qsCatId="simple" csTypeId="urn:microsoft.com/office/officeart/2005/8/colors/accent1_2" csCatId="accent1" phldr="1"/>
      <dgm:spPr/>
      <dgm:t>
        <a:bodyPr/>
        <a:lstStyle/>
        <a:p>
          <a:endParaRPr lang="en-US"/>
        </a:p>
      </dgm:t>
    </dgm:pt>
    <dgm:pt modelId="{A7B98926-8A95-412B-8A07-643E462808C0}">
      <dgm:prSet phldrT="[Text]" custT="1"/>
      <dgm:spPr/>
      <dgm:t>
        <a:bodyPr/>
        <a:lstStyle/>
        <a:p>
          <a:r>
            <a:rPr lang="en-US" sz="1600" b="1">
              <a:latin typeface="+mj-lt"/>
            </a:rPr>
            <a:t>Charge Capture </a:t>
          </a:r>
        </a:p>
      </dgm:t>
    </dgm:pt>
    <dgm:pt modelId="{AF0AFD31-4716-4316-B91D-2155B33C4C96}" type="parTrans" cxnId="{C8D4F149-BBAA-4812-B239-29BC6451680F}">
      <dgm:prSet/>
      <dgm:spPr/>
      <dgm:t>
        <a:bodyPr/>
        <a:lstStyle/>
        <a:p>
          <a:endParaRPr lang="en-US"/>
        </a:p>
      </dgm:t>
    </dgm:pt>
    <dgm:pt modelId="{F5E86704-31DA-4367-B285-BFD90FA78D07}" type="sibTrans" cxnId="{C8D4F149-BBAA-4812-B239-29BC6451680F}">
      <dgm:prSet/>
      <dgm:spPr/>
      <dgm:t>
        <a:bodyPr/>
        <a:lstStyle/>
        <a:p>
          <a:endParaRPr lang="en-US"/>
        </a:p>
      </dgm:t>
    </dgm:pt>
    <dgm:pt modelId="{16775302-EE36-4775-BCED-ABE38C6CE973}">
      <dgm:prSet phldrT="[Text]" custT="1"/>
      <dgm:spPr/>
      <dgm:t>
        <a:bodyPr/>
        <a:lstStyle/>
        <a:p>
          <a:r>
            <a:rPr lang="en-US" sz="1200"/>
            <a:t>Identify opportunity and reduce redundancy  </a:t>
          </a:r>
        </a:p>
      </dgm:t>
    </dgm:pt>
    <dgm:pt modelId="{DFCA4E4F-4862-4ABA-BAB0-1433C61BD295}" type="parTrans" cxnId="{154290B2-F373-432E-8866-9B54399483EC}">
      <dgm:prSet/>
      <dgm:spPr/>
      <dgm:t>
        <a:bodyPr/>
        <a:lstStyle/>
        <a:p>
          <a:endParaRPr lang="en-US"/>
        </a:p>
      </dgm:t>
    </dgm:pt>
    <dgm:pt modelId="{5953E70B-540F-4DC9-A2AD-BBC8767DAAC7}" type="sibTrans" cxnId="{154290B2-F373-432E-8866-9B54399483EC}">
      <dgm:prSet/>
      <dgm:spPr/>
      <dgm:t>
        <a:bodyPr/>
        <a:lstStyle/>
        <a:p>
          <a:endParaRPr lang="en-US"/>
        </a:p>
      </dgm:t>
    </dgm:pt>
    <dgm:pt modelId="{794BCF82-EDF2-46A1-8A3E-F847D0AA2D4A}">
      <dgm:prSet phldrT="[Text]" custT="1"/>
      <dgm:spPr/>
      <dgm:t>
        <a:bodyPr/>
        <a:lstStyle/>
        <a:p>
          <a:r>
            <a:rPr lang="en-US" sz="1200" dirty="0"/>
            <a:t>Ensure appropriate internal charging processes and documentation guidelines are being followed</a:t>
          </a:r>
        </a:p>
      </dgm:t>
    </dgm:pt>
    <dgm:pt modelId="{9A8D9F61-7114-4B2D-8310-229E5E6F82CA}" type="parTrans" cxnId="{BD17DC5B-861C-45CC-942E-EC60A607B212}">
      <dgm:prSet/>
      <dgm:spPr/>
      <dgm:t>
        <a:bodyPr/>
        <a:lstStyle/>
        <a:p>
          <a:endParaRPr lang="en-US"/>
        </a:p>
      </dgm:t>
    </dgm:pt>
    <dgm:pt modelId="{D6D9E9F9-9A2F-47F8-B87C-8103AFDF963B}" type="sibTrans" cxnId="{BD17DC5B-861C-45CC-942E-EC60A607B212}">
      <dgm:prSet/>
      <dgm:spPr/>
      <dgm:t>
        <a:bodyPr/>
        <a:lstStyle/>
        <a:p>
          <a:endParaRPr lang="en-US"/>
        </a:p>
      </dgm:t>
    </dgm:pt>
    <dgm:pt modelId="{2C367A8E-C632-400A-A46C-1AEBEBD9723F}">
      <dgm:prSet phldrT="[Text]" custT="1"/>
      <dgm:spPr/>
      <dgm:t>
        <a:bodyPr/>
        <a:lstStyle/>
        <a:p>
          <a:r>
            <a:rPr lang="en-US" sz="1600" b="1">
              <a:latin typeface="+mj-lt"/>
            </a:rPr>
            <a:t>Denial Reduction</a:t>
          </a:r>
        </a:p>
      </dgm:t>
    </dgm:pt>
    <dgm:pt modelId="{9AF4B5AB-E328-4591-812A-74229BE82DA7}" type="parTrans" cxnId="{AF9C8ACF-96BB-4E44-94C4-559989B6E193}">
      <dgm:prSet/>
      <dgm:spPr/>
      <dgm:t>
        <a:bodyPr/>
        <a:lstStyle/>
        <a:p>
          <a:endParaRPr lang="en-US"/>
        </a:p>
      </dgm:t>
    </dgm:pt>
    <dgm:pt modelId="{91870B21-83AE-4C58-824A-2D0DDA0D9BB0}" type="sibTrans" cxnId="{AF9C8ACF-96BB-4E44-94C4-559989B6E193}">
      <dgm:prSet/>
      <dgm:spPr/>
      <dgm:t>
        <a:bodyPr/>
        <a:lstStyle/>
        <a:p>
          <a:endParaRPr lang="en-US"/>
        </a:p>
      </dgm:t>
    </dgm:pt>
    <dgm:pt modelId="{21CE2056-0A9F-4A07-A011-16E8F61FA7E3}">
      <dgm:prSet phldrT="[Text]" custT="1"/>
      <dgm:spPr/>
      <dgm:t>
        <a:bodyPr/>
        <a:lstStyle/>
        <a:p>
          <a:r>
            <a:rPr lang="en-US" sz="1200" dirty="0"/>
            <a:t>Work with patient financial services to appeal payor denials using federal and commercial policy criteria </a:t>
          </a:r>
        </a:p>
      </dgm:t>
    </dgm:pt>
    <dgm:pt modelId="{34FBEB34-FFC1-454A-B60E-4C56476BD2A4}" type="parTrans" cxnId="{F7DB71C8-2CD3-4CE3-AA10-868757674D94}">
      <dgm:prSet/>
      <dgm:spPr/>
      <dgm:t>
        <a:bodyPr/>
        <a:lstStyle/>
        <a:p>
          <a:endParaRPr lang="en-US"/>
        </a:p>
      </dgm:t>
    </dgm:pt>
    <dgm:pt modelId="{DE86C9A4-DCCF-498C-A1A8-F1DC8A43105D}" type="sibTrans" cxnId="{F7DB71C8-2CD3-4CE3-AA10-868757674D94}">
      <dgm:prSet/>
      <dgm:spPr/>
      <dgm:t>
        <a:bodyPr/>
        <a:lstStyle/>
        <a:p>
          <a:endParaRPr lang="en-US"/>
        </a:p>
      </dgm:t>
    </dgm:pt>
    <dgm:pt modelId="{613D7D2E-E51C-4F0C-9204-7E79C7E0D2C2}">
      <dgm:prSet phldrT="[Text]" custT="1"/>
      <dgm:spPr/>
      <dgm:t>
        <a:bodyPr/>
        <a:lstStyle/>
        <a:p>
          <a:r>
            <a:rPr lang="en-US" sz="1200"/>
            <a:t>Improve front-end processes to decrease the number of back-end denials related to coding, charging, and billing </a:t>
          </a:r>
        </a:p>
      </dgm:t>
    </dgm:pt>
    <dgm:pt modelId="{FAED8132-4814-4F87-9584-0B30EF6824FF}" type="parTrans" cxnId="{8EA3409E-676F-4E16-8075-091E226258D4}">
      <dgm:prSet/>
      <dgm:spPr/>
      <dgm:t>
        <a:bodyPr/>
        <a:lstStyle/>
        <a:p>
          <a:endParaRPr lang="en-US"/>
        </a:p>
      </dgm:t>
    </dgm:pt>
    <dgm:pt modelId="{0E8AE0E9-DC18-454E-9FB0-E3832EFD1158}" type="sibTrans" cxnId="{8EA3409E-676F-4E16-8075-091E226258D4}">
      <dgm:prSet/>
      <dgm:spPr/>
      <dgm:t>
        <a:bodyPr/>
        <a:lstStyle/>
        <a:p>
          <a:endParaRPr lang="en-US"/>
        </a:p>
      </dgm:t>
    </dgm:pt>
    <dgm:pt modelId="{A7E8F400-0549-42EB-99FA-64CA21A53CD3}">
      <dgm:prSet phldrT="[Text]" custT="1"/>
      <dgm:spPr/>
      <dgm:t>
        <a:bodyPr/>
        <a:lstStyle/>
        <a:p>
          <a:r>
            <a:rPr lang="en-US" sz="1600" b="1">
              <a:latin typeface="+mj-lt"/>
            </a:rPr>
            <a:t>Education</a:t>
          </a:r>
          <a:r>
            <a:rPr lang="en-US" sz="2600"/>
            <a:t> </a:t>
          </a:r>
        </a:p>
      </dgm:t>
    </dgm:pt>
    <dgm:pt modelId="{918C0110-B117-4874-BB82-CA3926FF1F2C}" type="parTrans" cxnId="{875662F7-E0B5-4358-ADD7-00E0450F91A4}">
      <dgm:prSet/>
      <dgm:spPr/>
      <dgm:t>
        <a:bodyPr/>
        <a:lstStyle/>
        <a:p>
          <a:endParaRPr lang="en-US"/>
        </a:p>
      </dgm:t>
    </dgm:pt>
    <dgm:pt modelId="{BA94D311-5FDE-4541-8D93-2E88ADB2320C}" type="sibTrans" cxnId="{875662F7-E0B5-4358-ADD7-00E0450F91A4}">
      <dgm:prSet/>
      <dgm:spPr/>
      <dgm:t>
        <a:bodyPr/>
        <a:lstStyle/>
        <a:p>
          <a:endParaRPr lang="en-US"/>
        </a:p>
      </dgm:t>
    </dgm:pt>
    <dgm:pt modelId="{4A7F0EEB-F029-47D3-962A-AC93731E79A9}">
      <dgm:prSet phldrT="[Text]" custT="1"/>
      <dgm:spPr/>
      <dgm:t>
        <a:bodyPr/>
        <a:lstStyle/>
        <a:p>
          <a:r>
            <a:rPr lang="en-US" sz="1200"/>
            <a:t>Educate hospital departments and physicians on best practice coding, documentation, and billing procedures</a:t>
          </a:r>
        </a:p>
      </dgm:t>
    </dgm:pt>
    <dgm:pt modelId="{D1F4AAC7-321A-4694-9765-D87ADAFBFA10}" type="parTrans" cxnId="{BA6A55CF-F55B-40D8-B739-2AD06FB212D1}">
      <dgm:prSet/>
      <dgm:spPr/>
      <dgm:t>
        <a:bodyPr/>
        <a:lstStyle/>
        <a:p>
          <a:endParaRPr lang="en-US"/>
        </a:p>
      </dgm:t>
    </dgm:pt>
    <dgm:pt modelId="{1265C0D1-5D2D-4B9F-8C7A-82E6BE429F9C}" type="sibTrans" cxnId="{BA6A55CF-F55B-40D8-B739-2AD06FB212D1}">
      <dgm:prSet/>
      <dgm:spPr/>
      <dgm:t>
        <a:bodyPr/>
        <a:lstStyle/>
        <a:p>
          <a:endParaRPr lang="en-US"/>
        </a:p>
      </dgm:t>
    </dgm:pt>
    <dgm:pt modelId="{91CE4CDE-0A20-4118-BD5E-CD5F2A02CF02}">
      <dgm:prSet phldrT="[Text]" custT="1"/>
      <dgm:spPr/>
      <dgm:t>
        <a:bodyPr/>
        <a:lstStyle/>
        <a:p>
          <a:r>
            <a:rPr lang="en-US" sz="1600" b="1">
              <a:latin typeface="+mj-lt"/>
            </a:rPr>
            <a:t>Compliance</a:t>
          </a:r>
        </a:p>
      </dgm:t>
    </dgm:pt>
    <dgm:pt modelId="{0FE57A93-6283-4C25-BF05-C72AAFA36FF8}" type="parTrans" cxnId="{A9108029-58C7-4009-92CC-CCBED669FA2A}">
      <dgm:prSet/>
      <dgm:spPr/>
      <dgm:t>
        <a:bodyPr/>
        <a:lstStyle/>
        <a:p>
          <a:endParaRPr lang="en-US"/>
        </a:p>
      </dgm:t>
    </dgm:pt>
    <dgm:pt modelId="{7A56B955-563B-481E-A859-C4E3B0019CB0}" type="sibTrans" cxnId="{A9108029-58C7-4009-92CC-CCBED669FA2A}">
      <dgm:prSet/>
      <dgm:spPr/>
      <dgm:t>
        <a:bodyPr/>
        <a:lstStyle/>
        <a:p>
          <a:endParaRPr lang="en-US"/>
        </a:p>
      </dgm:t>
    </dgm:pt>
    <dgm:pt modelId="{2922DB54-C652-4FD1-ADD0-E856AAD60164}">
      <dgm:prSet phldrT="[Text]" custT="1"/>
      <dgm:spPr/>
      <dgm:t>
        <a:bodyPr/>
        <a:lstStyle/>
        <a:p>
          <a:r>
            <a:rPr lang="en-US" sz="1200"/>
            <a:t>Facilitate medical records collection for federal, regional, and commercial audits</a:t>
          </a:r>
        </a:p>
      </dgm:t>
    </dgm:pt>
    <dgm:pt modelId="{7BE91206-78B8-49B8-A8BF-ADFC47D71281}" type="parTrans" cxnId="{BA4CECBF-5ADE-406B-9BF9-1F454D4AA4D7}">
      <dgm:prSet/>
      <dgm:spPr/>
      <dgm:t>
        <a:bodyPr/>
        <a:lstStyle/>
        <a:p>
          <a:endParaRPr lang="en-US"/>
        </a:p>
      </dgm:t>
    </dgm:pt>
    <dgm:pt modelId="{C2566AA6-C430-4AA1-AEC6-DB6CACB7D33D}" type="sibTrans" cxnId="{BA4CECBF-5ADE-406B-9BF9-1F454D4AA4D7}">
      <dgm:prSet/>
      <dgm:spPr/>
      <dgm:t>
        <a:bodyPr/>
        <a:lstStyle/>
        <a:p>
          <a:endParaRPr lang="en-US"/>
        </a:p>
      </dgm:t>
    </dgm:pt>
    <dgm:pt modelId="{5518E564-05EE-449B-9A5E-BBB1C5CB6D44}">
      <dgm:prSet phldrT="[Text]" custT="1"/>
      <dgm:spPr/>
      <dgm:t>
        <a:bodyPr/>
        <a:lstStyle/>
        <a:p>
          <a:r>
            <a:rPr lang="en-US" sz="1200"/>
            <a:t>Implement new policies and procedures </a:t>
          </a:r>
        </a:p>
      </dgm:t>
    </dgm:pt>
    <dgm:pt modelId="{B00C9768-3FAB-4559-9058-8822F7DAEAD2}" type="parTrans" cxnId="{B7B6CAB8-D421-4372-83A9-35D929650491}">
      <dgm:prSet/>
      <dgm:spPr/>
      <dgm:t>
        <a:bodyPr/>
        <a:lstStyle/>
        <a:p>
          <a:endParaRPr lang="en-US"/>
        </a:p>
      </dgm:t>
    </dgm:pt>
    <dgm:pt modelId="{2E3D08B4-4699-40CE-9968-9586C41B6ADC}" type="sibTrans" cxnId="{B7B6CAB8-D421-4372-83A9-35D929650491}">
      <dgm:prSet/>
      <dgm:spPr/>
      <dgm:t>
        <a:bodyPr/>
        <a:lstStyle/>
        <a:p>
          <a:endParaRPr lang="en-US"/>
        </a:p>
      </dgm:t>
    </dgm:pt>
    <dgm:pt modelId="{C8371F84-C08F-4B0A-AC74-34E202EDA91F}">
      <dgm:prSet phldrT="[Text]" custT="1"/>
      <dgm:spPr/>
      <dgm:t>
        <a:bodyPr/>
        <a:lstStyle/>
        <a:p>
          <a:r>
            <a:rPr lang="en-US" sz="1200"/>
            <a:t>Annual review of coding and policy changes</a:t>
          </a:r>
        </a:p>
      </dgm:t>
    </dgm:pt>
    <dgm:pt modelId="{BA2F9949-0D08-4434-B94B-A404143A8CA9}" type="parTrans" cxnId="{7C7234E8-C632-4E5C-BC69-5ED1A71A3036}">
      <dgm:prSet/>
      <dgm:spPr/>
      <dgm:t>
        <a:bodyPr/>
        <a:lstStyle/>
        <a:p>
          <a:endParaRPr lang="en-US"/>
        </a:p>
      </dgm:t>
    </dgm:pt>
    <dgm:pt modelId="{BFEEB094-8F68-4192-BE2B-71F53463996C}" type="sibTrans" cxnId="{7C7234E8-C632-4E5C-BC69-5ED1A71A3036}">
      <dgm:prSet/>
      <dgm:spPr/>
      <dgm:t>
        <a:bodyPr/>
        <a:lstStyle/>
        <a:p>
          <a:endParaRPr lang="en-US"/>
        </a:p>
      </dgm:t>
    </dgm:pt>
    <dgm:pt modelId="{598530B6-5134-4938-BA1D-148D81B163CF}">
      <dgm:prSet phldrT="[Text]" custT="1"/>
      <dgm:spPr/>
      <dgm:t>
        <a:bodyPr/>
        <a:lstStyle/>
        <a:p>
          <a:r>
            <a:rPr lang="en-US" sz="1200"/>
            <a:t>Hold and review all accounts with unfavorable findings</a:t>
          </a:r>
        </a:p>
      </dgm:t>
    </dgm:pt>
    <dgm:pt modelId="{B1043A28-495F-44ED-96EF-37FA5C78F819}" type="parTrans" cxnId="{50447FB0-F976-4F6F-A3BA-DC6E928DBD72}">
      <dgm:prSet/>
      <dgm:spPr/>
      <dgm:t>
        <a:bodyPr/>
        <a:lstStyle/>
        <a:p>
          <a:endParaRPr lang="en-US"/>
        </a:p>
      </dgm:t>
    </dgm:pt>
    <dgm:pt modelId="{49F80CC7-7B75-4DE5-85A0-A8A83D840CF4}" type="sibTrans" cxnId="{50447FB0-F976-4F6F-A3BA-DC6E928DBD72}">
      <dgm:prSet/>
      <dgm:spPr/>
      <dgm:t>
        <a:bodyPr/>
        <a:lstStyle/>
        <a:p>
          <a:endParaRPr lang="en-US"/>
        </a:p>
      </dgm:t>
    </dgm:pt>
    <dgm:pt modelId="{C47860E2-DDC3-434A-856C-C796B26CCB72}">
      <dgm:prSet phldrT="[Text]" custT="1"/>
      <dgm:spPr/>
      <dgm:t>
        <a:bodyPr/>
        <a:lstStyle/>
        <a:p>
          <a:r>
            <a:rPr lang="en-US" sz="1200" dirty="0"/>
            <a:t>Educate impacted departments to mitigate risk as identified and advised by the compliance department  </a:t>
          </a:r>
        </a:p>
      </dgm:t>
    </dgm:pt>
    <dgm:pt modelId="{7C9CECCF-AD77-463B-B951-5825458B2E05}" type="parTrans" cxnId="{8E007B62-7E85-4BBF-A01A-070A8D2F1335}">
      <dgm:prSet/>
      <dgm:spPr/>
      <dgm:t>
        <a:bodyPr/>
        <a:lstStyle/>
        <a:p>
          <a:endParaRPr lang="en-US"/>
        </a:p>
      </dgm:t>
    </dgm:pt>
    <dgm:pt modelId="{BA7305B2-9414-41AC-BA37-8857435C4370}" type="sibTrans" cxnId="{8E007B62-7E85-4BBF-A01A-070A8D2F1335}">
      <dgm:prSet/>
      <dgm:spPr/>
      <dgm:t>
        <a:bodyPr/>
        <a:lstStyle/>
        <a:p>
          <a:endParaRPr lang="en-US"/>
        </a:p>
      </dgm:t>
    </dgm:pt>
    <dgm:pt modelId="{AEE3F51A-45C6-4445-8DA5-9D6FB92C73F8}">
      <dgm:prSet phldrT="[Text]" custT="1"/>
      <dgm:spPr/>
      <dgm:t>
        <a:bodyPr/>
        <a:lstStyle/>
        <a:p>
          <a:r>
            <a:rPr lang="en-US" sz="1200"/>
            <a:t>Peer to peer review of commercial audits </a:t>
          </a:r>
        </a:p>
      </dgm:t>
    </dgm:pt>
    <dgm:pt modelId="{61F0B775-4830-4A40-A4A8-268BE68E2EC9}" type="parTrans" cxnId="{74DDA58B-863B-4E33-9D3A-E6311BC79841}">
      <dgm:prSet/>
      <dgm:spPr/>
      <dgm:t>
        <a:bodyPr/>
        <a:lstStyle/>
        <a:p>
          <a:endParaRPr lang="en-US"/>
        </a:p>
      </dgm:t>
    </dgm:pt>
    <dgm:pt modelId="{D78FB3F3-A0F6-40FE-A1BA-C47FB4B84E82}" type="sibTrans" cxnId="{74DDA58B-863B-4E33-9D3A-E6311BC79841}">
      <dgm:prSet/>
      <dgm:spPr/>
      <dgm:t>
        <a:bodyPr/>
        <a:lstStyle/>
        <a:p>
          <a:endParaRPr lang="en-US"/>
        </a:p>
      </dgm:t>
    </dgm:pt>
    <dgm:pt modelId="{C5597B95-73D9-449B-8E6D-82D2A82E07BA}">
      <dgm:prSet phldrT="[Text]" custT="1"/>
      <dgm:spPr/>
      <dgm:t>
        <a:bodyPr/>
        <a:lstStyle/>
        <a:p>
          <a:r>
            <a:rPr lang="en-US" sz="1200"/>
            <a:t>Department outreach with new policies and regulation  </a:t>
          </a:r>
        </a:p>
      </dgm:t>
    </dgm:pt>
    <dgm:pt modelId="{915DA701-4BF0-4728-B318-C96FE0B3D987}" type="parTrans" cxnId="{2535095F-6B92-45E4-96C3-8DEFA6D9896E}">
      <dgm:prSet/>
      <dgm:spPr/>
      <dgm:t>
        <a:bodyPr/>
        <a:lstStyle/>
        <a:p>
          <a:endParaRPr lang="en-US"/>
        </a:p>
      </dgm:t>
    </dgm:pt>
    <dgm:pt modelId="{FF8D83A4-D078-4D8D-A88D-EFA9F598B722}" type="sibTrans" cxnId="{2535095F-6B92-45E4-96C3-8DEFA6D9896E}">
      <dgm:prSet/>
      <dgm:spPr/>
      <dgm:t>
        <a:bodyPr/>
        <a:lstStyle/>
        <a:p>
          <a:endParaRPr lang="en-US"/>
        </a:p>
      </dgm:t>
    </dgm:pt>
    <dgm:pt modelId="{040E3960-2F86-4C54-A0FA-46EE4AC55679}" type="pres">
      <dgm:prSet presAssocID="{A2CCE024-596F-472A-AD2F-A48D8DE8C78E}" presName="Name0" presStyleCnt="0">
        <dgm:presLayoutVars>
          <dgm:dir/>
          <dgm:animLvl val="lvl"/>
          <dgm:resizeHandles val="exact"/>
        </dgm:presLayoutVars>
      </dgm:prSet>
      <dgm:spPr/>
    </dgm:pt>
    <dgm:pt modelId="{48BFC085-EC90-4CAB-B228-79E3567D8102}" type="pres">
      <dgm:prSet presAssocID="{A7B98926-8A95-412B-8A07-643E462808C0}" presName="linNode" presStyleCnt="0"/>
      <dgm:spPr/>
    </dgm:pt>
    <dgm:pt modelId="{7D9230F4-E3B7-4094-981E-728B01C5070A}" type="pres">
      <dgm:prSet presAssocID="{A7B98926-8A95-412B-8A07-643E462808C0}" presName="parentText" presStyleLbl="node1" presStyleIdx="0" presStyleCnt="4" custScaleY="39099" custLinFactNeighborY="-208">
        <dgm:presLayoutVars>
          <dgm:chMax val="1"/>
          <dgm:bulletEnabled val="1"/>
        </dgm:presLayoutVars>
      </dgm:prSet>
      <dgm:spPr>
        <a:prstGeom prst="rect">
          <a:avLst/>
        </a:prstGeom>
      </dgm:spPr>
    </dgm:pt>
    <dgm:pt modelId="{93150913-EB3E-45D6-A524-6B36FA0B57C2}" type="pres">
      <dgm:prSet presAssocID="{A7B98926-8A95-412B-8A07-643E462808C0}" presName="descendantText" presStyleLbl="alignAccFollowNode1" presStyleIdx="0" presStyleCnt="4" custLinFactNeighborX="6304" custLinFactNeighborY="-118">
        <dgm:presLayoutVars>
          <dgm:bulletEnabled val="1"/>
        </dgm:presLayoutVars>
      </dgm:prSet>
      <dgm:spPr>
        <a:prstGeom prst="rect">
          <a:avLst/>
        </a:prstGeom>
      </dgm:spPr>
    </dgm:pt>
    <dgm:pt modelId="{C1D3D683-B1FA-4D8F-839D-89FF6C32A943}" type="pres">
      <dgm:prSet presAssocID="{F5E86704-31DA-4367-B285-BFD90FA78D07}" presName="sp" presStyleCnt="0"/>
      <dgm:spPr/>
    </dgm:pt>
    <dgm:pt modelId="{BB3B0783-6E48-4B4B-8B8E-4691845C786F}" type="pres">
      <dgm:prSet presAssocID="{2C367A8E-C632-400A-A46C-1AEBEBD9723F}" presName="linNode" presStyleCnt="0"/>
      <dgm:spPr/>
    </dgm:pt>
    <dgm:pt modelId="{275C4F47-B38A-4504-8C85-5FF13252202D}" type="pres">
      <dgm:prSet presAssocID="{2C367A8E-C632-400A-A46C-1AEBEBD9723F}" presName="parentText" presStyleLbl="node1" presStyleIdx="1" presStyleCnt="4" custScaleY="39099">
        <dgm:presLayoutVars>
          <dgm:chMax val="1"/>
          <dgm:bulletEnabled val="1"/>
        </dgm:presLayoutVars>
      </dgm:prSet>
      <dgm:spPr>
        <a:prstGeom prst="rect">
          <a:avLst/>
        </a:prstGeom>
      </dgm:spPr>
    </dgm:pt>
    <dgm:pt modelId="{FCF65CE7-E608-4610-8B35-FF2E5867A16A}" type="pres">
      <dgm:prSet presAssocID="{2C367A8E-C632-400A-A46C-1AEBEBD9723F}" presName="descendantText" presStyleLbl="alignAccFollowNode1" presStyleIdx="1" presStyleCnt="4">
        <dgm:presLayoutVars>
          <dgm:bulletEnabled val="1"/>
        </dgm:presLayoutVars>
      </dgm:prSet>
      <dgm:spPr>
        <a:prstGeom prst="rect">
          <a:avLst/>
        </a:prstGeom>
      </dgm:spPr>
    </dgm:pt>
    <dgm:pt modelId="{CC8C93F5-941E-450E-8BDA-5B84C6E505D2}" type="pres">
      <dgm:prSet presAssocID="{91870B21-83AE-4C58-824A-2D0DDA0D9BB0}" presName="sp" presStyleCnt="0"/>
      <dgm:spPr/>
    </dgm:pt>
    <dgm:pt modelId="{DA945868-BDE6-4552-B34B-921AFEB71B96}" type="pres">
      <dgm:prSet presAssocID="{A7E8F400-0549-42EB-99FA-64CA21A53CD3}" presName="linNode" presStyleCnt="0"/>
      <dgm:spPr/>
    </dgm:pt>
    <dgm:pt modelId="{024F97E0-23E0-4D3B-BDE8-2A97AEC635B6}" type="pres">
      <dgm:prSet presAssocID="{A7E8F400-0549-42EB-99FA-64CA21A53CD3}" presName="parentText" presStyleLbl="node1" presStyleIdx="2" presStyleCnt="4" custScaleY="39099">
        <dgm:presLayoutVars>
          <dgm:chMax val="1"/>
          <dgm:bulletEnabled val="1"/>
        </dgm:presLayoutVars>
      </dgm:prSet>
      <dgm:spPr>
        <a:prstGeom prst="rect">
          <a:avLst/>
        </a:prstGeom>
      </dgm:spPr>
    </dgm:pt>
    <dgm:pt modelId="{222A6208-5019-44D6-8D43-BED957AB5A01}" type="pres">
      <dgm:prSet presAssocID="{A7E8F400-0549-42EB-99FA-64CA21A53CD3}" presName="descendantText" presStyleLbl="alignAccFollowNode1" presStyleIdx="2" presStyleCnt="4">
        <dgm:presLayoutVars>
          <dgm:bulletEnabled val="1"/>
        </dgm:presLayoutVars>
      </dgm:prSet>
      <dgm:spPr>
        <a:prstGeom prst="rect">
          <a:avLst/>
        </a:prstGeom>
      </dgm:spPr>
    </dgm:pt>
    <dgm:pt modelId="{909BA935-F766-45A3-91E9-951731CB288A}" type="pres">
      <dgm:prSet presAssocID="{BA94D311-5FDE-4541-8D93-2E88ADB2320C}" presName="sp" presStyleCnt="0"/>
      <dgm:spPr/>
    </dgm:pt>
    <dgm:pt modelId="{419E0183-4F23-4545-AD29-3F7351F4E3A3}" type="pres">
      <dgm:prSet presAssocID="{91CE4CDE-0A20-4118-BD5E-CD5F2A02CF02}" presName="linNode" presStyleCnt="0"/>
      <dgm:spPr/>
    </dgm:pt>
    <dgm:pt modelId="{B87C9738-9E5E-4099-86B4-E75695E32BA4}" type="pres">
      <dgm:prSet presAssocID="{91CE4CDE-0A20-4118-BD5E-CD5F2A02CF02}" presName="parentText" presStyleLbl="node1" presStyleIdx="3" presStyleCnt="4" custScaleY="39099" custLinFactNeighborY="208">
        <dgm:presLayoutVars>
          <dgm:chMax val="1"/>
          <dgm:bulletEnabled val="1"/>
        </dgm:presLayoutVars>
      </dgm:prSet>
      <dgm:spPr>
        <a:prstGeom prst="rect">
          <a:avLst/>
        </a:prstGeom>
      </dgm:spPr>
    </dgm:pt>
    <dgm:pt modelId="{BD6D7D82-704E-45CF-96A0-FCD7470D5B64}" type="pres">
      <dgm:prSet presAssocID="{91CE4CDE-0A20-4118-BD5E-CD5F2A02CF02}" presName="descendantText" presStyleLbl="alignAccFollowNode1" presStyleIdx="3" presStyleCnt="4">
        <dgm:presLayoutVars>
          <dgm:bulletEnabled val="1"/>
        </dgm:presLayoutVars>
      </dgm:prSet>
      <dgm:spPr>
        <a:prstGeom prst="rect">
          <a:avLst/>
        </a:prstGeom>
      </dgm:spPr>
    </dgm:pt>
  </dgm:ptLst>
  <dgm:cxnLst>
    <dgm:cxn modelId="{920CFD02-5D08-485D-B177-A6EE305FD224}" type="presOf" srcId="{A7B98926-8A95-412B-8A07-643E462808C0}" destId="{7D9230F4-E3B7-4094-981E-728B01C5070A}" srcOrd="0" destOrd="0" presId="urn:microsoft.com/office/officeart/2005/8/layout/vList5"/>
    <dgm:cxn modelId="{783CC810-9CB3-4FFA-8FE9-0B4CCA3B9D79}" type="presOf" srcId="{4A7F0EEB-F029-47D3-962A-AC93731E79A9}" destId="{222A6208-5019-44D6-8D43-BED957AB5A01}" srcOrd="0" destOrd="0" presId="urn:microsoft.com/office/officeart/2005/8/layout/vList5"/>
    <dgm:cxn modelId="{EA85C51D-6713-48CB-BF21-7659011D3392}" type="presOf" srcId="{5518E564-05EE-449B-9A5E-BBB1C5CB6D44}" destId="{93150913-EB3E-45D6-A524-6B36FA0B57C2}" srcOrd="0" destOrd="1" presId="urn:microsoft.com/office/officeart/2005/8/layout/vList5"/>
    <dgm:cxn modelId="{7B59E326-C821-441E-871A-355623872190}" type="presOf" srcId="{91CE4CDE-0A20-4118-BD5E-CD5F2A02CF02}" destId="{B87C9738-9E5E-4099-86B4-E75695E32BA4}" srcOrd="0" destOrd="0" presId="urn:microsoft.com/office/officeart/2005/8/layout/vList5"/>
    <dgm:cxn modelId="{A9108029-58C7-4009-92CC-CCBED669FA2A}" srcId="{A2CCE024-596F-472A-AD2F-A48D8DE8C78E}" destId="{91CE4CDE-0A20-4118-BD5E-CD5F2A02CF02}" srcOrd="3" destOrd="0" parTransId="{0FE57A93-6283-4C25-BF05-C72AAFA36FF8}" sibTransId="{7A56B955-563B-481E-A859-C4E3B0019CB0}"/>
    <dgm:cxn modelId="{6556672D-9429-4A85-8463-7395C6A91040}" type="presOf" srcId="{2C367A8E-C632-400A-A46C-1AEBEBD9723F}" destId="{275C4F47-B38A-4504-8C85-5FF13252202D}" srcOrd="0" destOrd="0" presId="urn:microsoft.com/office/officeart/2005/8/layout/vList5"/>
    <dgm:cxn modelId="{1E88113E-6674-47D1-B945-7EE7998EBD3E}" type="presOf" srcId="{794BCF82-EDF2-46A1-8A3E-F847D0AA2D4A}" destId="{93150913-EB3E-45D6-A524-6B36FA0B57C2}" srcOrd="0" destOrd="2" presId="urn:microsoft.com/office/officeart/2005/8/layout/vList5"/>
    <dgm:cxn modelId="{BD17DC5B-861C-45CC-942E-EC60A607B212}" srcId="{A7B98926-8A95-412B-8A07-643E462808C0}" destId="{794BCF82-EDF2-46A1-8A3E-F847D0AA2D4A}" srcOrd="2" destOrd="0" parTransId="{9A8D9F61-7114-4B2D-8310-229E5E6F82CA}" sibTransId="{D6D9E9F9-9A2F-47F8-B87C-8103AFDF963B}"/>
    <dgm:cxn modelId="{2535095F-6B92-45E4-96C3-8DEFA6D9896E}" srcId="{A7E8F400-0549-42EB-99FA-64CA21A53CD3}" destId="{C5597B95-73D9-449B-8E6D-82D2A82E07BA}" srcOrd="2" destOrd="0" parTransId="{915DA701-4BF0-4728-B318-C96FE0B3D987}" sibTransId="{FF8D83A4-D078-4D8D-A88D-EFA9F598B722}"/>
    <dgm:cxn modelId="{8E007B62-7E85-4BBF-A01A-070A8D2F1335}" srcId="{91CE4CDE-0A20-4118-BD5E-CD5F2A02CF02}" destId="{C47860E2-DDC3-434A-856C-C796B26CCB72}" srcOrd="2" destOrd="0" parTransId="{7C9CECCF-AD77-463B-B951-5825458B2E05}" sibTransId="{BA7305B2-9414-41AC-BA37-8857435C4370}"/>
    <dgm:cxn modelId="{A7599F46-F57D-4268-877F-2767EEB2B916}" type="presOf" srcId="{16775302-EE36-4775-BCED-ABE38C6CE973}" destId="{93150913-EB3E-45D6-A524-6B36FA0B57C2}" srcOrd="0" destOrd="0" presId="urn:microsoft.com/office/officeart/2005/8/layout/vList5"/>
    <dgm:cxn modelId="{1E5DEC49-3F08-4338-AFE7-A9E12F3FC016}" type="presOf" srcId="{2922DB54-C652-4FD1-ADD0-E856AAD60164}" destId="{BD6D7D82-704E-45CF-96A0-FCD7470D5B64}" srcOrd="0" destOrd="0" presId="urn:microsoft.com/office/officeart/2005/8/layout/vList5"/>
    <dgm:cxn modelId="{C8D4F149-BBAA-4812-B239-29BC6451680F}" srcId="{A2CCE024-596F-472A-AD2F-A48D8DE8C78E}" destId="{A7B98926-8A95-412B-8A07-643E462808C0}" srcOrd="0" destOrd="0" parTransId="{AF0AFD31-4716-4316-B91D-2155B33C4C96}" sibTransId="{F5E86704-31DA-4367-B285-BFD90FA78D07}"/>
    <dgm:cxn modelId="{F5142D6D-C0A2-4487-B989-C7A42495DA32}" type="presOf" srcId="{21CE2056-0A9F-4A07-A011-16E8F61FA7E3}" destId="{FCF65CE7-E608-4610-8B35-FF2E5867A16A}" srcOrd="0" destOrd="0" presId="urn:microsoft.com/office/officeart/2005/8/layout/vList5"/>
    <dgm:cxn modelId="{21897471-F5C1-46DF-96C5-48796C807EF0}" type="presOf" srcId="{AEE3F51A-45C6-4445-8DA5-9D6FB92C73F8}" destId="{93150913-EB3E-45D6-A524-6B36FA0B57C2}" srcOrd="0" destOrd="3" presId="urn:microsoft.com/office/officeart/2005/8/layout/vList5"/>
    <dgm:cxn modelId="{80B81B7A-DD4F-43C1-99C9-34F6E20B95DC}" type="presOf" srcId="{C8371F84-C08F-4B0A-AC74-34E202EDA91F}" destId="{222A6208-5019-44D6-8D43-BED957AB5A01}" srcOrd="0" destOrd="1" presId="urn:microsoft.com/office/officeart/2005/8/layout/vList5"/>
    <dgm:cxn modelId="{9F889B80-D9D9-4CD3-B6E2-CC17179A3146}" type="presOf" srcId="{598530B6-5134-4938-BA1D-148D81B163CF}" destId="{BD6D7D82-704E-45CF-96A0-FCD7470D5B64}" srcOrd="0" destOrd="1" presId="urn:microsoft.com/office/officeart/2005/8/layout/vList5"/>
    <dgm:cxn modelId="{74DDA58B-863B-4E33-9D3A-E6311BC79841}" srcId="{A7B98926-8A95-412B-8A07-643E462808C0}" destId="{AEE3F51A-45C6-4445-8DA5-9D6FB92C73F8}" srcOrd="3" destOrd="0" parTransId="{61F0B775-4830-4A40-A4A8-268BE68E2EC9}" sibTransId="{D78FB3F3-A0F6-40FE-A1BA-C47FB4B84E82}"/>
    <dgm:cxn modelId="{8EA3409E-676F-4E16-8075-091E226258D4}" srcId="{2C367A8E-C632-400A-A46C-1AEBEBD9723F}" destId="{613D7D2E-E51C-4F0C-9204-7E79C7E0D2C2}" srcOrd="1" destOrd="0" parTransId="{FAED8132-4814-4F87-9584-0B30EF6824FF}" sibTransId="{0E8AE0E9-DC18-454E-9FB0-E3832EFD1158}"/>
    <dgm:cxn modelId="{49D762A9-8F67-4E4C-9B06-9CFD29793564}" type="presOf" srcId="{C47860E2-DDC3-434A-856C-C796B26CCB72}" destId="{BD6D7D82-704E-45CF-96A0-FCD7470D5B64}" srcOrd="0" destOrd="2" presId="urn:microsoft.com/office/officeart/2005/8/layout/vList5"/>
    <dgm:cxn modelId="{DD6FA6AE-D9C6-44D0-95AF-0B039999337C}" type="presOf" srcId="{C5597B95-73D9-449B-8E6D-82D2A82E07BA}" destId="{222A6208-5019-44D6-8D43-BED957AB5A01}" srcOrd="0" destOrd="2" presId="urn:microsoft.com/office/officeart/2005/8/layout/vList5"/>
    <dgm:cxn modelId="{50447FB0-F976-4F6F-A3BA-DC6E928DBD72}" srcId="{91CE4CDE-0A20-4118-BD5E-CD5F2A02CF02}" destId="{598530B6-5134-4938-BA1D-148D81B163CF}" srcOrd="1" destOrd="0" parTransId="{B1043A28-495F-44ED-96EF-37FA5C78F819}" sibTransId="{49F80CC7-7B75-4DE5-85A0-A8A83D840CF4}"/>
    <dgm:cxn modelId="{154290B2-F373-432E-8866-9B54399483EC}" srcId="{A7B98926-8A95-412B-8A07-643E462808C0}" destId="{16775302-EE36-4775-BCED-ABE38C6CE973}" srcOrd="0" destOrd="0" parTransId="{DFCA4E4F-4862-4ABA-BAB0-1433C61BD295}" sibTransId="{5953E70B-540F-4DC9-A2AD-BBC8767DAAC7}"/>
    <dgm:cxn modelId="{B7B6CAB8-D421-4372-83A9-35D929650491}" srcId="{A7B98926-8A95-412B-8A07-643E462808C0}" destId="{5518E564-05EE-449B-9A5E-BBB1C5CB6D44}" srcOrd="1" destOrd="0" parTransId="{B00C9768-3FAB-4559-9058-8822F7DAEAD2}" sibTransId="{2E3D08B4-4699-40CE-9968-9586C41B6ADC}"/>
    <dgm:cxn modelId="{BA4CECBF-5ADE-406B-9BF9-1F454D4AA4D7}" srcId="{91CE4CDE-0A20-4118-BD5E-CD5F2A02CF02}" destId="{2922DB54-C652-4FD1-ADD0-E856AAD60164}" srcOrd="0" destOrd="0" parTransId="{7BE91206-78B8-49B8-A8BF-ADFC47D71281}" sibTransId="{C2566AA6-C430-4AA1-AEC6-DB6CACB7D33D}"/>
    <dgm:cxn modelId="{F7DB71C8-2CD3-4CE3-AA10-868757674D94}" srcId="{2C367A8E-C632-400A-A46C-1AEBEBD9723F}" destId="{21CE2056-0A9F-4A07-A011-16E8F61FA7E3}" srcOrd="0" destOrd="0" parTransId="{34FBEB34-FFC1-454A-B60E-4C56476BD2A4}" sibTransId="{DE86C9A4-DCCF-498C-A1A8-F1DC8A43105D}"/>
    <dgm:cxn modelId="{BA6A55CF-F55B-40D8-B739-2AD06FB212D1}" srcId="{A7E8F400-0549-42EB-99FA-64CA21A53CD3}" destId="{4A7F0EEB-F029-47D3-962A-AC93731E79A9}" srcOrd="0" destOrd="0" parTransId="{D1F4AAC7-321A-4694-9765-D87ADAFBFA10}" sibTransId="{1265C0D1-5D2D-4B9F-8C7A-82E6BE429F9C}"/>
    <dgm:cxn modelId="{AF9C8ACF-96BB-4E44-94C4-559989B6E193}" srcId="{A2CCE024-596F-472A-AD2F-A48D8DE8C78E}" destId="{2C367A8E-C632-400A-A46C-1AEBEBD9723F}" srcOrd="1" destOrd="0" parTransId="{9AF4B5AB-E328-4591-812A-74229BE82DA7}" sibTransId="{91870B21-83AE-4C58-824A-2D0DDA0D9BB0}"/>
    <dgm:cxn modelId="{F3C635DC-676D-4060-A9B5-945177FDDB92}" type="presOf" srcId="{A2CCE024-596F-472A-AD2F-A48D8DE8C78E}" destId="{040E3960-2F86-4C54-A0FA-46EE4AC55679}" srcOrd="0" destOrd="0" presId="urn:microsoft.com/office/officeart/2005/8/layout/vList5"/>
    <dgm:cxn modelId="{721982E7-ED18-4E3A-9BA6-CFF444740B1A}" type="presOf" srcId="{613D7D2E-E51C-4F0C-9204-7E79C7E0D2C2}" destId="{FCF65CE7-E608-4610-8B35-FF2E5867A16A}" srcOrd="0" destOrd="1" presId="urn:microsoft.com/office/officeart/2005/8/layout/vList5"/>
    <dgm:cxn modelId="{7C7234E8-C632-4E5C-BC69-5ED1A71A3036}" srcId="{A7E8F400-0549-42EB-99FA-64CA21A53CD3}" destId="{C8371F84-C08F-4B0A-AC74-34E202EDA91F}" srcOrd="1" destOrd="0" parTransId="{BA2F9949-0D08-4434-B94B-A404143A8CA9}" sibTransId="{BFEEB094-8F68-4192-BE2B-71F53463996C}"/>
    <dgm:cxn modelId="{C181C0E8-8A79-413C-B519-84705595E2AD}" type="presOf" srcId="{A7E8F400-0549-42EB-99FA-64CA21A53CD3}" destId="{024F97E0-23E0-4D3B-BDE8-2A97AEC635B6}" srcOrd="0" destOrd="0" presId="urn:microsoft.com/office/officeart/2005/8/layout/vList5"/>
    <dgm:cxn modelId="{875662F7-E0B5-4358-ADD7-00E0450F91A4}" srcId="{A2CCE024-596F-472A-AD2F-A48D8DE8C78E}" destId="{A7E8F400-0549-42EB-99FA-64CA21A53CD3}" srcOrd="2" destOrd="0" parTransId="{918C0110-B117-4874-BB82-CA3926FF1F2C}" sibTransId="{BA94D311-5FDE-4541-8D93-2E88ADB2320C}"/>
    <dgm:cxn modelId="{374B238A-DF61-4A4B-99BC-74AA5BDEDC3B}" type="presParOf" srcId="{040E3960-2F86-4C54-A0FA-46EE4AC55679}" destId="{48BFC085-EC90-4CAB-B228-79E3567D8102}" srcOrd="0" destOrd="0" presId="urn:microsoft.com/office/officeart/2005/8/layout/vList5"/>
    <dgm:cxn modelId="{45B70109-6789-46CE-91EB-EDDF667995F8}" type="presParOf" srcId="{48BFC085-EC90-4CAB-B228-79E3567D8102}" destId="{7D9230F4-E3B7-4094-981E-728B01C5070A}" srcOrd="0" destOrd="0" presId="urn:microsoft.com/office/officeart/2005/8/layout/vList5"/>
    <dgm:cxn modelId="{D7CA8C54-4468-45E0-BC9E-A07A969D584A}" type="presParOf" srcId="{48BFC085-EC90-4CAB-B228-79E3567D8102}" destId="{93150913-EB3E-45D6-A524-6B36FA0B57C2}" srcOrd="1" destOrd="0" presId="urn:microsoft.com/office/officeart/2005/8/layout/vList5"/>
    <dgm:cxn modelId="{9F56C5E9-D97D-4779-BE64-708B37A2DB08}" type="presParOf" srcId="{040E3960-2F86-4C54-A0FA-46EE4AC55679}" destId="{C1D3D683-B1FA-4D8F-839D-89FF6C32A943}" srcOrd="1" destOrd="0" presId="urn:microsoft.com/office/officeart/2005/8/layout/vList5"/>
    <dgm:cxn modelId="{5FAA1A21-0FDB-414F-B559-95DCD3E20A65}" type="presParOf" srcId="{040E3960-2F86-4C54-A0FA-46EE4AC55679}" destId="{BB3B0783-6E48-4B4B-8B8E-4691845C786F}" srcOrd="2" destOrd="0" presId="urn:microsoft.com/office/officeart/2005/8/layout/vList5"/>
    <dgm:cxn modelId="{6B080277-4E98-4259-BB55-6E18855E9429}" type="presParOf" srcId="{BB3B0783-6E48-4B4B-8B8E-4691845C786F}" destId="{275C4F47-B38A-4504-8C85-5FF13252202D}" srcOrd="0" destOrd="0" presId="urn:microsoft.com/office/officeart/2005/8/layout/vList5"/>
    <dgm:cxn modelId="{2BC12565-BA8B-4D4F-AEAA-97826DECDEDF}" type="presParOf" srcId="{BB3B0783-6E48-4B4B-8B8E-4691845C786F}" destId="{FCF65CE7-E608-4610-8B35-FF2E5867A16A}" srcOrd="1" destOrd="0" presId="urn:microsoft.com/office/officeart/2005/8/layout/vList5"/>
    <dgm:cxn modelId="{07ABAF3A-25A4-4C77-B20A-9F831477F004}" type="presParOf" srcId="{040E3960-2F86-4C54-A0FA-46EE4AC55679}" destId="{CC8C93F5-941E-450E-8BDA-5B84C6E505D2}" srcOrd="3" destOrd="0" presId="urn:microsoft.com/office/officeart/2005/8/layout/vList5"/>
    <dgm:cxn modelId="{985928B7-47D9-4B3B-B334-AE662BDDBA64}" type="presParOf" srcId="{040E3960-2F86-4C54-A0FA-46EE4AC55679}" destId="{DA945868-BDE6-4552-B34B-921AFEB71B96}" srcOrd="4" destOrd="0" presId="urn:microsoft.com/office/officeart/2005/8/layout/vList5"/>
    <dgm:cxn modelId="{548E86E3-9107-479A-AF7E-779CFBBA5F7F}" type="presParOf" srcId="{DA945868-BDE6-4552-B34B-921AFEB71B96}" destId="{024F97E0-23E0-4D3B-BDE8-2A97AEC635B6}" srcOrd="0" destOrd="0" presId="urn:microsoft.com/office/officeart/2005/8/layout/vList5"/>
    <dgm:cxn modelId="{F835461B-CD16-43BE-8E8D-281B2333EFD5}" type="presParOf" srcId="{DA945868-BDE6-4552-B34B-921AFEB71B96}" destId="{222A6208-5019-44D6-8D43-BED957AB5A01}" srcOrd="1" destOrd="0" presId="urn:microsoft.com/office/officeart/2005/8/layout/vList5"/>
    <dgm:cxn modelId="{4E5BADBA-B650-46FD-A76B-8BDAC33A82BF}" type="presParOf" srcId="{040E3960-2F86-4C54-A0FA-46EE4AC55679}" destId="{909BA935-F766-45A3-91E9-951731CB288A}" srcOrd="5" destOrd="0" presId="urn:microsoft.com/office/officeart/2005/8/layout/vList5"/>
    <dgm:cxn modelId="{7C64A38C-F50F-4DDB-BD0F-B7548AB676F3}" type="presParOf" srcId="{040E3960-2F86-4C54-A0FA-46EE4AC55679}" destId="{419E0183-4F23-4545-AD29-3F7351F4E3A3}" srcOrd="6" destOrd="0" presId="urn:microsoft.com/office/officeart/2005/8/layout/vList5"/>
    <dgm:cxn modelId="{8DC3B5C1-1850-4FEA-B788-7F38A197E97D}" type="presParOf" srcId="{419E0183-4F23-4545-AD29-3F7351F4E3A3}" destId="{B87C9738-9E5E-4099-86B4-E75695E32BA4}" srcOrd="0" destOrd="0" presId="urn:microsoft.com/office/officeart/2005/8/layout/vList5"/>
    <dgm:cxn modelId="{DF9F87D6-69A3-4EF3-999E-09CE5CD8FB37}" type="presParOf" srcId="{419E0183-4F23-4545-AD29-3F7351F4E3A3}" destId="{BD6D7D82-704E-45CF-96A0-FCD7470D5B6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EDB020C-A334-433A-9616-581BD4C10C1F}"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381CA034-0E24-4AC4-9523-096AF9553C90}">
      <dgm:prSet phldrT="[Text]" custT="1"/>
      <dgm:spPr/>
      <dgm:t>
        <a:bodyPr/>
        <a:lstStyle/>
        <a:p>
          <a:r>
            <a:rPr lang="en-US" sz="2000" b="0" i="0" dirty="0">
              <a:effectLst/>
              <a:latin typeface="+mn-lt"/>
            </a:rPr>
            <a:t>Serve as the bridge between revenue cycle and clinical staff</a:t>
          </a:r>
          <a:endParaRPr lang="en-US" sz="2000" dirty="0"/>
        </a:p>
      </dgm:t>
    </dgm:pt>
    <dgm:pt modelId="{EF52AF94-69D3-44F9-82A7-AFA615DC7FB4}" type="parTrans" cxnId="{7247B957-7F5E-48C9-8F67-A7D11CEFCF54}">
      <dgm:prSet/>
      <dgm:spPr/>
      <dgm:t>
        <a:bodyPr/>
        <a:lstStyle/>
        <a:p>
          <a:endParaRPr lang="en-US"/>
        </a:p>
      </dgm:t>
    </dgm:pt>
    <dgm:pt modelId="{14B0133F-E142-411A-A8B3-2D9E9A43B04D}" type="sibTrans" cxnId="{7247B957-7F5E-48C9-8F67-A7D11CEFCF54}">
      <dgm:prSet/>
      <dgm:spPr/>
      <dgm:t>
        <a:bodyPr/>
        <a:lstStyle/>
        <a:p>
          <a:endParaRPr lang="en-US"/>
        </a:p>
      </dgm:t>
    </dgm:pt>
    <dgm:pt modelId="{822489C1-DA78-4A52-8449-19DAD4CD40B8}">
      <dgm:prSet custT="1"/>
      <dgm:spPr/>
      <dgm:t>
        <a:bodyPr/>
        <a:lstStyle/>
        <a:p>
          <a:r>
            <a:rPr lang="en-US" sz="2000">
              <a:latin typeface="+mn-lt"/>
            </a:rPr>
            <a:t>Understand front and back-end processes</a:t>
          </a:r>
        </a:p>
      </dgm:t>
    </dgm:pt>
    <dgm:pt modelId="{C78B519F-AF65-4D8E-884D-F07E135D1E29}" type="parTrans" cxnId="{AA09EA49-59CC-463C-9327-FAC356DE19EB}">
      <dgm:prSet/>
      <dgm:spPr/>
      <dgm:t>
        <a:bodyPr/>
        <a:lstStyle/>
        <a:p>
          <a:endParaRPr lang="en-US"/>
        </a:p>
      </dgm:t>
    </dgm:pt>
    <dgm:pt modelId="{09832B00-4DAD-4D6E-A322-0D874B5F6D30}" type="sibTrans" cxnId="{AA09EA49-59CC-463C-9327-FAC356DE19EB}">
      <dgm:prSet/>
      <dgm:spPr/>
      <dgm:t>
        <a:bodyPr/>
        <a:lstStyle/>
        <a:p>
          <a:endParaRPr lang="en-US"/>
        </a:p>
      </dgm:t>
    </dgm:pt>
    <dgm:pt modelId="{9F8C7E04-B51E-4DFB-ADDB-F6D4B234CDC5}">
      <dgm:prSet custT="1"/>
      <dgm:spPr/>
      <dgm:t>
        <a:bodyPr/>
        <a:lstStyle/>
        <a:p>
          <a:r>
            <a:rPr lang="en-US" sz="2000" b="0" i="0" u="none" strike="noStrike" baseline="0">
              <a:latin typeface="+mn-lt"/>
            </a:rPr>
            <a:t>Conduct ancillary and nursing unit chart reviews focused on documentation and charge accuracy </a:t>
          </a:r>
        </a:p>
      </dgm:t>
    </dgm:pt>
    <dgm:pt modelId="{047BE42D-3A09-4A6C-8D63-C211DE17DEE5}" type="parTrans" cxnId="{4F635462-7CA6-40DE-9A93-636CB1FF6795}">
      <dgm:prSet/>
      <dgm:spPr/>
      <dgm:t>
        <a:bodyPr/>
        <a:lstStyle/>
        <a:p>
          <a:endParaRPr lang="en-US"/>
        </a:p>
      </dgm:t>
    </dgm:pt>
    <dgm:pt modelId="{132C2531-2470-443B-A5E5-80F3F69A181D}" type="sibTrans" cxnId="{4F635462-7CA6-40DE-9A93-636CB1FF6795}">
      <dgm:prSet/>
      <dgm:spPr/>
      <dgm:t>
        <a:bodyPr/>
        <a:lstStyle/>
        <a:p>
          <a:endParaRPr lang="en-US"/>
        </a:p>
      </dgm:t>
    </dgm:pt>
    <dgm:pt modelId="{EC67CC2C-291E-47DF-9D5D-08D15DC213E7}">
      <dgm:prSet custT="1"/>
      <dgm:spPr/>
      <dgm:t>
        <a:bodyPr/>
        <a:lstStyle/>
        <a:p>
          <a:r>
            <a:rPr lang="en-US" sz="2000" b="0" i="0" u="none" strike="noStrike" baseline="0">
              <a:latin typeface="+mn-lt"/>
            </a:rPr>
            <a:t>Perform shadowing and coaching with key stakeholders in clinical departments </a:t>
          </a:r>
        </a:p>
      </dgm:t>
    </dgm:pt>
    <dgm:pt modelId="{5DE43CBF-D628-4D31-8C48-BEA07428E73E}" type="parTrans" cxnId="{5EBF1AFE-E30F-41F0-9B2C-408940949EA9}">
      <dgm:prSet/>
      <dgm:spPr/>
      <dgm:t>
        <a:bodyPr/>
        <a:lstStyle/>
        <a:p>
          <a:endParaRPr lang="en-US"/>
        </a:p>
      </dgm:t>
    </dgm:pt>
    <dgm:pt modelId="{AAD16BCE-FF5D-4A09-ADFC-B3182763FDC9}" type="sibTrans" cxnId="{5EBF1AFE-E30F-41F0-9B2C-408940949EA9}">
      <dgm:prSet/>
      <dgm:spPr/>
      <dgm:t>
        <a:bodyPr/>
        <a:lstStyle/>
        <a:p>
          <a:endParaRPr lang="en-US"/>
        </a:p>
      </dgm:t>
    </dgm:pt>
    <dgm:pt modelId="{A53C1B71-0703-4BD9-AC53-564E1CC6F0D9}">
      <dgm:prSet custT="1"/>
      <dgm:spPr/>
      <dgm:t>
        <a:bodyPr/>
        <a:lstStyle/>
        <a:p>
          <a:r>
            <a:rPr lang="en-US" sz="2000" b="0" i="0" u="none" strike="noStrike" baseline="0">
              <a:latin typeface="+mn-lt"/>
            </a:rPr>
            <a:t>Provide reporting and feedback to clinical departments based on claim accuracy and chart reviews </a:t>
          </a:r>
        </a:p>
      </dgm:t>
    </dgm:pt>
    <dgm:pt modelId="{A5F9FC18-7915-4E3E-8E64-F42C8CE08F59}" type="parTrans" cxnId="{5D1D2993-8ABB-44EF-ADAF-468D5AA3852D}">
      <dgm:prSet/>
      <dgm:spPr/>
      <dgm:t>
        <a:bodyPr/>
        <a:lstStyle/>
        <a:p>
          <a:endParaRPr lang="en-US"/>
        </a:p>
      </dgm:t>
    </dgm:pt>
    <dgm:pt modelId="{4D671B31-7097-4AD8-8B65-4F9B9788DB72}" type="sibTrans" cxnId="{5D1D2993-8ABB-44EF-ADAF-468D5AA3852D}">
      <dgm:prSet/>
      <dgm:spPr/>
      <dgm:t>
        <a:bodyPr/>
        <a:lstStyle/>
        <a:p>
          <a:endParaRPr lang="en-US"/>
        </a:p>
      </dgm:t>
    </dgm:pt>
    <dgm:pt modelId="{F00A15C6-6505-453C-9878-8835D1FC5375}">
      <dgm:prSet custT="1"/>
      <dgm:spPr/>
      <dgm:t>
        <a:bodyPr/>
        <a:lstStyle/>
        <a:p>
          <a:r>
            <a:rPr lang="en-US" sz="2000" b="0" i="0" u="none" strike="noStrike" baseline="0">
              <a:latin typeface="+mn-lt"/>
            </a:rPr>
            <a:t>Perform reviews of potential missing charges, perform root cause analysis, and educate on solution </a:t>
          </a:r>
        </a:p>
      </dgm:t>
    </dgm:pt>
    <dgm:pt modelId="{64CD9418-DD60-4697-B577-0D9E4BAD9F50}" type="parTrans" cxnId="{3B25D30F-600B-452A-9E42-3036CB1A0055}">
      <dgm:prSet/>
      <dgm:spPr/>
      <dgm:t>
        <a:bodyPr/>
        <a:lstStyle/>
        <a:p>
          <a:endParaRPr lang="en-US"/>
        </a:p>
      </dgm:t>
    </dgm:pt>
    <dgm:pt modelId="{9E0A682A-22F4-4594-A760-5781855C297C}" type="sibTrans" cxnId="{3B25D30F-600B-452A-9E42-3036CB1A0055}">
      <dgm:prSet/>
      <dgm:spPr/>
      <dgm:t>
        <a:bodyPr/>
        <a:lstStyle/>
        <a:p>
          <a:endParaRPr lang="en-US"/>
        </a:p>
      </dgm:t>
    </dgm:pt>
    <dgm:pt modelId="{8212EBC1-1589-4907-8405-A27D7A7850F1}" type="pres">
      <dgm:prSet presAssocID="{AEDB020C-A334-433A-9616-581BD4C10C1F}" presName="linear" presStyleCnt="0">
        <dgm:presLayoutVars>
          <dgm:animLvl val="lvl"/>
          <dgm:resizeHandles val="exact"/>
        </dgm:presLayoutVars>
      </dgm:prSet>
      <dgm:spPr/>
    </dgm:pt>
    <dgm:pt modelId="{1C59DEEC-46AD-4C95-9AA6-722B2889BB4D}" type="pres">
      <dgm:prSet presAssocID="{381CA034-0E24-4AC4-9523-096AF9553C90}" presName="parentText" presStyleLbl="node1" presStyleIdx="0" presStyleCnt="6" custScaleY="51955">
        <dgm:presLayoutVars>
          <dgm:chMax val="0"/>
          <dgm:bulletEnabled val="1"/>
        </dgm:presLayoutVars>
      </dgm:prSet>
      <dgm:spPr/>
    </dgm:pt>
    <dgm:pt modelId="{15D4BCA1-AF0C-428E-B355-9899A8F954BD}" type="pres">
      <dgm:prSet presAssocID="{14B0133F-E142-411A-A8B3-2D9E9A43B04D}" presName="spacer" presStyleCnt="0"/>
      <dgm:spPr/>
    </dgm:pt>
    <dgm:pt modelId="{D1194880-A293-4147-B3B5-B8C18A717263}" type="pres">
      <dgm:prSet presAssocID="{822489C1-DA78-4A52-8449-19DAD4CD40B8}" presName="parentText" presStyleLbl="node1" presStyleIdx="1" presStyleCnt="6" custScaleY="51955">
        <dgm:presLayoutVars>
          <dgm:chMax val="0"/>
          <dgm:bulletEnabled val="1"/>
        </dgm:presLayoutVars>
      </dgm:prSet>
      <dgm:spPr/>
    </dgm:pt>
    <dgm:pt modelId="{4180BFB8-E62E-4138-9CF4-6A6AF5A0F5F1}" type="pres">
      <dgm:prSet presAssocID="{09832B00-4DAD-4D6E-A322-0D874B5F6D30}" presName="spacer" presStyleCnt="0"/>
      <dgm:spPr/>
    </dgm:pt>
    <dgm:pt modelId="{2B2CB6D2-9236-4C1F-9F01-3EB4039B9693}" type="pres">
      <dgm:prSet presAssocID="{9F8C7E04-B51E-4DFB-ADDB-F6D4B234CDC5}" presName="parentText" presStyleLbl="node1" presStyleIdx="2" presStyleCnt="6" custScaleY="51955">
        <dgm:presLayoutVars>
          <dgm:chMax val="0"/>
          <dgm:bulletEnabled val="1"/>
        </dgm:presLayoutVars>
      </dgm:prSet>
      <dgm:spPr/>
    </dgm:pt>
    <dgm:pt modelId="{4AC67386-83F7-4EC0-A363-D544F9E6FFB9}" type="pres">
      <dgm:prSet presAssocID="{132C2531-2470-443B-A5E5-80F3F69A181D}" presName="spacer" presStyleCnt="0"/>
      <dgm:spPr/>
    </dgm:pt>
    <dgm:pt modelId="{E3F33C55-14A6-4BF1-94A8-E71F95D672FD}" type="pres">
      <dgm:prSet presAssocID="{EC67CC2C-291E-47DF-9D5D-08D15DC213E7}" presName="parentText" presStyleLbl="node1" presStyleIdx="3" presStyleCnt="6" custScaleY="51955">
        <dgm:presLayoutVars>
          <dgm:chMax val="0"/>
          <dgm:bulletEnabled val="1"/>
        </dgm:presLayoutVars>
      </dgm:prSet>
      <dgm:spPr/>
    </dgm:pt>
    <dgm:pt modelId="{9E7D106F-1081-4E5F-B1E0-2BE5DA8B6CC3}" type="pres">
      <dgm:prSet presAssocID="{AAD16BCE-FF5D-4A09-ADFC-B3182763FDC9}" presName="spacer" presStyleCnt="0"/>
      <dgm:spPr/>
    </dgm:pt>
    <dgm:pt modelId="{B442D2B6-E804-4856-B5B8-B20685A6B3C7}" type="pres">
      <dgm:prSet presAssocID="{A53C1B71-0703-4BD9-AC53-564E1CC6F0D9}" presName="parentText" presStyleLbl="node1" presStyleIdx="4" presStyleCnt="6" custScaleY="51955">
        <dgm:presLayoutVars>
          <dgm:chMax val="0"/>
          <dgm:bulletEnabled val="1"/>
        </dgm:presLayoutVars>
      </dgm:prSet>
      <dgm:spPr/>
    </dgm:pt>
    <dgm:pt modelId="{AF3475FD-34A2-4F0D-B657-7EAAF8654F30}" type="pres">
      <dgm:prSet presAssocID="{4D671B31-7097-4AD8-8B65-4F9B9788DB72}" presName="spacer" presStyleCnt="0"/>
      <dgm:spPr/>
    </dgm:pt>
    <dgm:pt modelId="{56A2E72D-7B60-47C6-B265-4F995AD5A232}" type="pres">
      <dgm:prSet presAssocID="{F00A15C6-6505-453C-9878-8835D1FC5375}" presName="parentText" presStyleLbl="node1" presStyleIdx="5" presStyleCnt="6" custScaleY="51955">
        <dgm:presLayoutVars>
          <dgm:chMax val="0"/>
          <dgm:bulletEnabled val="1"/>
        </dgm:presLayoutVars>
      </dgm:prSet>
      <dgm:spPr/>
    </dgm:pt>
  </dgm:ptLst>
  <dgm:cxnLst>
    <dgm:cxn modelId="{3B25D30F-600B-452A-9E42-3036CB1A0055}" srcId="{AEDB020C-A334-433A-9616-581BD4C10C1F}" destId="{F00A15C6-6505-453C-9878-8835D1FC5375}" srcOrd="5" destOrd="0" parTransId="{64CD9418-DD60-4697-B577-0D9E4BAD9F50}" sibTransId="{9E0A682A-22F4-4594-A760-5781855C297C}"/>
    <dgm:cxn modelId="{517ABD31-71C1-4B4F-98BC-B20581684495}" type="presOf" srcId="{A53C1B71-0703-4BD9-AC53-564E1CC6F0D9}" destId="{B442D2B6-E804-4856-B5B8-B20685A6B3C7}" srcOrd="0" destOrd="0" presId="urn:microsoft.com/office/officeart/2005/8/layout/vList2"/>
    <dgm:cxn modelId="{17CE033E-3C85-47A5-9358-97D648D74B5E}" type="presOf" srcId="{381CA034-0E24-4AC4-9523-096AF9553C90}" destId="{1C59DEEC-46AD-4C95-9AA6-722B2889BB4D}" srcOrd="0" destOrd="0" presId="urn:microsoft.com/office/officeart/2005/8/layout/vList2"/>
    <dgm:cxn modelId="{4F635462-7CA6-40DE-9A93-636CB1FF6795}" srcId="{AEDB020C-A334-433A-9616-581BD4C10C1F}" destId="{9F8C7E04-B51E-4DFB-ADDB-F6D4B234CDC5}" srcOrd="2" destOrd="0" parTransId="{047BE42D-3A09-4A6C-8D63-C211DE17DEE5}" sibTransId="{132C2531-2470-443B-A5E5-80F3F69A181D}"/>
    <dgm:cxn modelId="{AA09EA49-59CC-463C-9327-FAC356DE19EB}" srcId="{AEDB020C-A334-433A-9616-581BD4C10C1F}" destId="{822489C1-DA78-4A52-8449-19DAD4CD40B8}" srcOrd="1" destOrd="0" parTransId="{C78B519F-AF65-4D8E-884D-F07E135D1E29}" sibTransId="{09832B00-4DAD-4D6E-A322-0D874B5F6D30}"/>
    <dgm:cxn modelId="{C269AB4B-9DAC-49F3-9C9E-B5EBB8E0415E}" type="presOf" srcId="{9F8C7E04-B51E-4DFB-ADDB-F6D4B234CDC5}" destId="{2B2CB6D2-9236-4C1F-9F01-3EB4039B9693}" srcOrd="0" destOrd="0" presId="urn:microsoft.com/office/officeart/2005/8/layout/vList2"/>
    <dgm:cxn modelId="{C5438C73-EC6B-4F97-B01E-1571BF3B1D9F}" type="presOf" srcId="{F00A15C6-6505-453C-9878-8835D1FC5375}" destId="{56A2E72D-7B60-47C6-B265-4F995AD5A232}" srcOrd="0" destOrd="0" presId="urn:microsoft.com/office/officeart/2005/8/layout/vList2"/>
    <dgm:cxn modelId="{C60FF054-DEEB-4E41-B270-2D98794BEACC}" type="presOf" srcId="{AEDB020C-A334-433A-9616-581BD4C10C1F}" destId="{8212EBC1-1589-4907-8405-A27D7A7850F1}" srcOrd="0" destOrd="0" presId="urn:microsoft.com/office/officeart/2005/8/layout/vList2"/>
    <dgm:cxn modelId="{7247B957-7F5E-48C9-8F67-A7D11CEFCF54}" srcId="{AEDB020C-A334-433A-9616-581BD4C10C1F}" destId="{381CA034-0E24-4AC4-9523-096AF9553C90}" srcOrd="0" destOrd="0" parTransId="{EF52AF94-69D3-44F9-82A7-AFA615DC7FB4}" sibTransId="{14B0133F-E142-411A-A8B3-2D9E9A43B04D}"/>
    <dgm:cxn modelId="{BE857B89-5ED1-4749-AFD9-8E57DB1FAB2D}" type="presOf" srcId="{EC67CC2C-291E-47DF-9D5D-08D15DC213E7}" destId="{E3F33C55-14A6-4BF1-94A8-E71F95D672FD}" srcOrd="0" destOrd="0" presId="urn:microsoft.com/office/officeart/2005/8/layout/vList2"/>
    <dgm:cxn modelId="{2B415B91-99DA-4DB2-B5E7-C9B8A99DA1D3}" type="presOf" srcId="{822489C1-DA78-4A52-8449-19DAD4CD40B8}" destId="{D1194880-A293-4147-B3B5-B8C18A717263}" srcOrd="0" destOrd="0" presId="urn:microsoft.com/office/officeart/2005/8/layout/vList2"/>
    <dgm:cxn modelId="{5D1D2993-8ABB-44EF-ADAF-468D5AA3852D}" srcId="{AEDB020C-A334-433A-9616-581BD4C10C1F}" destId="{A53C1B71-0703-4BD9-AC53-564E1CC6F0D9}" srcOrd="4" destOrd="0" parTransId="{A5F9FC18-7915-4E3E-8E64-F42C8CE08F59}" sibTransId="{4D671B31-7097-4AD8-8B65-4F9B9788DB72}"/>
    <dgm:cxn modelId="{5EBF1AFE-E30F-41F0-9B2C-408940949EA9}" srcId="{AEDB020C-A334-433A-9616-581BD4C10C1F}" destId="{EC67CC2C-291E-47DF-9D5D-08D15DC213E7}" srcOrd="3" destOrd="0" parTransId="{5DE43CBF-D628-4D31-8C48-BEA07428E73E}" sibTransId="{AAD16BCE-FF5D-4A09-ADFC-B3182763FDC9}"/>
    <dgm:cxn modelId="{B452458F-64EA-4273-820F-F92C11CE1491}" type="presParOf" srcId="{8212EBC1-1589-4907-8405-A27D7A7850F1}" destId="{1C59DEEC-46AD-4C95-9AA6-722B2889BB4D}" srcOrd="0" destOrd="0" presId="urn:microsoft.com/office/officeart/2005/8/layout/vList2"/>
    <dgm:cxn modelId="{21906D08-A59D-4938-9D79-2C33248FA65D}" type="presParOf" srcId="{8212EBC1-1589-4907-8405-A27D7A7850F1}" destId="{15D4BCA1-AF0C-428E-B355-9899A8F954BD}" srcOrd="1" destOrd="0" presId="urn:microsoft.com/office/officeart/2005/8/layout/vList2"/>
    <dgm:cxn modelId="{5AD9B26A-FCF8-4E73-B52B-BC7E409B72D9}" type="presParOf" srcId="{8212EBC1-1589-4907-8405-A27D7A7850F1}" destId="{D1194880-A293-4147-B3B5-B8C18A717263}" srcOrd="2" destOrd="0" presId="urn:microsoft.com/office/officeart/2005/8/layout/vList2"/>
    <dgm:cxn modelId="{F3DEF28E-79E8-4049-A2C6-85B161058501}" type="presParOf" srcId="{8212EBC1-1589-4907-8405-A27D7A7850F1}" destId="{4180BFB8-E62E-4138-9CF4-6A6AF5A0F5F1}" srcOrd="3" destOrd="0" presId="urn:microsoft.com/office/officeart/2005/8/layout/vList2"/>
    <dgm:cxn modelId="{9E2556A8-82BD-4CC5-B5DF-B1455E4450E3}" type="presParOf" srcId="{8212EBC1-1589-4907-8405-A27D7A7850F1}" destId="{2B2CB6D2-9236-4C1F-9F01-3EB4039B9693}" srcOrd="4" destOrd="0" presId="urn:microsoft.com/office/officeart/2005/8/layout/vList2"/>
    <dgm:cxn modelId="{217F2712-0B73-4460-8927-29B483806923}" type="presParOf" srcId="{8212EBC1-1589-4907-8405-A27D7A7850F1}" destId="{4AC67386-83F7-4EC0-A363-D544F9E6FFB9}" srcOrd="5" destOrd="0" presId="urn:microsoft.com/office/officeart/2005/8/layout/vList2"/>
    <dgm:cxn modelId="{0AB8F310-3251-46CB-A81C-B998355E7FCA}" type="presParOf" srcId="{8212EBC1-1589-4907-8405-A27D7A7850F1}" destId="{E3F33C55-14A6-4BF1-94A8-E71F95D672FD}" srcOrd="6" destOrd="0" presId="urn:microsoft.com/office/officeart/2005/8/layout/vList2"/>
    <dgm:cxn modelId="{CCD855E1-718D-4EB0-A0CF-0BF9D33BCA20}" type="presParOf" srcId="{8212EBC1-1589-4907-8405-A27D7A7850F1}" destId="{9E7D106F-1081-4E5F-B1E0-2BE5DA8B6CC3}" srcOrd="7" destOrd="0" presId="urn:microsoft.com/office/officeart/2005/8/layout/vList2"/>
    <dgm:cxn modelId="{6FC137CA-CB01-4481-A3F7-08F082EBD56A}" type="presParOf" srcId="{8212EBC1-1589-4907-8405-A27D7A7850F1}" destId="{B442D2B6-E804-4856-B5B8-B20685A6B3C7}" srcOrd="8" destOrd="0" presId="urn:microsoft.com/office/officeart/2005/8/layout/vList2"/>
    <dgm:cxn modelId="{94EC39A8-7F4B-4C43-ADBA-784C895E8496}" type="presParOf" srcId="{8212EBC1-1589-4907-8405-A27D7A7850F1}" destId="{AF3475FD-34A2-4F0D-B657-7EAAF8654F30}" srcOrd="9" destOrd="0" presId="urn:microsoft.com/office/officeart/2005/8/layout/vList2"/>
    <dgm:cxn modelId="{82771E1C-C9C9-4C46-B137-73574AC24751}" type="presParOf" srcId="{8212EBC1-1589-4907-8405-A27D7A7850F1}" destId="{56A2E72D-7B60-47C6-B265-4F995AD5A232}"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BFD8D-2513-420A-B5EE-616544DA5D3F}">
      <dsp:nvSpPr>
        <dsp:cNvPr id="0" name=""/>
        <dsp:cNvSpPr/>
      </dsp:nvSpPr>
      <dsp:spPr>
        <a:xfrm>
          <a:off x="-5977661" y="-914710"/>
          <a:ext cx="7116107" cy="7116107"/>
        </a:xfrm>
        <a:prstGeom prst="blockArc">
          <a:avLst>
            <a:gd name="adj1" fmla="val 18900000"/>
            <a:gd name="adj2" fmla="val 2700000"/>
            <a:gd name="adj3" fmla="val 304"/>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C2EA12-2F99-4086-B532-F0427B733A32}">
      <dsp:nvSpPr>
        <dsp:cNvPr id="0" name=""/>
        <dsp:cNvSpPr/>
      </dsp:nvSpPr>
      <dsp:spPr>
        <a:xfrm>
          <a:off x="595854" y="406440"/>
          <a:ext cx="10708847" cy="8133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560" tIns="55880" rIns="55880" bIns="55880" numCol="1" spcCol="1270" anchor="ctr" anchorCtr="0">
          <a:noAutofit/>
        </a:bodyPr>
        <a:lstStyle/>
        <a:p>
          <a:pPr marL="0" lvl="0" indent="0" algn="l" defTabSz="977900">
            <a:lnSpc>
              <a:spcPct val="90000"/>
            </a:lnSpc>
            <a:spcBef>
              <a:spcPct val="0"/>
            </a:spcBef>
            <a:spcAft>
              <a:spcPct val="35000"/>
            </a:spcAft>
            <a:buClr>
              <a:schemeClr val="accent2"/>
            </a:buClr>
            <a:buFont typeface="Arial" panose="020B0604020202020204" pitchFamily="34" charset="0"/>
            <a:buNone/>
          </a:pPr>
          <a:r>
            <a:rPr lang="en-US" sz="2200" kern="1200" dirty="0"/>
            <a:t>Become the networking community for revenue integrity professionals throughout Illinois</a:t>
          </a:r>
        </a:p>
      </dsp:txBody>
      <dsp:txXfrm>
        <a:off x="595854" y="406440"/>
        <a:ext cx="10708847" cy="813303"/>
      </dsp:txXfrm>
    </dsp:sp>
    <dsp:sp modelId="{1FFF71F1-B4B6-4D1A-97DF-533F17B83B7F}">
      <dsp:nvSpPr>
        <dsp:cNvPr id="0" name=""/>
        <dsp:cNvSpPr/>
      </dsp:nvSpPr>
      <dsp:spPr>
        <a:xfrm>
          <a:off x="87539" y="304777"/>
          <a:ext cx="1016629" cy="101662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0CD38F-C3DE-4B18-904B-7DDACA3A67FB}">
      <dsp:nvSpPr>
        <dsp:cNvPr id="0" name=""/>
        <dsp:cNvSpPr/>
      </dsp:nvSpPr>
      <dsp:spPr>
        <a:xfrm>
          <a:off x="1062140" y="1626607"/>
          <a:ext cx="10242561" cy="8133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560" tIns="55880" rIns="55880" bIns="55880" numCol="1" spcCol="1270" anchor="ctr" anchorCtr="0">
          <a:noAutofit/>
        </a:bodyPr>
        <a:lstStyle/>
        <a:p>
          <a:pPr marL="0" lvl="0" indent="0" algn="l" defTabSz="977900">
            <a:lnSpc>
              <a:spcPct val="90000"/>
            </a:lnSpc>
            <a:spcBef>
              <a:spcPct val="0"/>
            </a:spcBef>
            <a:spcAft>
              <a:spcPct val="35000"/>
            </a:spcAft>
            <a:buClr>
              <a:schemeClr val="accent2"/>
            </a:buClr>
            <a:buFont typeface="Arial" panose="020B0604020202020204" pitchFamily="34" charset="0"/>
            <a:buNone/>
          </a:pPr>
          <a:r>
            <a:rPr lang="en-US" sz="2200" kern="1200" dirty="0"/>
            <a:t>Provide relevant and timely education to all members</a:t>
          </a:r>
        </a:p>
      </dsp:txBody>
      <dsp:txXfrm>
        <a:off x="1062140" y="1626607"/>
        <a:ext cx="10242561" cy="813303"/>
      </dsp:txXfrm>
    </dsp:sp>
    <dsp:sp modelId="{CA037714-C9E2-4797-A487-6EC8C9F155CD}">
      <dsp:nvSpPr>
        <dsp:cNvPr id="0" name=""/>
        <dsp:cNvSpPr/>
      </dsp:nvSpPr>
      <dsp:spPr>
        <a:xfrm>
          <a:off x="553825" y="1524944"/>
          <a:ext cx="1016629" cy="101662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58C10D-A68A-486D-9F15-0BAB67E1F176}">
      <dsp:nvSpPr>
        <dsp:cNvPr id="0" name=""/>
        <dsp:cNvSpPr/>
      </dsp:nvSpPr>
      <dsp:spPr>
        <a:xfrm>
          <a:off x="1062140" y="2846775"/>
          <a:ext cx="10242561" cy="8133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560" tIns="55880" rIns="55880" bIns="55880" numCol="1" spcCol="1270" anchor="ctr" anchorCtr="0">
          <a:noAutofit/>
        </a:bodyPr>
        <a:lstStyle/>
        <a:p>
          <a:pPr marL="0" lvl="0" indent="0" algn="l" defTabSz="977900">
            <a:lnSpc>
              <a:spcPct val="90000"/>
            </a:lnSpc>
            <a:spcBef>
              <a:spcPct val="0"/>
            </a:spcBef>
            <a:spcAft>
              <a:spcPct val="35000"/>
            </a:spcAft>
            <a:buClr>
              <a:schemeClr val="accent2"/>
            </a:buClr>
            <a:buFont typeface="Arial" panose="020B0604020202020204" pitchFamily="34" charset="0"/>
            <a:buNone/>
          </a:pPr>
          <a:r>
            <a:rPr lang="en-US" sz="2200" kern="1200" dirty="0"/>
            <a:t>Provide Illinois revenue integrity professionals an organization to become leaders in, to further advance careers </a:t>
          </a:r>
        </a:p>
      </dsp:txBody>
      <dsp:txXfrm>
        <a:off x="1062140" y="2846775"/>
        <a:ext cx="10242561" cy="813303"/>
      </dsp:txXfrm>
    </dsp:sp>
    <dsp:sp modelId="{50011CE1-DD1A-41F8-A22B-D4C133E38A6C}">
      <dsp:nvSpPr>
        <dsp:cNvPr id="0" name=""/>
        <dsp:cNvSpPr/>
      </dsp:nvSpPr>
      <dsp:spPr>
        <a:xfrm>
          <a:off x="553825" y="2745112"/>
          <a:ext cx="1016629" cy="101662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EA58C8-1B86-4DEC-B366-B18ACBDDEB3A}">
      <dsp:nvSpPr>
        <dsp:cNvPr id="0" name=""/>
        <dsp:cNvSpPr/>
      </dsp:nvSpPr>
      <dsp:spPr>
        <a:xfrm>
          <a:off x="595854" y="4066942"/>
          <a:ext cx="10708847" cy="8133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560" tIns="55880" rIns="55880" bIns="55880" numCol="1" spcCol="1270" anchor="ctr" anchorCtr="0">
          <a:noAutofit/>
        </a:bodyPr>
        <a:lstStyle/>
        <a:p>
          <a:pPr marL="0" lvl="0" indent="0" algn="l" defTabSz="977900">
            <a:lnSpc>
              <a:spcPct val="90000"/>
            </a:lnSpc>
            <a:spcBef>
              <a:spcPct val="0"/>
            </a:spcBef>
            <a:spcAft>
              <a:spcPct val="35000"/>
            </a:spcAft>
            <a:buClr>
              <a:schemeClr val="accent2"/>
            </a:buClr>
            <a:buFont typeface="Arial" panose="020B0604020202020204" pitchFamily="34" charset="0"/>
            <a:buNone/>
          </a:pPr>
          <a:r>
            <a:rPr lang="en-US" sz="2200" kern="1200" dirty="0"/>
            <a:t>Work with a broad cross-section of stakeholders to improve the healthcare delivery by identifying, addressing, and bridging gaps in knowledge, best practices, and standards</a:t>
          </a:r>
        </a:p>
      </dsp:txBody>
      <dsp:txXfrm>
        <a:off x="595854" y="4066942"/>
        <a:ext cx="10708847" cy="813303"/>
      </dsp:txXfrm>
    </dsp:sp>
    <dsp:sp modelId="{2DA7076E-AA23-44B2-B7EE-8A434EA7A8D7}">
      <dsp:nvSpPr>
        <dsp:cNvPr id="0" name=""/>
        <dsp:cNvSpPr/>
      </dsp:nvSpPr>
      <dsp:spPr>
        <a:xfrm>
          <a:off x="87539" y="3965279"/>
          <a:ext cx="1016629" cy="101662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281ABF-1DAC-4104-B14A-E85AA7C6825F}">
      <dsp:nvSpPr>
        <dsp:cNvPr id="0" name=""/>
        <dsp:cNvSpPr/>
      </dsp:nvSpPr>
      <dsp:spPr>
        <a:xfrm>
          <a:off x="140666" y="0"/>
          <a:ext cx="4873874" cy="4184589"/>
        </a:xfrm>
        <a:prstGeom prst="triangl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22C396D-C378-4629-99EB-5FBB5489136A}">
      <dsp:nvSpPr>
        <dsp:cNvPr id="0" name=""/>
        <dsp:cNvSpPr/>
      </dsp:nvSpPr>
      <dsp:spPr>
        <a:xfrm>
          <a:off x="2577603" y="420706"/>
          <a:ext cx="2719982" cy="990570"/>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Benefits of having an outpatient CDI program within revenue integrity</a:t>
          </a:r>
        </a:p>
      </dsp:txBody>
      <dsp:txXfrm>
        <a:off x="2625959" y="469062"/>
        <a:ext cx="2623270" cy="893858"/>
      </dsp:txXfrm>
    </dsp:sp>
    <dsp:sp modelId="{9FFBE17D-4754-42B6-B1C8-4B81DABA179E}">
      <dsp:nvSpPr>
        <dsp:cNvPr id="0" name=""/>
        <dsp:cNvSpPr/>
      </dsp:nvSpPr>
      <dsp:spPr>
        <a:xfrm>
          <a:off x="2577603" y="1535098"/>
          <a:ext cx="2719982" cy="990570"/>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Clr>
              <a:schemeClr val="accent2"/>
            </a:buClr>
            <a:buFont typeface="Arial" panose="020B0604020202020204" pitchFamily="34" charset="0"/>
            <a:buNone/>
          </a:pPr>
          <a:r>
            <a:rPr lang="en-US" sz="1500" kern="1200" dirty="0"/>
            <a:t>Evolution of revenue integrity/ OP CDI at NorthShore University </a:t>
          </a:r>
          <a:r>
            <a:rPr lang="en-US" sz="1500" kern="1200" dirty="0" err="1"/>
            <a:t>HealthSystem</a:t>
          </a:r>
          <a:r>
            <a:rPr lang="en-US" sz="1500" kern="1200" dirty="0"/>
            <a:t> </a:t>
          </a:r>
        </a:p>
      </dsp:txBody>
      <dsp:txXfrm>
        <a:off x="2625959" y="1583454"/>
        <a:ext cx="2623270" cy="893858"/>
      </dsp:txXfrm>
    </dsp:sp>
    <dsp:sp modelId="{89B09DE0-A881-4813-A970-335218D5BD15}">
      <dsp:nvSpPr>
        <dsp:cNvPr id="0" name=""/>
        <dsp:cNvSpPr/>
      </dsp:nvSpPr>
      <dsp:spPr>
        <a:xfrm>
          <a:off x="2577603" y="2649490"/>
          <a:ext cx="2719982" cy="990570"/>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Clr>
              <a:schemeClr val="accent2"/>
            </a:buClr>
            <a:buFont typeface="Arial" panose="020B0604020202020204" pitchFamily="34" charset="0"/>
            <a:buNone/>
          </a:pPr>
          <a:r>
            <a:rPr lang="en-US" sz="1500" kern="1200" dirty="0"/>
            <a:t>OP CDI initiative spotlight</a:t>
          </a:r>
        </a:p>
      </dsp:txBody>
      <dsp:txXfrm>
        <a:off x="2625959" y="2697846"/>
        <a:ext cx="2623270" cy="8938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0454F7-6EC2-4C0F-AB22-29E3A3DB93AF}">
      <dsp:nvSpPr>
        <dsp:cNvPr id="0" name=""/>
        <dsp:cNvSpPr/>
      </dsp:nvSpPr>
      <dsp:spPr>
        <a:xfrm>
          <a:off x="409932" y="828"/>
          <a:ext cx="5050036" cy="508115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endParaRPr lang="en-US" sz="4500" kern="1200"/>
        </a:p>
      </dsp:txBody>
      <dsp:txXfrm>
        <a:off x="1149493" y="744946"/>
        <a:ext cx="3570914" cy="3592918"/>
      </dsp:txXfrm>
    </dsp:sp>
    <dsp:sp modelId="{AEAAA0E4-3D73-483D-A555-501F3C60A5F5}">
      <dsp:nvSpPr>
        <dsp:cNvPr id="0" name=""/>
        <dsp:cNvSpPr/>
      </dsp:nvSpPr>
      <dsp:spPr>
        <a:xfrm rot="21600000">
          <a:off x="5642703" y="2000145"/>
          <a:ext cx="1200474" cy="878266"/>
        </a:xfrm>
        <a:prstGeom prst="righ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endParaRPr lang="en-US" sz="3700" kern="1200"/>
        </a:p>
      </dsp:txBody>
      <dsp:txXfrm rot="-21600000">
        <a:off x="5642703" y="2175798"/>
        <a:ext cx="936994" cy="526960"/>
      </dsp:txXfrm>
    </dsp:sp>
    <dsp:sp modelId="{D13551D6-25C5-45D7-AF33-E86F90A1A5B8}">
      <dsp:nvSpPr>
        <dsp:cNvPr id="0" name=""/>
        <dsp:cNvSpPr/>
      </dsp:nvSpPr>
      <dsp:spPr>
        <a:xfrm>
          <a:off x="1943704" y="3137069"/>
          <a:ext cx="1982481" cy="1944913"/>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r>
            <a:rPr lang="en-US" sz="4500" kern="1200"/>
            <a:t>OP CDI </a:t>
          </a:r>
        </a:p>
      </dsp:txBody>
      <dsp:txXfrm>
        <a:off x="2234032" y="3421895"/>
        <a:ext cx="1401825" cy="13752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150913-EB3E-45D6-A524-6B36FA0B57C2}">
      <dsp:nvSpPr>
        <dsp:cNvPr id="0" name=""/>
        <dsp:cNvSpPr/>
      </dsp:nvSpPr>
      <dsp:spPr>
        <a:xfrm rot="5400000">
          <a:off x="4138417" y="-1645740"/>
          <a:ext cx="1139944" cy="443142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a:t>Identify opportunity and reduce redundancy  </a:t>
          </a:r>
        </a:p>
        <a:p>
          <a:pPr marL="114300" lvl="1" indent="-114300" algn="l" defTabSz="533400">
            <a:lnSpc>
              <a:spcPct val="90000"/>
            </a:lnSpc>
            <a:spcBef>
              <a:spcPct val="0"/>
            </a:spcBef>
            <a:spcAft>
              <a:spcPct val="15000"/>
            </a:spcAft>
            <a:buChar char="•"/>
          </a:pPr>
          <a:r>
            <a:rPr lang="en-US" sz="1200" kern="1200"/>
            <a:t>Implement new policies and procedures </a:t>
          </a:r>
        </a:p>
        <a:p>
          <a:pPr marL="114300" lvl="1" indent="-114300" algn="l" defTabSz="533400">
            <a:lnSpc>
              <a:spcPct val="90000"/>
            </a:lnSpc>
            <a:spcBef>
              <a:spcPct val="0"/>
            </a:spcBef>
            <a:spcAft>
              <a:spcPct val="15000"/>
            </a:spcAft>
            <a:buChar char="•"/>
          </a:pPr>
          <a:r>
            <a:rPr lang="en-US" sz="1200" kern="1200" dirty="0"/>
            <a:t>Ensure appropriate internal charging processes and documentation guidelines are being followed</a:t>
          </a:r>
        </a:p>
        <a:p>
          <a:pPr marL="114300" lvl="1" indent="-114300" algn="l" defTabSz="533400">
            <a:lnSpc>
              <a:spcPct val="90000"/>
            </a:lnSpc>
            <a:spcBef>
              <a:spcPct val="0"/>
            </a:spcBef>
            <a:spcAft>
              <a:spcPct val="15000"/>
            </a:spcAft>
            <a:buChar char="•"/>
          </a:pPr>
          <a:r>
            <a:rPr lang="en-US" sz="1200" kern="1200"/>
            <a:t>Peer to peer review of commercial audits </a:t>
          </a:r>
        </a:p>
      </dsp:txBody>
      <dsp:txXfrm rot="-5400000">
        <a:off x="2492677" y="0"/>
        <a:ext cx="4431425" cy="1139944"/>
      </dsp:txXfrm>
    </dsp:sp>
    <dsp:sp modelId="{7D9230F4-E3B7-4094-981E-728B01C5070A}">
      <dsp:nvSpPr>
        <dsp:cNvPr id="0" name=""/>
        <dsp:cNvSpPr/>
      </dsp:nvSpPr>
      <dsp:spPr>
        <a:xfrm>
          <a:off x="0" y="289782"/>
          <a:ext cx="2492677" cy="557133"/>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a:latin typeface="+mj-lt"/>
            </a:rPr>
            <a:t>Charge Capture </a:t>
          </a:r>
        </a:p>
      </dsp:txBody>
      <dsp:txXfrm>
        <a:off x="0" y="289782"/>
        <a:ext cx="2492677" cy="557133"/>
      </dsp:txXfrm>
    </dsp:sp>
    <dsp:sp modelId="{FCF65CE7-E608-4610-8B35-FF2E5867A16A}">
      <dsp:nvSpPr>
        <dsp:cNvPr id="0" name=""/>
        <dsp:cNvSpPr/>
      </dsp:nvSpPr>
      <dsp:spPr>
        <a:xfrm rot="5400000">
          <a:off x="4138417" y="-433208"/>
          <a:ext cx="1139944" cy="443142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Work with patient financial services to appeal payor denials using federal and commercial policy criteria </a:t>
          </a:r>
        </a:p>
        <a:p>
          <a:pPr marL="114300" lvl="1" indent="-114300" algn="l" defTabSz="533400">
            <a:lnSpc>
              <a:spcPct val="90000"/>
            </a:lnSpc>
            <a:spcBef>
              <a:spcPct val="0"/>
            </a:spcBef>
            <a:spcAft>
              <a:spcPct val="15000"/>
            </a:spcAft>
            <a:buChar char="•"/>
          </a:pPr>
          <a:r>
            <a:rPr lang="en-US" sz="1200" kern="1200"/>
            <a:t>Improve front-end processes to decrease the number of back-end denials related to coding, charging, and billing </a:t>
          </a:r>
        </a:p>
      </dsp:txBody>
      <dsp:txXfrm rot="-5400000">
        <a:off x="2492677" y="1212532"/>
        <a:ext cx="4431425" cy="1139944"/>
      </dsp:txXfrm>
    </dsp:sp>
    <dsp:sp modelId="{275C4F47-B38A-4504-8C85-5FF13252202D}">
      <dsp:nvSpPr>
        <dsp:cNvPr id="0" name=""/>
        <dsp:cNvSpPr/>
      </dsp:nvSpPr>
      <dsp:spPr>
        <a:xfrm>
          <a:off x="0" y="1503937"/>
          <a:ext cx="2492677" cy="557133"/>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a:latin typeface="+mj-lt"/>
            </a:rPr>
            <a:t>Denial Reduction</a:t>
          </a:r>
        </a:p>
      </dsp:txBody>
      <dsp:txXfrm>
        <a:off x="0" y="1503937"/>
        <a:ext cx="2492677" cy="557133"/>
      </dsp:txXfrm>
    </dsp:sp>
    <dsp:sp modelId="{222A6208-5019-44D6-8D43-BED957AB5A01}">
      <dsp:nvSpPr>
        <dsp:cNvPr id="0" name=""/>
        <dsp:cNvSpPr/>
      </dsp:nvSpPr>
      <dsp:spPr>
        <a:xfrm rot="5400000">
          <a:off x="4138417" y="777982"/>
          <a:ext cx="1139944" cy="443142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a:t>Educate hospital departments and physicians on best practice coding, documentation, and billing procedures</a:t>
          </a:r>
        </a:p>
        <a:p>
          <a:pPr marL="114300" lvl="1" indent="-114300" algn="l" defTabSz="533400">
            <a:lnSpc>
              <a:spcPct val="90000"/>
            </a:lnSpc>
            <a:spcBef>
              <a:spcPct val="0"/>
            </a:spcBef>
            <a:spcAft>
              <a:spcPct val="15000"/>
            </a:spcAft>
            <a:buChar char="•"/>
          </a:pPr>
          <a:r>
            <a:rPr lang="en-US" sz="1200" kern="1200"/>
            <a:t>Annual review of coding and policy changes</a:t>
          </a:r>
        </a:p>
        <a:p>
          <a:pPr marL="114300" lvl="1" indent="-114300" algn="l" defTabSz="533400">
            <a:lnSpc>
              <a:spcPct val="90000"/>
            </a:lnSpc>
            <a:spcBef>
              <a:spcPct val="0"/>
            </a:spcBef>
            <a:spcAft>
              <a:spcPct val="15000"/>
            </a:spcAft>
            <a:buChar char="•"/>
          </a:pPr>
          <a:r>
            <a:rPr lang="en-US" sz="1200" kern="1200"/>
            <a:t>Department outreach with new policies and regulation  </a:t>
          </a:r>
        </a:p>
      </dsp:txBody>
      <dsp:txXfrm rot="-5400000">
        <a:off x="2492677" y="2423722"/>
        <a:ext cx="4431425" cy="1139944"/>
      </dsp:txXfrm>
    </dsp:sp>
    <dsp:sp modelId="{024F97E0-23E0-4D3B-BDE8-2A97AEC635B6}">
      <dsp:nvSpPr>
        <dsp:cNvPr id="0" name=""/>
        <dsp:cNvSpPr/>
      </dsp:nvSpPr>
      <dsp:spPr>
        <a:xfrm>
          <a:off x="0" y="2715128"/>
          <a:ext cx="2492677" cy="557133"/>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a:latin typeface="+mj-lt"/>
            </a:rPr>
            <a:t>Education</a:t>
          </a:r>
          <a:r>
            <a:rPr lang="en-US" sz="2600" kern="1200"/>
            <a:t> </a:t>
          </a:r>
        </a:p>
      </dsp:txBody>
      <dsp:txXfrm>
        <a:off x="0" y="2715128"/>
        <a:ext cx="2492677" cy="557133"/>
      </dsp:txXfrm>
    </dsp:sp>
    <dsp:sp modelId="{BD6D7D82-704E-45CF-96A0-FCD7470D5B64}">
      <dsp:nvSpPr>
        <dsp:cNvPr id="0" name=""/>
        <dsp:cNvSpPr/>
      </dsp:nvSpPr>
      <dsp:spPr>
        <a:xfrm rot="5400000">
          <a:off x="4138417" y="1989173"/>
          <a:ext cx="1139944" cy="443142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a:t>Facilitate medical records collection for federal, regional, and commercial audits</a:t>
          </a:r>
        </a:p>
        <a:p>
          <a:pPr marL="114300" lvl="1" indent="-114300" algn="l" defTabSz="533400">
            <a:lnSpc>
              <a:spcPct val="90000"/>
            </a:lnSpc>
            <a:spcBef>
              <a:spcPct val="0"/>
            </a:spcBef>
            <a:spcAft>
              <a:spcPct val="15000"/>
            </a:spcAft>
            <a:buChar char="•"/>
          </a:pPr>
          <a:r>
            <a:rPr lang="en-US" sz="1200" kern="1200"/>
            <a:t>Hold and review all accounts with unfavorable findings</a:t>
          </a:r>
        </a:p>
        <a:p>
          <a:pPr marL="114300" lvl="1" indent="-114300" algn="l" defTabSz="533400">
            <a:lnSpc>
              <a:spcPct val="90000"/>
            </a:lnSpc>
            <a:spcBef>
              <a:spcPct val="0"/>
            </a:spcBef>
            <a:spcAft>
              <a:spcPct val="15000"/>
            </a:spcAft>
            <a:buChar char="•"/>
          </a:pPr>
          <a:r>
            <a:rPr lang="en-US" sz="1200" kern="1200" dirty="0"/>
            <a:t>Educate impacted departments to mitigate risk as identified and advised by the compliance department  </a:t>
          </a:r>
        </a:p>
      </dsp:txBody>
      <dsp:txXfrm rot="-5400000">
        <a:off x="2492677" y="3634913"/>
        <a:ext cx="4431425" cy="1139944"/>
      </dsp:txXfrm>
    </dsp:sp>
    <dsp:sp modelId="{B87C9738-9E5E-4099-86B4-E75695E32BA4}">
      <dsp:nvSpPr>
        <dsp:cNvPr id="0" name=""/>
        <dsp:cNvSpPr/>
      </dsp:nvSpPr>
      <dsp:spPr>
        <a:xfrm>
          <a:off x="0" y="3929283"/>
          <a:ext cx="2492677" cy="557133"/>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a:latin typeface="+mj-lt"/>
            </a:rPr>
            <a:t>Compliance</a:t>
          </a:r>
        </a:p>
      </dsp:txBody>
      <dsp:txXfrm>
        <a:off x="0" y="3929283"/>
        <a:ext cx="2492677" cy="5571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59DEEC-46AD-4C95-9AA6-722B2889BB4D}">
      <dsp:nvSpPr>
        <dsp:cNvPr id="0" name=""/>
        <dsp:cNvSpPr/>
      </dsp:nvSpPr>
      <dsp:spPr>
        <a:xfrm>
          <a:off x="0" y="513170"/>
          <a:ext cx="10984186" cy="63218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effectLst/>
              <a:latin typeface="+mn-lt"/>
            </a:rPr>
            <a:t>Serve as the bridge between revenue cycle and clinical staff</a:t>
          </a:r>
          <a:endParaRPr lang="en-US" sz="2000" kern="1200" dirty="0"/>
        </a:p>
      </dsp:txBody>
      <dsp:txXfrm>
        <a:off x="30861" y="544031"/>
        <a:ext cx="10922464" cy="570466"/>
      </dsp:txXfrm>
    </dsp:sp>
    <dsp:sp modelId="{D1194880-A293-4147-B3B5-B8C18A717263}">
      <dsp:nvSpPr>
        <dsp:cNvPr id="0" name=""/>
        <dsp:cNvSpPr/>
      </dsp:nvSpPr>
      <dsp:spPr>
        <a:xfrm>
          <a:off x="0" y="1332559"/>
          <a:ext cx="10984186" cy="63218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latin typeface="+mn-lt"/>
            </a:rPr>
            <a:t>Understand front and back-end processes</a:t>
          </a:r>
        </a:p>
      </dsp:txBody>
      <dsp:txXfrm>
        <a:off x="30861" y="1363420"/>
        <a:ext cx="10922464" cy="570466"/>
      </dsp:txXfrm>
    </dsp:sp>
    <dsp:sp modelId="{2B2CB6D2-9236-4C1F-9F01-3EB4039B9693}">
      <dsp:nvSpPr>
        <dsp:cNvPr id="0" name=""/>
        <dsp:cNvSpPr/>
      </dsp:nvSpPr>
      <dsp:spPr>
        <a:xfrm>
          <a:off x="0" y="2151947"/>
          <a:ext cx="10984186" cy="63218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u="none" strike="noStrike" kern="1200" baseline="0">
              <a:latin typeface="+mn-lt"/>
            </a:rPr>
            <a:t>Conduct ancillary and nursing unit chart reviews focused on documentation and charge accuracy </a:t>
          </a:r>
        </a:p>
      </dsp:txBody>
      <dsp:txXfrm>
        <a:off x="30861" y="2182808"/>
        <a:ext cx="10922464" cy="570466"/>
      </dsp:txXfrm>
    </dsp:sp>
    <dsp:sp modelId="{E3F33C55-14A6-4BF1-94A8-E71F95D672FD}">
      <dsp:nvSpPr>
        <dsp:cNvPr id="0" name=""/>
        <dsp:cNvSpPr/>
      </dsp:nvSpPr>
      <dsp:spPr>
        <a:xfrm>
          <a:off x="0" y="2971335"/>
          <a:ext cx="10984186" cy="63218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u="none" strike="noStrike" kern="1200" baseline="0">
              <a:latin typeface="+mn-lt"/>
            </a:rPr>
            <a:t>Perform shadowing and coaching with key stakeholders in clinical departments </a:t>
          </a:r>
        </a:p>
      </dsp:txBody>
      <dsp:txXfrm>
        <a:off x="30861" y="3002196"/>
        <a:ext cx="10922464" cy="570466"/>
      </dsp:txXfrm>
    </dsp:sp>
    <dsp:sp modelId="{B442D2B6-E804-4856-B5B8-B20685A6B3C7}">
      <dsp:nvSpPr>
        <dsp:cNvPr id="0" name=""/>
        <dsp:cNvSpPr/>
      </dsp:nvSpPr>
      <dsp:spPr>
        <a:xfrm>
          <a:off x="0" y="3790724"/>
          <a:ext cx="10984186" cy="63218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u="none" strike="noStrike" kern="1200" baseline="0">
              <a:latin typeface="+mn-lt"/>
            </a:rPr>
            <a:t>Provide reporting and feedback to clinical departments based on claim accuracy and chart reviews </a:t>
          </a:r>
        </a:p>
      </dsp:txBody>
      <dsp:txXfrm>
        <a:off x="30861" y="3821585"/>
        <a:ext cx="10922464" cy="570466"/>
      </dsp:txXfrm>
    </dsp:sp>
    <dsp:sp modelId="{56A2E72D-7B60-47C6-B265-4F995AD5A232}">
      <dsp:nvSpPr>
        <dsp:cNvPr id="0" name=""/>
        <dsp:cNvSpPr/>
      </dsp:nvSpPr>
      <dsp:spPr>
        <a:xfrm>
          <a:off x="0" y="4610112"/>
          <a:ext cx="10984186" cy="63218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u="none" strike="noStrike" kern="1200" baseline="0">
              <a:latin typeface="+mn-lt"/>
            </a:rPr>
            <a:t>Perform reviews of potential missing charges, perform root cause analysis, and educate on solution </a:t>
          </a:r>
        </a:p>
      </dsp:txBody>
      <dsp:txXfrm>
        <a:off x="30861" y="4640973"/>
        <a:ext cx="10922464" cy="57046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2234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8048" cy="470356"/>
          </a:xfrm>
          <a:prstGeom prst="rect">
            <a:avLst/>
          </a:prstGeom>
        </p:spPr>
        <p:txBody>
          <a:bodyPr vert="horz" lIns="89123" tIns="44562" rIns="89123" bIns="44562" rtlCol="0"/>
          <a:lstStyle>
            <a:lvl1pPr algn="l">
              <a:defRPr sz="1200"/>
            </a:lvl1pPr>
          </a:lstStyle>
          <a:p>
            <a:endParaRPr lang="en-US"/>
          </a:p>
        </p:txBody>
      </p:sp>
      <p:sp>
        <p:nvSpPr>
          <p:cNvPr id="3" name="Date Placeholder 2"/>
          <p:cNvSpPr>
            <a:spLocks noGrp="1"/>
          </p:cNvSpPr>
          <p:nvPr>
            <p:ph type="dt" idx="1"/>
          </p:nvPr>
        </p:nvSpPr>
        <p:spPr>
          <a:xfrm>
            <a:off x="4022886" y="1"/>
            <a:ext cx="3078048" cy="470356"/>
          </a:xfrm>
          <a:prstGeom prst="rect">
            <a:avLst/>
          </a:prstGeom>
        </p:spPr>
        <p:txBody>
          <a:bodyPr vert="horz" lIns="89123" tIns="44562" rIns="89123" bIns="44562" rtlCol="0"/>
          <a:lstStyle>
            <a:lvl1pPr algn="r">
              <a:defRPr sz="1200"/>
            </a:lvl1pPr>
          </a:lstStyle>
          <a:p>
            <a:fld id="{0FB42638-D1B3-4142-BFE4-3C3837212A64}" type="datetimeFigureOut">
              <a:rPr lang="en-US" smtClean="0"/>
              <a:t>2/18/2021</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89123" tIns="44562" rIns="89123" bIns="44562" rtlCol="0" anchor="ctr"/>
          <a:lstStyle/>
          <a:p>
            <a:endParaRPr lang="en-US"/>
          </a:p>
        </p:txBody>
      </p:sp>
      <p:sp>
        <p:nvSpPr>
          <p:cNvPr id="5" name="Notes Placeholder 4"/>
          <p:cNvSpPr>
            <a:spLocks noGrp="1"/>
          </p:cNvSpPr>
          <p:nvPr>
            <p:ph type="body" sz="quarter" idx="3"/>
          </p:nvPr>
        </p:nvSpPr>
        <p:spPr>
          <a:xfrm>
            <a:off x="710558" y="4518825"/>
            <a:ext cx="5681363" cy="3696091"/>
          </a:xfrm>
          <a:prstGeom prst="rect">
            <a:avLst/>
          </a:prstGeom>
        </p:spPr>
        <p:txBody>
          <a:bodyPr vert="horz" lIns="89123" tIns="44562" rIns="89123" bIns="445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8120"/>
            <a:ext cx="3078048" cy="470355"/>
          </a:xfrm>
          <a:prstGeom prst="rect">
            <a:avLst/>
          </a:prstGeom>
        </p:spPr>
        <p:txBody>
          <a:bodyPr vert="horz" lIns="89123" tIns="44562" rIns="89123" bIns="44562" rtlCol="0" anchor="b"/>
          <a:lstStyle>
            <a:lvl1pPr algn="l">
              <a:defRPr sz="1200"/>
            </a:lvl1pPr>
          </a:lstStyle>
          <a:p>
            <a:endParaRPr lang="en-US"/>
          </a:p>
        </p:txBody>
      </p:sp>
      <p:sp>
        <p:nvSpPr>
          <p:cNvPr id="7" name="Slide Number Placeholder 6"/>
          <p:cNvSpPr>
            <a:spLocks noGrp="1"/>
          </p:cNvSpPr>
          <p:nvPr>
            <p:ph type="sldNum" sz="quarter" idx="5"/>
          </p:nvPr>
        </p:nvSpPr>
        <p:spPr>
          <a:xfrm>
            <a:off x="4022886" y="8918120"/>
            <a:ext cx="3078048" cy="470355"/>
          </a:xfrm>
          <a:prstGeom prst="rect">
            <a:avLst/>
          </a:prstGeom>
        </p:spPr>
        <p:txBody>
          <a:bodyPr vert="horz" lIns="89123" tIns="44562" rIns="89123" bIns="44562" rtlCol="0" anchor="b"/>
          <a:lstStyle>
            <a:lvl1pPr algn="r">
              <a:defRPr sz="1200"/>
            </a:lvl1pPr>
          </a:lstStyle>
          <a:p>
            <a:fld id="{32DD2E78-D13A-41F1-A938-3F0B3637541F}" type="slidenum">
              <a:rPr lang="en-US" smtClean="0"/>
              <a:t>‹#›</a:t>
            </a:fld>
            <a:endParaRPr lang="en-US"/>
          </a:p>
        </p:txBody>
      </p:sp>
    </p:spTree>
    <p:extLst>
      <p:ext uri="{BB962C8B-B14F-4D97-AF65-F5344CB8AC3E}">
        <p14:creationId xmlns:p14="http://schemas.microsoft.com/office/powerpoint/2010/main" val="1848225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F1DBE5-82D9-45FB-AA83-11D71F76395A}" type="slidenum">
              <a:rPr lang="en-US">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1024570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D2E78-D13A-41F1-A938-3F0B3637541F}" type="slidenum">
              <a:rPr lang="en-US" smtClean="0"/>
              <a:t>6</a:t>
            </a:fld>
            <a:endParaRPr lang="en-US"/>
          </a:p>
        </p:txBody>
      </p:sp>
    </p:spTree>
    <p:extLst>
      <p:ext uri="{BB962C8B-B14F-4D97-AF65-F5344CB8AC3E}">
        <p14:creationId xmlns:p14="http://schemas.microsoft.com/office/powerpoint/2010/main" val="1265527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D2E78-D13A-41F1-A938-3F0B3637541F}" type="slidenum">
              <a:rPr lang="en-US" smtClean="0"/>
              <a:t>10</a:t>
            </a:fld>
            <a:endParaRPr lang="en-US"/>
          </a:p>
        </p:txBody>
      </p:sp>
    </p:spTree>
    <p:extLst>
      <p:ext uri="{BB962C8B-B14F-4D97-AF65-F5344CB8AC3E}">
        <p14:creationId xmlns:p14="http://schemas.microsoft.com/office/powerpoint/2010/main" val="508729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D2E78-D13A-41F1-A938-3F0B3637541F}" type="slidenum">
              <a:rPr lang="en-US" smtClean="0"/>
              <a:t>11</a:t>
            </a:fld>
            <a:endParaRPr lang="en-US"/>
          </a:p>
        </p:txBody>
      </p:sp>
    </p:spTree>
    <p:extLst>
      <p:ext uri="{BB962C8B-B14F-4D97-AF65-F5344CB8AC3E}">
        <p14:creationId xmlns:p14="http://schemas.microsoft.com/office/powerpoint/2010/main" val="371255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D2E78-D13A-41F1-A938-3F0B3637541F}" type="slidenum">
              <a:rPr lang="en-US" smtClean="0"/>
              <a:t>12</a:t>
            </a:fld>
            <a:endParaRPr lang="en-US"/>
          </a:p>
        </p:txBody>
      </p:sp>
    </p:spTree>
    <p:extLst>
      <p:ext uri="{BB962C8B-B14F-4D97-AF65-F5344CB8AC3E}">
        <p14:creationId xmlns:p14="http://schemas.microsoft.com/office/powerpoint/2010/main" val="3088514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D2E78-D13A-41F1-A938-3F0B3637541F}" type="slidenum">
              <a:rPr lang="en-US" smtClean="0"/>
              <a:t>13</a:t>
            </a:fld>
            <a:endParaRPr lang="en-US"/>
          </a:p>
        </p:txBody>
      </p:sp>
    </p:spTree>
    <p:extLst>
      <p:ext uri="{BB962C8B-B14F-4D97-AF65-F5344CB8AC3E}">
        <p14:creationId xmlns:p14="http://schemas.microsoft.com/office/powerpoint/2010/main" val="2580288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D2E78-D13A-41F1-A938-3F0B3637541F}" type="slidenum">
              <a:rPr lang="en-US" smtClean="0"/>
              <a:t>14</a:t>
            </a:fld>
            <a:endParaRPr lang="en-US"/>
          </a:p>
        </p:txBody>
      </p:sp>
    </p:spTree>
    <p:extLst>
      <p:ext uri="{BB962C8B-B14F-4D97-AF65-F5344CB8AC3E}">
        <p14:creationId xmlns:p14="http://schemas.microsoft.com/office/powerpoint/2010/main" val="2080586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D2E78-D13A-41F1-A938-3F0B3637541F}" type="slidenum">
              <a:rPr lang="en-US" smtClean="0"/>
              <a:t>15</a:t>
            </a:fld>
            <a:endParaRPr lang="en-US"/>
          </a:p>
        </p:txBody>
      </p:sp>
    </p:spTree>
    <p:extLst>
      <p:ext uri="{BB962C8B-B14F-4D97-AF65-F5344CB8AC3E}">
        <p14:creationId xmlns:p14="http://schemas.microsoft.com/office/powerpoint/2010/main" val="3961976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796674-7120-4AFE-BAA6-A7CC8F22002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330439" y="3127759"/>
            <a:ext cx="10287000" cy="1025497"/>
          </a:xfrm>
        </p:spPr>
        <p:txBody>
          <a:bodyPr anchor="b">
            <a:normAutofit/>
          </a:bodyPr>
          <a:lstStyle>
            <a:lvl1pPr algn="l">
              <a:defRPr sz="3200" b="1" cap="none">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330439" y="4264335"/>
            <a:ext cx="10287000" cy="1401527"/>
          </a:xfrm>
          <a:noFill/>
        </p:spPr>
        <p:txBody>
          <a:bodyPr anchor="t">
            <a:normAutofit/>
          </a:bodyPr>
          <a:lstStyle>
            <a:lvl1pPr marL="0" indent="0">
              <a:spcAft>
                <a:spcPts val="0"/>
              </a:spcAft>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7" name="Straight Connector 6"/>
          <p:cNvCxnSpPr/>
          <p:nvPr userDrawn="1"/>
        </p:nvCxnSpPr>
        <p:spPr>
          <a:xfrm>
            <a:off x="330439" y="4153255"/>
            <a:ext cx="10287000" cy="0"/>
          </a:xfrm>
          <a:prstGeom prst="line">
            <a:avLst/>
          </a:prstGeom>
          <a:ln w="19050">
            <a:solidFill>
              <a:schemeClr val="accent2"/>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2131741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19A8C9-0D22-42AC-B756-E7F52565F50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1"/>
          <p:cNvSpPr>
            <a:spLocks noGrp="1"/>
          </p:cNvSpPr>
          <p:nvPr>
            <p:ph type="title"/>
          </p:nvPr>
        </p:nvSpPr>
        <p:spPr>
          <a:xfrm>
            <a:off x="330440" y="3127759"/>
            <a:ext cx="10287000" cy="1025497"/>
          </a:xfrm>
        </p:spPr>
        <p:txBody>
          <a:bodyPr anchor="b">
            <a:normAutofit/>
          </a:bodyPr>
          <a:lstStyle>
            <a:lvl1pPr algn="l">
              <a:defRPr sz="3200" b="1" cap="none">
                <a:solidFill>
                  <a:schemeClr val="accent1"/>
                </a:solidFill>
              </a:defRPr>
            </a:lvl1pPr>
          </a:lstStyle>
          <a:p>
            <a:r>
              <a:rPr lang="en-US"/>
              <a:t>Click to edit Master title style</a:t>
            </a:r>
          </a:p>
        </p:txBody>
      </p:sp>
      <p:sp>
        <p:nvSpPr>
          <p:cNvPr id="9" name="Text Placeholder 2"/>
          <p:cNvSpPr>
            <a:spLocks noGrp="1"/>
          </p:cNvSpPr>
          <p:nvPr>
            <p:ph type="body" idx="10"/>
          </p:nvPr>
        </p:nvSpPr>
        <p:spPr>
          <a:xfrm>
            <a:off x="330440" y="4264335"/>
            <a:ext cx="10287000" cy="1401527"/>
          </a:xfrm>
          <a:noFill/>
        </p:spPr>
        <p:txBody>
          <a:bodyPr anchor="t">
            <a:normAutofit/>
          </a:bodyP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10" name="Straight Connector 9"/>
          <p:cNvCxnSpPr>
            <a:cxnSpLocks/>
          </p:cNvCxnSpPr>
          <p:nvPr userDrawn="1"/>
        </p:nvCxnSpPr>
        <p:spPr>
          <a:xfrm>
            <a:off x="330440" y="4153255"/>
            <a:ext cx="10287000" cy="0"/>
          </a:xfrm>
          <a:prstGeom prst="line">
            <a:avLst/>
          </a:prstGeom>
          <a:ln w="19050">
            <a:solidFill>
              <a:schemeClr val="accent2"/>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251313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453302" y="1555335"/>
            <a:ext cx="11260135" cy="49756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4714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453302" y="1555335"/>
            <a:ext cx="11260135" cy="49756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4714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453301" y="1557132"/>
            <a:ext cx="5486400" cy="498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6143" y="1557133"/>
            <a:ext cx="5486400" cy="498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499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453301" y="1552204"/>
            <a:ext cx="5486400"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3301" y="2191966"/>
            <a:ext cx="5486400" cy="433194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59587" y="1552205"/>
            <a:ext cx="5486400"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59587" y="2191967"/>
            <a:ext cx="5486400" cy="433194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834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4068954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D73C7D1-90C0-4348-B5B0-A0E5684D4928}"/>
              </a:ext>
            </a:extLst>
          </p:cNvPr>
          <p:cNvPicPr>
            <a:picLocks noChangeAspect="1"/>
          </p:cNvPicPr>
          <p:nvPr userDrawn="1"/>
        </p:nvPicPr>
        <p:blipFill rotWithShape="1">
          <a:blip r:embed="rId2"/>
          <a:srcRect l="88369" t="2241" r="1053" b="89276"/>
          <a:stretch/>
        </p:blipFill>
        <p:spPr>
          <a:xfrm>
            <a:off x="10774017" y="153724"/>
            <a:ext cx="1289666" cy="581772"/>
          </a:xfrm>
          <a:prstGeom prst="rect">
            <a:avLst/>
          </a:prstGeom>
        </p:spPr>
      </p:pic>
      <p:sp>
        <p:nvSpPr>
          <p:cNvPr id="9" name="TextBox 8"/>
          <p:cNvSpPr txBox="1"/>
          <p:nvPr userDrawn="1"/>
        </p:nvSpPr>
        <p:spPr>
          <a:xfrm>
            <a:off x="11518315" y="6546179"/>
            <a:ext cx="545368" cy="158097"/>
          </a:xfrm>
          <a:prstGeom prst="rect">
            <a:avLst/>
          </a:prstGeom>
          <a:noFill/>
        </p:spPr>
        <p:txBody>
          <a:bodyPr wrap="square" lIns="0" tIns="0" rIns="0" bIns="0" rtlCol="0">
            <a:spAutoFit/>
          </a:bodyPr>
          <a:lstStyle/>
          <a:p>
            <a:pPr algn="r"/>
            <a:fld id="{033E1BD6-8763-4040-AA6B-628050BD921A}" type="slidenum">
              <a:rPr lang="en-US" sz="1000" b="0" smtClean="0">
                <a:solidFill>
                  <a:schemeClr val="accent1"/>
                </a:solidFill>
                <a:latin typeface="Arial"/>
                <a:cs typeface="Arial"/>
              </a:rPr>
              <a:pPr algn="r"/>
              <a:t>‹#›</a:t>
            </a:fld>
            <a:endParaRPr lang="en-US" sz="1000" b="0">
              <a:solidFill>
                <a:schemeClr val="accent1"/>
              </a:solidFill>
              <a:latin typeface="Arial"/>
              <a:cs typeface="Arial"/>
            </a:endParaRPr>
          </a:p>
        </p:txBody>
      </p:sp>
      <p:sp>
        <p:nvSpPr>
          <p:cNvPr id="6" name="Title 1"/>
          <p:cNvSpPr>
            <a:spLocks noGrp="1"/>
          </p:cNvSpPr>
          <p:nvPr>
            <p:ph type="title"/>
          </p:nvPr>
        </p:nvSpPr>
        <p:spPr>
          <a:xfrm>
            <a:off x="453301" y="607228"/>
            <a:ext cx="11303271" cy="765140"/>
          </a:xfrm>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3436450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6B69F6-9F78-4236-8CD6-D1E72E1639DA}"/>
              </a:ext>
            </a:extLst>
          </p:cNvPr>
          <p:cNvPicPr>
            <a:picLocks noChangeAspect="1"/>
          </p:cNvPicPr>
          <p:nvPr userDrawn="1"/>
        </p:nvPicPr>
        <p:blipFill rotWithShape="1">
          <a:blip r:embed="rId2"/>
          <a:srcRect l="88369" t="2241" r="1053" b="89276"/>
          <a:stretch/>
        </p:blipFill>
        <p:spPr>
          <a:xfrm>
            <a:off x="10774017" y="153724"/>
            <a:ext cx="1289666" cy="581772"/>
          </a:xfrm>
          <a:prstGeom prst="rect">
            <a:avLst/>
          </a:prstGeom>
        </p:spPr>
      </p:pic>
      <p:sp>
        <p:nvSpPr>
          <p:cNvPr id="7" name="TextBox 6"/>
          <p:cNvSpPr txBox="1"/>
          <p:nvPr userDrawn="1"/>
        </p:nvSpPr>
        <p:spPr>
          <a:xfrm>
            <a:off x="11518315" y="6546179"/>
            <a:ext cx="545368" cy="158097"/>
          </a:xfrm>
          <a:prstGeom prst="rect">
            <a:avLst/>
          </a:prstGeom>
          <a:noFill/>
        </p:spPr>
        <p:txBody>
          <a:bodyPr wrap="square" lIns="0" tIns="0" rIns="0" bIns="0" rtlCol="0">
            <a:spAutoFit/>
          </a:bodyPr>
          <a:lstStyle/>
          <a:p>
            <a:pPr algn="r"/>
            <a:fld id="{033E1BD6-8763-4040-AA6B-628050BD921A}" type="slidenum">
              <a:rPr lang="en-US" sz="1000" b="0" smtClean="0">
                <a:solidFill>
                  <a:schemeClr val="accent1"/>
                </a:solidFill>
                <a:latin typeface="Arial"/>
                <a:cs typeface="Arial"/>
              </a:rPr>
              <a:pPr algn="r"/>
              <a:t>‹#›</a:t>
            </a:fld>
            <a:endParaRPr lang="en-US" sz="1000" b="0">
              <a:solidFill>
                <a:schemeClr val="accent1"/>
              </a:solidFill>
              <a:latin typeface="Arial"/>
              <a:cs typeface="Arial"/>
            </a:endParaRPr>
          </a:p>
        </p:txBody>
      </p:sp>
    </p:spTree>
    <p:extLst>
      <p:ext uri="{BB962C8B-B14F-4D97-AF65-F5344CB8AC3E}">
        <p14:creationId xmlns:p14="http://schemas.microsoft.com/office/powerpoint/2010/main" val="3677632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315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B91939-0BE4-472C-99F2-D31372FEC8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1"/>
          <p:cNvSpPr>
            <a:spLocks noGrp="1"/>
          </p:cNvSpPr>
          <p:nvPr>
            <p:ph type="title"/>
          </p:nvPr>
        </p:nvSpPr>
        <p:spPr>
          <a:xfrm>
            <a:off x="330440" y="3127759"/>
            <a:ext cx="10287000" cy="1025497"/>
          </a:xfrm>
        </p:spPr>
        <p:txBody>
          <a:bodyPr anchor="b">
            <a:normAutofit/>
          </a:bodyPr>
          <a:lstStyle>
            <a:lvl1pPr algn="l">
              <a:defRPr sz="3200" b="1" cap="none">
                <a:solidFill>
                  <a:schemeClr val="accent1"/>
                </a:solidFill>
              </a:defRPr>
            </a:lvl1pPr>
          </a:lstStyle>
          <a:p>
            <a:r>
              <a:rPr lang="en-US"/>
              <a:t>Click to edit Master title style</a:t>
            </a:r>
          </a:p>
        </p:txBody>
      </p:sp>
      <p:sp>
        <p:nvSpPr>
          <p:cNvPr id="9" name="Text Placeholder 2"/>
          <p:cNvSpPr>
            <a:spLocks noGrp="1"/>
          </p:cNvSpPr>
          <p:nvPr>
            <p:ph type="body" idx="10"/>
          </p:nvPr>
        </p:nvSpPr>
        <p:spPr>
          <a:xfrm>
            <a:off x="330440" y="4264335"/>
            <a:ext cx="10287000" cy="1401527"/>
          </a:xfrm>
          <a:noFill/>
        </p:spPr>
        <p:txBody>
          <a:bodyPr anchor="t">
            <a:normAutofit/>
          </a:bodyP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10" name="Straight Connector 9"/>
          <p:cNvCxnSpPr>
            <a:cxnSpLocks/>
          </p:cNvCxnSpPr>
          <p:nvPr userDrawn="1"/>
        </p:nvCxnSpPr>
        <p:spPr>
          <a:xfrm>
            <a:off x="330440" y="4153255"/>
            <a:ext cx="10287000" cy="0"/>
          </a:xfrm>
          <a:prstGeom prst="line">
            <a:avLst/>
          </a:prstGeom>
          <a:ln w="19050">
            <a:solidFill>
              <a:schemeClr val="accent2"/>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816150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AAFBB9-C394-4AFB-BB6D-4E579EC35253}"/>
              </a:ext>
            </a:extLst>
          </p:cNvPr>
          <p:cNvPicPr>
            <a:picLocks noChangeAspect="1"/>
          </p:cNvPicPr>
          <p:nvPr userDrawn="1"/>
        </p:nvPicPr>
        <p:blipFill>
          <a:blip r:embed="rId12"/>
          <a:stretch>
            <a:fillRect/>
          </a:stretch>
        </p:blipFill>
        <p:spPr>
          <a:xfrm>
            <a:off x="0" y="0"/>
            <a:ext cx="12192000" cy="6858000"/>
          </a:xfrm>
          <a:prstGeom prst="rect">
            <a:avLst/>
          </a:prstGeom>
        </p:spPr>
      </p:pic>
      <p:sp>
        <p:nvSpPr>
          <p:cNvPr id="3" name="Text Placeholder 2"/>
          <p:cNvSpPr>
            <a:spLocks noGrp="1"/>
          </p:cNvSpPr>
          <p:nvPr>
            <p:ph type="body" idx="1"/>
          </p:nvPr>
        </p:nvSpPr>
        <p:spPr>
          <a:xfrm>
            <a:off x="453302" y="1561271"/>
            <a:ext cx="11260135" cy="4969680"/>
          </a:xfrm>
          <a:prstGeom prst="rect">
            <a:avLst/>
          </a:prstGeom>
          <a:no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p:cNvSpPr txBox="1"/>
          <p:nvPr userDrawn="1"/>
        </p:nvSpPr>
        <p:spPr>
          <a:xfrm>
            <a:off x="11518315" y="6546179"/>
            <a:ext cx="545368" cy="158097"/>
          </a:xfrm>
          <a:prstGeom prst="rect">
            <a:avLst/>
          </a:prstGeom>
          <a:noFill/>
        </p:spPr>
        <p:txBody>
          <a:bodyPr wrap="square" lIns="0" tIns="0" rIns="0" bIns="0" rtlCol="0">
            <a:spAutoFit/>
          </a:bodyPr>
          <a:lstStyle/>
          <a:p>
            <a:pPr algn="r"/>
            <a:fld id="{033E1BD6-8763-4040-AA6B-628050BD921A}" type="slidenum">
              <a:rPr lang="en-US" sz="1000" b="0" smtClean="0">
                <a:solidFill>
                  <a:schemeClr val="accent1"/>
                </a:solidFill>
                <a:latin typeface="Arial"/>
                <a:cs typeface="Arial"/>
              </a:rPr>
              <a:pPr algn="r"/>
              <a:t>‹#›</a:t>
            </a:fld>
            <a:endParaRPr lang="en-US" sz="1000" b="0">
              <a:solidFill>
                <a:schemeClr val="accent1"/>
              </a:solidFill>
              <a:latin typeface="Arial"/>
              <a:cs typeface="Arial"/>
            </a:endParaRPr>
          </a:p>
        </p:txBody>
      </p:sp>
      <p:sp>
        <p:nvSpPr>
          <p:cNvPr id="2" name="Title Placeholder 1"/>
          <p:cNvSpPr>
            <a:spLocks noGrp="1"/>
          </p:cNvSpPr>
          <p:nvPr>
            <p:ph type="title"/>
          </p:nvPr>
        </p:nvSpPr>
        <p:spPr>
          <a:xfrm>
            <a:off x="453301" y="607228"/>
            <a:ext cx="11260135" cy="76514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456704833"/>
      </p:ext>
    </p:extLst>
  </p:cSld>
  <p:clrMap bg1="lt1" tx1="dk1" bg2="lt2" tx2="dk2" accent1="accent1" accent2="accent2" accent3="accent3" accent4="accent4" accent5="accent5" accent6="accent6" hlink="hlink" folHlink="folHlink"/>
  <p:sldLayoutIdLst>
    <p:sldLayoutId id="2147483663" r:id="rId1"/>
    <p:sldLayoutId id="2147483662" r:id="rId2"/>
    <p:sldLayoutId id="2147483664" r:id="rId3"/>
    <p:sldLayoutId id="2147483665" r:id="rId4"/>
    <p:sldLayoutId id="2147483666" r:id="rId5"/>
    <p:sldLayoutId id="2147483668" r:id="rId6"/>
    <p:sldLayoutId id="2147483690" r:id="rId7"/>
    <p:sldLayoutId id="2147483669" r:id="rId8"/>
    <p:sldLayoutId id="2147483672" r:id="rId9"/>
    <p:sldLayoutId id="2147483723" r:id="rId10"/>
  </p:sldLayoutIdLst>
  <p:txStyles>
    <p:titleStyle>
      <a:lvl1pPr algn="l" defTabSz="457200" rtl="0" eaLnBrk="1" latinLnBrk="0" hangingPunct="1">
        <a:spcBef>
          <a:spcPct val="0"/>
        </a:spcBef>
        <a:buNone/>
        <a:defRPr sz="3200" b="1" kern="1200">
          <a:solidFill>
            <a:schemeClr val="tx2"/>
          </a:solidFill>
          <a:latin typeface="+mn-lt"/>
          <a:ea typeface="+mj-ea"/>
          <a:cs typeface="Arial" panose="020B0604020202020204" pitchFamily="34" charset="0"/>
        </a:defRPr>
      </a:lvl1pPr>
    </p:titleStyle>
    <p:bodyStyle>
      <a:lvl1pPr marL="342900" indent="-342900" algn="l" defTabSz="457200" rtl="0" eaLnBrk="1" latinLnBrk="0" hangingPunct="1">
        <a:spcBef>
          <a:spcPts val="0"/>
        </a:spcBef>
        <a:spcAft>
          <a:spcPts val="600"/>
        </a:spcAft>
        <a:buClr>
          <a:schemeClr val="accent2"/>
        </a:buClr>
        <a:buFont typeface="Arial"/>
        <a:buChar char="•"/>
        <a:defRPr sz="2800" kern="1200">
          <a:solidFill>
            <a:schemeClr val="tx1"/>
          </a:solidFill>
          <a:latin typeface="Calibri" panose="020F0502020204030204" pitchFamily="34" charset="0"/>
          <a:ea typeface="+mn-ea"/>
          <a:cs typeface="Arial"/>
        </a:defRPr>
      </a:lvl1pPr>
      <a:lvl2pPr marL="742950" indent="-285750" algn="l" defTabSz="457200" rtl="0" eaLnBrk="1" latinLnBrk="0" hangingPunct="1">
        <a:spcBef>
          <a:spcPts val="0"/>
        </a:spcBef>
        <a:spcAft>
          <a:spcPts val="600"/>
        </a:spcAft>
        <a:buClr>
          <a:schemeClr val="accent2"/>
        </a:buClr>
        <a:buFont typeface="Arial"/>
        <a:buChar char="–"/>
        <a:defRPr sz="2400" kern="1200">
          <a:solidFill>
            <a:schemeClr val="tx1"/>
          </a:solidFill>
          <a:latin typeface="Calibri" panose="020F0502020204030204" pitchFamily="34" charset="0"/>
          <a:ea typeface="+mn-ea"/>
          <a:cs typeface="Arial"/>
        </a:defRPr>
      </a:lvl2pPr>
      <a:lvl3pPr marL="1143000" indent="-228600" algn="l" defTabSz="457200" rtl="0" eaLnBrk="1" latinLnBrk="0" hangingPunct="1">
        <a:spcBef>
          <a:spcPts val="0"/>
        </a:spcBef>
        <a:spcAft>
          <a:spcPts val="600"/>
        </a:spcAft>
        <a:buClr>
          <a:schemeClr val="accent2"/>
        </a:buClr>
        <a:buFont typeface="Arial"/>
        <a:buChar char="•"/>
        <a:defRPr sz="2400" kern="1200">
          <a:solidFill>
            <a:schemeClr val="tx1"/>
          </a:solidFill>
          <a:latin typeface="Calibri" panose="020F0502020204030204" pitchFamily="34" charset="0"/>
          <a:ea typeface="+mn-ea"/>
          <a:cs typeface="Arial"/>
        </a:defRPr>
      </a:lvl3pPr>
      <a:lvl4pPr marL="1600200" indent="-228600" algn="l" defTabSz="457200" rtl="0" eaLnBrk="1" latinLnBrk="0" hangingPunct="1">
        <a:spcBef>
          <a:spcPts val="0"/>
        </a:spcBef>
        <a:spcAft>
          <a:spcPts val="600"/>
        </a:spcAft>
        <a:buClr>
          <a:schemeClr val="accent2"/>
        </a:buClr>
        <a:buFont typeface="Arial"/>
        <a:buChar char="–"/>
        <a:defRPr sz="2000" kern="1200">
          <a:solidFill>
            <a:schemeClr val="tx1"/>
          </a:solidFill>
          <a:latin typeface="Calibri" panose="020F0502020204030204" pitchFamily="34" charset="0"/>
          <a:ea typeface="+mn-ea"/>
          <a:cs typeface="Arial"/>
        </a:defRPr>
      </a:lvl4pPr>
      <a:lvl5pPr marL="2057400" indent="-228600" algn="l" defTabSz="457200" rtl="0" eaLnBrk="1" latinLnBrk="0" hangingPunct="1">
        <a:spcBef>
          <a:spcPts val="0"/>
        </a:spcBef>
        <a:spcAft>
          <a:spcPts val="600"/>
        </a:spcAft>
        <a:buClr>
          <a:schemeClr val="accent2"/>
        </a:buClr>
        <a:buFont typeface="Arial"/>
        <a:buChar char="»"/>
        <a:defRPr sz="2000" kern="1200">
          <a:solidFill>
            <a:schemeClr val="tx1"/>
          </a:solidFill>
          <a:latin typeface="Calibri" panose="020F0502020204030204" pitchFamily="34" charset="0"/>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AAFBB9-C394-4AFB-BB6D-4E579EC35253}"/>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3" name="Text Placeholder 2"/>
          <p:cNvSpPr>
            <a:spLocks noGrp="1"/>
          </p:cNvSpPr>
          <p:nvPr>
            <p:ph type="body" idx="1"/>
          </p:nvPr>
        </p:nvSpPr>
        <p:spPr>
          <a:xfrm>
            <a:off x="453302" y="1561271"/>
            <a:ext cx="11260135" cy="496968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11518315" y="6546179"/>
            <a:ext cx="545368" cy="158097"/>
          </a:xfrm>
          <a:prstGeom prst="rect">
            <a:avLst/>
          </a:prstGeom>
          <a:noFill/>
        </p:spPr>
        <p:txBody>
          <a:bodyPr wrap="square" lIns="0" tIns="0" rIns="0" bIns="0" rtlCol="0">
            <a:spAutoFit/>
          </a:bodyPr>
          <a:lstStyle/>
          <a:p>
            <a:pPr algn="r"/>
            <a:fld id="{033E1BD6-8763-4040-AA6B-628050BD921A}" type="slidenum">
              <a:rPr lang="en-US" sz="1000" b="0" smtClean="0">
                <a:solidFill>
                  <a:schemeClr val="accent1"/>
                </a:solidFill>
                <a:latin typeface="Arial"/>
                <a:cs typeface="Arial"/>
              </a:rPr>
              <a:pPr algn="r"/>
              <a:t>‹#›</a:t>
            </a:fld>
            <a:endParaRPr lang="en-US" sz="1000" b="0" dirty="0">
              <a:solidFill>
                <a:schemeClr val="accent1"/>
              </a:solidFill>
              <a:latin typeface="Arial"/>
              <a:cs typeface="Arial"/>
            </a:endParaRPr>
          </a:p>
        </p:txBody>
      </p:sp>
      <p:sp>
        <p:nvSpPr>
          <p:cNvPr id="2" name="Title Placeholder 1"/>
          <p:cNvSpPr>
            <a:spLocks noGrp="1"/>
          </p:cNvSpPr>
          <p:nvPr>
            <p:ph type="title"/>
          </p:nvPr>
        </p:nvSpPr>
        <p:spPr>
          <a:xfrm>
            <a:off x="453301" y="607228"/>
            <a:ext cx="11260135" cy="76514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456704833"/>
      </p:ext>
    </p:extLst>
  </p:cSld>
  <p:clrMap bg1="lt1" tx1="dk1" bg2="lt2" tx2="dk2" accent1="accent1" accent2="accent2" accent3="accent3" accent4="accent4" accent5="accent5" accent6="accent6" hlink="hlink" folHlink="folHlink"/>
  <p:sldLayoutIdLst>
    <p:sldLayoutId id="2147483725" r:id="rId1"/>
  </p:sldLayoutIdLst>
  <p:txStyles>
    <p:titleStyle>
      <a:lvl1pPr algn="l" defTabSz="457200" rtl="0" eaLnBrk="1" latinLnBrk="0" hangingPunct="1">
        <a:spcBef>
          <a:spcPct val="0"/>
        </a:spcBef>
        <a:buNone/>
        <a:defRPr sz="3200" b="1" kern="1200">
          <a:solidFill>
            <a:schemeClr val="tx2"/>
          </a:solidFill>
          <a:latin typeface="+mn-lt"/>
          <a:ea typeface="+mj-ea"/>
          <a:cs typeface="Arial" panose="020B0604020202020204" pitchFamily="34" charset="0"/>
        </a:defRPr>
      </a:lvl1pPr>
    </p:titleStyle>
    <p:bodyStyle>
      <a:lvl1pPr marL="342900" indent="-342900" algn="l" defTabSz="457200" rtl="0" eaLnBrk="1" latinLnBrk="0" hangingPunct="1">
        <a:spcBef>
          <a:spcPts val="0"/>
        </a:spcBef>
        <a:spcAft>
          <a:spcPts val="600"/>
        </a:spcAft>
        <a:buClr>
          <a:schemeClr val="accent2"/>
        </a:buClr>
        <a:buFont typeface="Arial"/>
        <a:buChar char="•"/>
        <a:defRPr sz="2800" kern="1200">
          <a:solidFill>
            <a:schemeClr val="tx1"/>
          </a:solidFill>
          <a:latin typeface="Calibri" panose="020F0502020204030204" pitchFamily="34" charset="0"/>
          <a:ea typeface="+mn-ea"/>
          <a:cs typeface="Arial"/>
        </a:defRPr>
      </a:lvl1pPr>
      <a:lvl2pPr marL="742950" indent="-285750" algn="l" defTabSz="457200" rtl="0" eaLnBrk="1" latinLnBrk="0" hangingPunct="1">
        <a:spcBef>
          <a:spcPts val="0"/>
        </a:spcBef>
        <a:spcAft>
          <a:spcPts val="600"/>
        </a:spcAft>
        <a:buClr>
          <a:schemeClr val="accent2"/>
        </a:buClr>
        <a:buFont typeface="Arial"/>
        <a:buChar char="–"/>
        <a:defRPr sz="2400" kern="1200">
          <a:solidFill>
            <a:schemeClr val="tx1"/>
          </a:solidFill>
          <a:latin typeface="Calibri" panose="020F0502020204030204" pitchFamily="34" charset="0"/>
          <a:ea typeface="+mn-ea"/>
          <a:cs typeface="Arial"/>
        </a:defRPr>
      </a:lvl2pPr>
      <a:lvl3pPr marL="1143000" indent="-228600" algn="l" defTabSz="457200" rtl="0" eaLnBrk="1" latinLnBrk="0" hangingPunct="1">
        <a:spcBef>
          <a:spcPts val="0"/>
        </a:spcBef>
        <a:spcAft>
          <a:spcPts val="600"/>
        </a:spcAft>
        <a:buClr>
          <a:schemeClr val="accent2"/>
        </a:buClr>
        <a:buFont typeface="Arial"/>
        <a:buChar char="•"/>
        <a:defRPr sz="2400" kern="1200">
          <a:solidFill>
            <a:schemeClr val="tx1"/>
          </a:solidFill>
          <a:latin typeface="Calibri" panose="020F0502020204030204" pitchFamily="34" charset="0"/>
          <a:ea typeface="+mn-ea"/>
          <a:cs typeface="Arial"/>
        </a:defRPr>
      </a:lvl3pPr>
      <a:lvl4pPr marL="1600200" indent="-228600" algn="l" defTabSz="457200" rtl="0" eaLnBrk="1" latinLnBrk="0" hangingPunct="1">
        <a:spcBef>
          <a:spcPts val="0"/>
        </a:spcBef>
        <a:spcAft>
          <a:spcPts val="600"/>
        </a:spcAft>
        <a:buClr>
          <a:schemeClr val="accent2"/>
        </a:buClr>
        <a:buFont typeface="Arial"/>
        <a:buChar char="–"/>
        <a:defRPr sz="2000" kern="1200">
          <a:solidFill>
            <a:schemeClr val="tx1"/>
          </a:solidFill>
          <a:latin typeface="Calibri" panose="020F0502020204030204" pitchFamily="34" charset="0"/>
          <a:ea typeface="+mn-ea"/>
          <a:cs typeface="Arial"/>
        </a:defRPr>
      </a:lvl4pPr>
      <a:lvl5pPr marL="2057400" indent="-228600" algn="l" defTabSz="457200" rtl="0" eaLnBrk="1" latinLnBrk="0" hangingPunct="1">
        <a:spcBef>
          <a:spcPts val="0"/>
        </a:spcBef>
        <a:spcAft>
          <a:spcPts val="600"/>
        </a:spcAft>
        <a:buClr>
          <a:schemeClr val="accent2"/>
        </a:buClr>
        <a:buFont typeface="Arial"/>
        <a:buChar char="»"/>
        <a:defRPr sz="2000" kern="1200">
          <a:solidFill>
            <a:schemeClr val="tx1"/>
          </a:solidFill>
          <a:latin typeface="Calibri" panose="020F0502020204030204" pitchFamily="34" charset="0"/>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mailto:Sbrennert@Clarohealthcare.com" TargetMode="External"/><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kduffy@hcpro.com" TargetMode="External"/><Relationship Id="rId2" Type="http://schemas.openxmlformats.org/officeDocument/2006/relationships/hyperlink" Target="https://nahri.org/local-chapters" TargetMode="External"/><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diagramLayout" Target="../diagrams/layout4.xml"/><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11" Type="http://schemas.openxmlformats.org/officeDocument/2006/relationships/image" Target="../media/image49.png"/><Relationship Id="rId5" Type="http://schemas.openxmlformats.org/officeDocument/2006/relationships/diagramColors" Target="../diagrams/colors4.xml"/><Relationship Id="rId10" Type="http://schemas.openxmlformats.org/officeDocument/2006/relationships/image" Target="../media/image48.svg"/><Relationship Id="rId4" Type="http://schemas.openxmlformats.org/officeDocument/2006/relationships/diagramQuickStyle" Target="../diagrams/quickStyle4.xml"/><Relationship Id="rId9" Type="http://schemas.openxmlformats.org/officeDocument/2006/relationships/image" Target="../media/image47.png"/><Relationship Id="rId14" Type="http://schemas.openxmlformats.org/officeDocument/2006/relationships/image" Target="../media/image52.sv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pixabay.com/en/jigsaw-puzzle-piece-game-concept-308909/"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pixabay.com/en/jigsaw-puzzle-piece-game-concept-308909/" TargetMode="External"/><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pixabay.com/en/jigsaw-puzzle-piece-game-concept-308909/" TargetMode="External"/><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1.xml.rels><?xml version="1.0" encoding="UTF-8" standalone="yes"?>
<Relationships xmlns="http://schemas.openxmlformats.org/package/2006/relationships"><Relationship Id="rId3" Type="http://schemas.openxmlformats.org/officeDocument/2006/relationships/hyperlink" Target="https://pixabay.com/en/jigsaw-puzzle-piece-game-concept-308909/" TargetMode="External"/><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mailto:kduffy@hcpro.com" TargetMode="External"/><Relationship Id="rId2" Type="http://schemas.openxmlformats.org/officeDocument/2006/relationships/hyperlink" Target="mailto:jfitzgerald@hcpro.com" TargetMode="Externa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440" y="3127759"/>
            <a:ext cx="11227246" cy="1025497"/>
          </a:xfrm>
        </p:spPr>
        <p:txBody>
          <a:bodyPr>
            <a:normAutofit fontScale="90000"/>
          </a:bodyPr>
          <a:lstStyle/>
          <a:p>
            <a:r>
              <a:rPr lang="en-US" altLang="en-US" dirty="0"/>
              <a:t>NAHRI Illinois Local Chapter Presents: Outpatient Clinical Documentation Integrity </a:t>
            </a:r>
            <a:endParaRPr lang="en-US" dirty="0"/>
          </a:p>
        </p:txBody>
      </p:sp>
      <p:sp>
        <p:nvSpPr>
          <p:cNvPr id="3" name="Text Placeholder 2"/>
          <p:cNvSpPr>
            <a:spLocks noGrp="1"/>
          </p:cNvSpPr>
          <p:nvPr>
            <p:ph type="body" idx="10"/>
          </p:nvPr>
        </p:nvSpPr>
        <p:spPr/>
        <p:txBody>
          <a:bodyPr/>
          <a:lstStyle/>
          <a:p>
            <a:r>
              <a:rPr lang="en-US" altLang="en-US" dirty="0"/>
              <a:t>February 18, 2021</a:t>
            </a:r>
          </a:p>
        </p:txBody>
      </p:sp>
    </p:spTree>
    <p:extLst>
      <p:ext uri="{BB962C8B-B14F-4D97-AF65-F5344CB8AC3E}">
        <p14:creationId xmlns:p14="http://schemas.microsoft.com/office/powerpoint/2010/main" val="1962988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Illinois Statistics</a:t>
            </a:r>
            <a:endParaRPr lang="en-US" baseline="30000"/>
          </a:p>
        </p:txBody>
      </p:sp>
      <p:sp>
        <p:nvSpPr>
          <p:cNvPr id="3" name="Content Placeholder 2"/>
          <p:cNvSpPr>
            <a:spLocks noGrp="1"/>
          </p:cNvSpPr>
          <p:nvPr>
            <p:ph idx="1"/>
          </p:nvPr>
        </p:nvSpPr>
        <p:spPr>
          <a:xfrm>
            <a:off x="1169585" y="1382793"/>
            <a:ext cx="4731494" cy="2070367"/>
          </a:xfrm>
        </p:spPr>
        <p:txBody>
          <a:bodyPr>
            <a:normAutofit/>
          </a:bodyPr>
          <a:lstStyle/>
          <a:p>
            <a:pPr marL="0" indent="0">
              <a:buNone/>
            </a:pPr>
            <a:r>
              <a:rPr lang="en-US" b="1"/>
              <a:t> </a:t>
            </a:r>
          </a:p>
          <a:p>
            <a:pPr marL="0" indent="0">
              <a:buNone/>
            </a:pPr>
            <a:endParaRPr lang="en-US"/>
          </a:p>
        </p:txBody>
      </p:sp>
      <p:pic>
        <p:nvPicPr>
          <p:cNvPr id="1026" name="Picture 2" descr="IDPH Health Regions &amp; Local Health Departments">
            <a:extLst>
              <a:ext uri="{FF2B5EF4-FFF2-40B4-BE49-F238E27FC236}">
                <a16:creationId xmlns:a16="http://schemas.microsoft.com/office/drawing/2014/main" id="{495204EE-3287-40FA-9592-3A9910A27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3019" y="989798"/>
            <a:ext cx="3496924" cy="54091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F349F48-B3DA-44E0-874E-875C71382DD2}"/>
              </a:ext>
            </a:extLst>
          </p:cNvPr>
          <p:cNvPicPr>
            <a:picLocks noChangeAspect="1"/>
          </p:cNvPicPr>
          <p:nvPr/>
        </p:nvPicPr>
        <p:blipFill>
          <a:blip r:embed="rId4"/>
          <a:stretch>
            <a:fillRect/>
          </a:stretch>
        </p:blipFill>
        <p:spPr>
          <a:xfrm>
            <a:off x="338427" y="1448861"/>
            <a:ext cx="5453434" cy="4717714"/>
          </a:xfrm>
          <a:prstGeom prst="rect">
            <a:avLst/>
          </a:prstGeom>
        </p:spPr>
      </p:pic>
    </p:spTree>
    <p:extLst>
      <p:ext uri="{BB962C8B-B14F-4D97-AF65-F5344CB8AC3E}">
        <p14:creationId xmlns:p14="http://schemas.microsoft.com/office/powerpoint/2010/main" val="3015420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1DAB58-0B47-4958-9087-7CBD0C76B71F}"/>
              </a:ext>
            </a:extLst>
          </p:cNvPr>
          <p:cNvPicPr>
            <a:picLocks noChangeAspect="1"/>
          </p:cNvPicPr>
          <p:nvPr/>
        </p:nvPicPr>
        <p:blipFill>
          <a:blip r:embed="rId3"/>
          <a:stretch>
            <a:fillRect/>
          </a:stretch>
        </p:blipFill>
        <p:spPr>
          <a:xfrm>
            <a:off x="860718" y="1338678"/>
            <a:ext cx="7368343" cy="5205239"/>
          </a:xfrm>
          <a:prstGeom prst="rect">
            <a:avLst/>
          </a:prstGeom>
        </p:spPr>
      </p:pic>
      <p:sp>
        <p:nvSpPr>
          <p:cNvPr id="7" name="Title 6"/>
          <p:cNvSpPr>
            <a:spLocks noGrp="1"/>
          </p:cNvSpPr>
          <p:nvPr>
            <p:ph type="title"/>
          </p:nvPr>
        </p:nvSpPr>
        <p:spPr/>
        <p:txBody>
          <a:bodyPr/>
          <a:lstStyle/>
          <a:p>
            <a:r>
              <a:rPr lang="en-US"/>
              <a:t>Illinois Hospital Statistics</a:t>
            </a:r>
            <a:endParaRPr lang="en-US" baseline="30000"/>
          </a:p>
        </p:txBody>
      </p:sp>
      <p:sp>
        <p:nvSpPr>
          <p:cNvPr id="3" name="Content Placeholder 2"/>
          <p:cNvSpPr>
            <a:spLocks noGrp="1"/>
          </p:cNvSpPr>
          <p:nvPr>
            <p:ph idx="1"/>
          </p:nvPr>
        </p:nvSpPr>
        <p:spPr>
          <a:xfrm>
            <a:off x="1169585" y="1382793"/>
            <a:ext cx="4731494" cy="2070367"/>
          </a:xfrm>
        </p:spPr>
        <p:txBody>
          <a:bodyPr>
            <a:normAutofit/>
          </a:bodyPr>
          <a:lstStyle/>
          <a:p>
            <a:pPr marL="0" indent="0">
              <a:buNone/>
            </a:pPr>
            <a:r>
              <a:rPr lang="en-US" b="1"/>
              <a:t> </a:t>
            </a:r>
          </a:p>
          <a:p>
            <a:pPr marL="0" indent="0">
              <a:buNone/>
            </a:pPr>
            <a:endParaRPr lang="en-US"/>
          </a:p>
        </p:txBody>
      </p:sp>
      <p:sp>
        <p:nvSpPr>
          <p:cNvPr id="6" name="Oval 5">
            <a:extLst>
              <a:ext uri="{FF2B5EF4-FFF2-40B4-BE49-F238E27FC236}">
                <a16:creationId xmlns:a16="http://schemas.microsoft.com/office/drawing/2014/main" id="{B84F946C-29F9-420C-A0F7-D78E3B492172}"/>
              </a:ext>
            </a:extLst>
          </p:cNvPr>
          <p:cNvSpPr/>
          <p:nvPr/>
        </p:nvSpPr>
        <p:spPr>
          <a:xfrm>
            <a:off x="3009531" y="1296139"/>
            <a:ext cx="727968" cy="1074199"/>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B0CEC43-A01F-4697-A6F4-C5806E4E318A}"/>
              </a:ext>
            </a:extLst>
          </p:cNvPr>
          <p:cNvSpPr/>
          <p:nvPr/>
        </p:nvSpPr>
        <p:spPr>
          <a:xfrm>
            <a:off x="2167632" y="2781328"/>
            <a:ext cx="727968" cy="1074199"/>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2E2422F-6F1E-4DB5-B3BC-452FBA555CD2}"/>
              </a:ext>
            </a:extLst>
          </p:cNvPr>
          <p:cNvSpPr/>
          <p:nvPr/>
        </p:nvSpPr>
        <p:spPr>
          <a:xfrm>
            <a:off x="7569342" y="2781328"/>
            <a:ext cx="727968" cy="1074199"/>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775574C6-0FA2-45F2-8FBC-4E7BD2DD3011}"/>
              </a:ext>
            </a:extLst>
          </p:cNvPr>
          <p:cNvGrpSpPr/>
          <p:nvPr/>
        </p:nvGrpSpPr>
        <p:grpSpPr>
          <a:xfrm>
            <a:off x="8979816" y="1136572"/>
            <a:ext cx="2487268" cy="5101409"/>
            <a:chOff x="8649076" y="917890"/>
            <a:chExt cx="2487268" cy="5101409"/>
          </a:xfrm>
        </p:grpSpPr>
        <p:sp>
          <p:nvSpPr>
            <p:cNvPr id="16" name="Freeform: Shape 15">
              <a:extLst>
                <a:ext uri="{FF2B5EF4-FFF2-40B4-BE49-F238E27FC236}">
                  <a16:creationId xmlns:a16="http://schemas.microsoft.com/office/drawing/2014/main" id="{C0C771DB-00EB-4CD8-A2FD-155E5A171E7D}"/>
                </a:ext>
              </a:extLst>
            </p:cNvPr>
            <p:cNvSpPr/>
            <p:nvPr/>
          </p:nvSpPr>
          <p:spPr>
            <a:xfrm>
              <a:off x="9783276" y="1444439"/>
              <a:ext cx="1353068" cy="1031875"/>
            </a:xfrm>
            <a:custGeom>
              <a:avLst/>
              <a:gdLst>
                <a:gd name="connsiteX0" fmla="*/ 0 w 1547039"/>
                <a:gd name="connsiteY0" fmla="*/ 0 h 1031875"/>
                <a:gd name="connsiteX1" fmla="*/ 1547039 w 1547039"/>
                <a:gd name="connsiteY1" fmla="*/ 0 h 1031875"/>
                <a:gd name="connsiteX2" fmla="*/ 1547039 w 1547039"/>
                <a:gd name="connsiteY2" fmla="*/ 1031875 h 1031875"/>
                <a:gd name="connsiteX3" fmla="*/ 0 w 1547039"/>
                <a:gd name="connsiteY3" fmla="*/ 1031875 h 1031875"/>
                <a:gd name="connsiteX4" fmla="*/ 0 w 1547039"/>
                <a:gd name="connsiteY4" fmla="*/ 0 h 103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039" h="1031875">
                  <a:moveTo>
                    <a:pt x="0" y="0"/>
                  </a:moveTo>
                  <a:lnTo>
                    <a:pt x="1547039" y="0"/>
                  </a:lnTo>
                  <a:lnTo>
                    <a:pt x="1547039" y="1031875"/>
                  </a:lnTo>
                  <a:lnTo>
                    <a:pt x="0" y="1031875"/>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527" tIns="163576" rIns="163576" bIns="163576" numCol="1" spcCol="1270" anchor="t" anchorCtr="0">
              <a:noAutofit/>
            </a:bodyPr>
            <a:lstStyle/>
            <a:p>
              <a:pPr marL="0" lvl="0" indent="0" algn="l" defTabSz="1022350">
                <a:lnSpc>
                  <a:spcPct val="90000"/>
                </a:lnSpc>
                <a:spcBef>
                  <a:spcPct val="0"/>
                </a:spcBef>
                <a:spcAft>
                  <a:spcPct val="35000"/>
                </a:spcAft>
                <a:buNone/>
              </a:pPr>
              <a:r>
                <a:rPr lang="en-US" sz="2000" b="0" kern="1200">
                  <a:effectLst/>
                </a:rPr>
                <a:t>Beds</a:t>
              </a:r>
              <a:endParaRPr lang="en-US" sz="2000" kern="1200"/>
            </a:p>
            <a:p>
              <a:pPr marL="171450" lvl="1" indent="-171450" algn="l" defTabSz="800100">
                <a:lnSpc>
                  <a:spcPct val="90000"/>
                </a:lnSpc>
                <a:spcBef>
                  <a:spcPct val="0"/>
                </a:spcBef>
                <a:spcAft>
                  <a:spcPct val="15000"/>
                </a:spcAft>
                <a:buChar char="•"/>
              </a:pPr>
              <a:r>
                <a:rPr lang="en-US" sz="1600" kern="1200"/>
                <a:t>10,759</a:t>
              </a:r>
            </a:p>
          </p:txBody>
        </p:sp>
        <p:sp>
          <p:nvSpPr>
            <p:cNvPr id="17" name="Freeform: Shape 16">
              <a:extLst>
                <a:ext uri="{FF2B5EF4-FFF2-40B4-BE49-F238E27FC236}">
                  <a16:creationId xmlns:a16="http://schemas.microsoft.com/office/drawing/2014/main" id="{38119606-A717-41B9-A58A-DAB6D9B21BE0}"/>
                </a:ext>
              </a:extLst>
            </p:cNvPr>
            <p:cNvSpPr/>
            <p:nvPr/>
          </p:nvSpPr>
          <p:spPr>
            <a:xfrm>
              <a:off x="9783276" y="2476314"/>
              <a:ext cx="1353068" cy="1031875"/>
            </a:xfrm>
            <a:custGeom>
              <a:avLst/>
              <a:gdLst>
                <a:gd name="connsiteX0" fmla="*/ 0 w 1547039"/>
                <a:gd name="connsiteY0" fmla="*/ 0 h 1031875"/>
                <a:gd name="connsiteX1" fmla="*/ 1547039 w 1547039"/>
                <a:gd name="connsiteY1" fmla="*/ 0 h 1031875"/>
                <a:gd name="connsiteX2" fmla="*/ 1547039 w 1547039"/>
                <a:gd name="connsiteY2" fmla="*/ 1031875 h 1031875"/>
                <a:gd name="connsiteX3" fmla="*/ 0 w 1547039"/>
                <a:gd name="connsiteY3" fmla="*/ 1031875 h 1031875"/>
                <a:gd name="connsiteX4" fmla="*/ 0 w 1547039"/>
                <a:gd name="connsiteY4" fmla="*/ 0 h 103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039" h="1031875">
                  <a:moveTo>
                    <a:pt x="0" y="0"/>
                  </a:moveTo>
                  <a:lnTo>
                    <a:pt x="1547039" y="0"/>
                  </a:lnTo>
                  <a:lnTo>
                    <a:pt x="1547039" y="1031875"/>
                  </a:lnTo>
                  <a:lnTo>
                    <a:pt x="0" y="1031875"/>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527" tIns="163576" rIns="163576" bIns="163576" numCol="1" spcCol="1270" anchor="t" anchorCtr="0">
              <a:noAutofit/>
            </a:bodyPr>
            <a:lstStyle/>
            <a:p>
              <a:pPr marL="0" lvl="0" indent="0" algn="l" defTabSz="1022350">
                <a:lnSpc>
                  <a:spcPct val="90000"/>
                </a:lnSpc>
                <a:spcBef>
                  <a:spcPct val="0"/>
                </a:spcBef>
                <a:spcAft>
                  <a:spcPct val="35000"/>
                </a:spcAft>
                <a:buNone/>
              </a:pPr>
              <a:r>
                <a:rPr lang="en-US" sz="2000" kern="1200" dirty="0"/>
                <a:t>ICU Beds</a:t>
              </a:r>
            </a:p>
            <a:p>
              <a:pPr marL="171450" lvl="1" indent="-171450" algn="l" defTabSz="800100">
                <a:lnSpc>
                  <a:spcPct val="90000"/>
                </a:lnSpc>
                <a:spcBef>
                  <a:spcPct val="0"/>
                </a:spcBef>
                <a:spcAft>
                  <a:spcPct val="15000"/>
                </a:spcAft>
                <a:buChar char="•"/>
              </a:pPr>
              <a:r>
                <a:rPr lang="en-US" sz="1600" kern="1200" dirty="0"/>
                <a:t>1,579</a:t>
              </a:r>
            </a:p>
          </p:txBody>
        </p:sp>
        <p:sp>
          <p:nvSpPr>
            <p:cNvPr id="18" name="Freeform: Shape 17">
              <a:extLst>
                <a:ext uri="{FF2B5EF4-FFF2-40B4-BE49-F238E27FC236}">
                  <a16:creationId xmlns:a16="http://schemas.microsoft.com/office/drawing/2014/main" id="{E10411EE-BE83-4658-933E-9A6F10634C4D}"/>
                </a:ext>
              </a:extLst>
            </p:cNvPr>
            <p:cNvSpPr/>
            <p:nvPr/>
          </p:nvSpPr>
          <p:spPr>
            <a:xfrm>
              <a:off x="8649077" y="917890"/>
              <a:ext cx="1353068" cy="1330552"/>
            </a:xfrm>
            <a:custGeom>
              <a:avLst/>
              <a:gdLst>
                <a:gd name="connsiteX0" fmla="*/ 0 w 1031359"/>
                <a:gd name="connsiteY0" fmla="*/ 515680 h 1031359"/>
                <a:gd name="connsiteX1" fmla="*/ 515680 w 1031359"/>
                <a:gd name="connsiteY1" fmla="*/ 0 h 1031359"/>
                <a:gd name="connsiteX2" fmla="*/ 1031360 w 1031359"/>
                <a:gd name="connsiteY2" fmla="*/ 515680 h 1031359"/>
                <a:gd name="connsiteX3" fmla="*/ 515680 w 1031359"/>
                <a:gd name="connsiteY3" fmla="*/ 1031360 h 1031359"/>
                <a:gd name="connsiteX4" fmla="*/ 0 w 1031359"/>
                <a:gd name="connsiteY4" fmla="*/ 515680 h 1031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359" h="1031359">
                  <a:moveTo>
                    <a:pt x="0" y="515680"/>
                  </a:moveTo>
                  <a:cubicBezTo>
                    <a:pt x="0" y="230878"/>
                    <a:pt x="230878" y="0"/>
                    <a:pt x="515680" y="0"/>
                  </a:cubicBezTo>
                  <a:cubicBezTo>
                    <a:pt x="800482" y="0"/>
                    <a:pt x="1031360" y="230878"/>
                    <a:pt x="1031360" y="515680"/>
                  </a:cubicBezTo>
                  <a:cubicBezTo>
                    <a:pt x="1031360" y="800482"/>
                    <a:pt x="800482" y="1031360"/>
                    <a:pt x="515680" y="1031360"/>
                  </a:cubicBezTo>
                  <a:cubicBezTo>
                    <a:pt x="230878" y="1031360"/>
                    <a:pt x="0" y="800482"/>
                    <a:pt x="0" y="51568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1039" tIns="151039" rIns="151039" bIns="151039" numCol="1" spcCol="1270" anchor="ctr" anchorCtr="0">
              <a:noAutofit/>
            </a:bodyPr>
            <a:lstStyle/>
            <a:p>
              <a:pPr marL="0" lvl="0" indent="0" algn="ctr" defTabSz="577850">
                <a:lnSpc>
                  <a:spcPct val="90000"/>
                </a:lnSpc>
                <a:spcBef>
                  <a:spcPct val="0"/>
                </a:spcBef>
                <a:spcAft>
                  <a:spcPct val="35000"/>
                </a:spcAft>
                <a:buNone/>
              </a:pPr>
              <a:r>
                <a:rPr lang="en-US" b="0" kern="1200">
                  <a:effectLst/>
                </a:rPr>
                <a:t>Illinois (excluding Cook County)</a:t>
              </a:r>
              <a:endParaRPr lang="en-US" kern="1200"/>
            </a:p>
          </p:txBody>
        </p:sp>
        <p:sp>
          <p:nvSpPr>
            <p:cNvPr id="19" name="Freeform: Shape 18">
              <a:extLst>
                <a:ext uri="{FF2B5EF4-FFF2-40B4-BE49-F238E27FC236}">
                  <a16:creationId xmlns:a16="http://schemas.microsoft.com/office/drawing/2014/main" id="{95DEC589-5654-42CD-98C6-8A6D09F309F4}"/>
                </a:ext>
              </a:extLst>
            </p:cNvPr>
            <p:cNvSpPr/>
            <p:nvPr/>
          </p:nvSpPr>
          <p:spPr>
            <a:xfrm>
              <a:off x="9783276" y="3955549"/>
              <a:ext cx="1353068" cy="1031875"/>
            </a:xfrm>
            <a:custGeom>
              <a:avLst/>
              <a:gdLst>
                <a:gd name="connsiteX0" fmla="*/ 0 w 1547039"/>
                <a:gd name="connsiteY0" fmla="*/ 0 h 1031875"/>
                <a:gd name="connsiteX1" fmla="*/ 1547039 w 1547039"/>
                <a:gd name="connsiteY1" fmla="*/ 0 h 1031875"/>
                <a:gd name="connsiteX2" fmla="*/ 1547039 w 1547039"/>
                <a:gd name="connsiteY2" fmla="*/ 1031875 h 1031875"/>
                <a:gd name="connsiteX3" fmla="*/ 0 w 1547039"/>
                <a:gd name="connsiteY3" fmla="*/ 1031875 h 1031875"/>
                <a:gd name="connsiteX4" fmla="*/ 0 w 1547039"/>
                <a:gd name="connsiteY4" fmla="*/ 0 h 103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039" h="1031875">
                  <a:moveTo>
                    <a:pt x="0" y="0"/>
                  </a:moveTo>
                  <a:lnTo>
                    <a:pt x="1547039" y="0"/>
                  </a:lnTo>
                  <a:lnTo>
                    <a:pt x="1547039" y="1031875"/>
                  </a:lnTo>
                  <a:lnTo>
                    <a:pt x="0" y="1031875"/>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526" tIns="163576" rIns="163577" bIns="163576" numCol="1" spcCol="1270" anchor="t" anchorCtr="0">
              <a:noAutofit/>
            </a:bodyPr>
            <a:lstStyle/>
            <a:p>
              <a:pPr marL="0" lvl="0" indent="0" algn="l" defTabSz="1022350">
                <a:lnSpc>
                  <a:spcPct val="90000"/>
                </a:lnSpc>
                <a:spcBef>
                  <a:spcPct val="0"/>
                </a:spcBef>
                <a:spcAft>
                  <a:spcPct val="35000"/>
                </a:spcAft>
                <a:buNone/>
              </a:pPr>
              <a:r>
                <a:rPr lang="en-US" sz="2000" kern="1200"/>
                <a:t>Beds</a:t>
              </a:r>
            </a:p>
            <a:p>
              <a:pPr marL="171450" lvl="1" indent="-171450" algn="l" defTabSz="800100">
                <a:lnSpc>
                  <a:spcPct val="90000"/>
                </a:lnSpc>
                <a:spcBef>
                  <a:spcPct val="0"/>
                </a:spcBef>
                <a:spcAft>
                  <a:spcPct val="15000"/>
                </a:spcAft>
                <a:buChar char="•"/>
              </a:pPr>
              <a:r>
                <a:rPr lang="en-US" sz="1600" kern="1200"/>
                <a:t>20,987</a:t>
              </a:r>
            </a:p>
          </p:txBody>
        </p:sp>
        <p:sp>
          <p:nvSpPr>
            <p:cNvPr id="20" name="Freeform: Shape 19">
              <a:extLst>
                <a:ext uri="{FF2B5EF4-FFF2-40B4-BE49-F238E27FC236}">
                  <a16:creationId xmlns:a16="http://schemas.microsoft.com/office/drawing/2014/main" id="{B899824F-B5E7-4A6E-94B1-036208BAA0FB}"/>
                </a:ext>
              </a:extLst>
            </p:cNvPr>
            <p:cNvSpPr/>
            <p:nvPr/>
          </p:nvSpPr>
          <p:spPr>
            <a:xfrm>
              <a:off x="9783276" y="4987424"/>
              <a:ext cx="1353068" cy="1031875"/>
            </a:xfrm>
            <a:custGeom>
              <a:avLst/>
              <a:gdLst>
                <a:gd name="connsiteX0" fmla="*/ 0 w 1547039"/>
                <a:gd name="connsiteY0" fmla="*/ 0 h 1031875"/>
                <a:gd name="connsiteX1" fmla="*/ 1547039 w 1547039"/>
                <a:gd name="connsiteY1" fmla="*/ 0 h 1031875"/>
                <a:gd name="connsiteX2" fmla="*/ 1547039 w 1547039"/>
                <a:gd name="connsiteY2" fmla="*/ 1031875 h 1031875"/>
                <a:gd name="connsiteX3" fmla="*/ 0 w 1547039"/>
                <a:gd name="connsiteY3" fmla="*/ 1031875 h 1031875"/>
                <a:gd name="connsiteX4" fmla="*/ 0 w 1547039"/>
                <a:gd name="connsiteY4" fmla="*/ 0 h 103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039" h="1031875">
                  <a:moveTo>
                    <a:pt x="0" y="0"/>
                  </a:moveTo>
                  <a:lnTo>
                    <a:pt x="1547039" y="0"/>
                  </a:lnTo>
                  <a:lnTo>
                    <a:pt x="1547039" y="1031875"/>
                  </a:lnTo>
                  <a:lnTo>
                    <a:pt x="0" y="1031875"/>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526" tIns="163576" rIns="163577" bIns="163576" numCol="1" spcCol="1270" anchor="t" anchorCtr="0">
              <a:noAutofit/>
            </a:bodyPr>
            <a:lstStyle/>
            <a:p>
              <a:pPr marL="0" lvl="0" indent="0" algn="l" defTabSz="1022350">
                <a:lnSpc>
                  <a:spcPct val="90000"/>
                </a:lnSpc>
                <a:spcBef>
                  <a:spcPct val="0"/>
                </a:spcBef>
                <a:spcAft>
                  <a:spcPct val="35000"/>
                </a:spcAft>
                <a:buNone/>
              </a:pPr>
              <a:r>
                <a:rPr lang="en-US" sz="2000" kern="1200" dirty="0"/>
                <a:t>ICU Beds</a:t>
              </a:r>
            </a:p>
            <a:p>
              <a:pPr marL="171450" lvl="1" indent="-171450" algn="l" defTabSz="800100">
                <a:lnSpc>
                  <a:spcPct val="90000"/>
                </a:lnSpc>
                <a:spcBef>
                  <a:spcPct val="0"/>
                </a:spcBef>
                <a:spcAft>
                  <a:spcPct val="15000"/>
                </a:spcAft>
                <a:buChar char="•"/>
              </a:pPr>
              <a:r>
                <a:rPr lang="en-US" sz="1600" kern="1200" dirty="0"/>
                <a:t>3,535</a:t>
              </a:r>
            </a:p>
          </p:txBody>
        </p:sp>
        <p:sp>
          <p:nvSpPr>
            <p:cNvPr id="21" name="Freeform: Shape 20">
              <a:extLst>
                <a:ext uri="{FF2B5EF4-FFF2-40B4-BE49-F238E27FC236}">
                  <a16:creationId xmlns:a16="http://schemas.microsoft.com/office/drawing/2014/main" id="{43ADCB05-80A7-44A3-A3EB-619A29C3A07F}"/>
                </a:ext>
              </a:extLst>
            </p:cNvPr>
            <p:cNvSpPr/>
            <p:nvPr/>
          </p:nvSpPr>
          <p:spPr>
            <a:xfrm>
              <a:off x="8649076" y="3429000"/>
              <a:ext cx="1353068" cy="1330552"/>
            </a:xfrm>
            <a:custGeom>
              <a:avLst/>
              <a:gdLst>
                <a:gd name="connsiteX0" fmla="*/ 0 w 1031359"/>
                <a:gd name="connsiteY0" fmla="*/ 515680 h 1031359"/>
                <a:gd name="connsiteX1" fmla="*/ 515680 w 1031359"/>
                <a:gd name="connsiteY1" fmla="*/ 0 h 1031359"/>
                <a:gd name="connsiteX2" fmla="*/ 1031360 w 1031359"/>
                <a:gd name="connsiteY2" fmla="*/ 515680 h 1031359"/>
                <a:gd name="connsiteX3" fmla="*/ 515680 w 1031359"/>
                <a:gd name="connsiteY3" fmla="*/ 1031360 h 1031359"/>
                <a:gd name="connsiteX4" fmla="*/ 0 w 1031359"/>
                <a:gd name="connsiteY4" fmla="*/ 515680 h 1031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359" h="1031359">
                  <a:moveTo>
                    <a:pt x="0" y="515680"/>
                  </a:moveTo>
                  <a:cubicBezTo>
                    <a:pt x="0" y="230878"/>
                    <a:pt x="230878" y="0"/>
                    <a:pt x="515680" y="0"/>
                  </a:cubicBezTo>
                  <a:cubicBezTo>
                    <a:pt x="800482" y="0"/>
                    <a:pt x="1031360" y="230878"/>
                    <a:pt x="1031360" y="515680"/>
                  </a:cubicBezTo>
                  <a:cubicBezTo>
                    <a:pt x="1031360" y="800482"/>
                    <a:pt x="800482" y="1031360"/>
                    <a:pt x="515680" y="1031360"/>
                  </a:cubicBezTo>
                  <a:cubicBezTo>
                    <a:pt x="230878" y="1031360"/>
                    <a:pt x="0" y="800482"/>
                    <a:pt x="0" y="51568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1039" tIns="151039" rIns="151039" bIns="151039" numCol="1" spcCol="1270" anchor="ctr" anchorCtr="0">
              <a:noAutofit/>
            </a:bodyPr>
            <a:lstStyle/>
            <a:p>
              <a:pPr marL="0" lvl="0" indent="0" algn="ctr" defTabSz="577850">
                <a:lnSpc>
                  <a:spcPct val="90000"/>
                </a:lnSpc>
                <a:spcBef>
                  <a:spcPct val="0"/>
                </a:spcBef>
                <a:spcAft>
                  <a:spcPct val="35000"/>
                </a:spcAft>
                <a:buNone/>
              </a:pPr>
              <a:r>
                <a:rPr lang="en-US" kern="1200"/>
                <a:t>Illinois Total</a:t>
              </a:r>
            </a:p>
          </p:txBody>
        </p:sp>
      </p:grpSp>
    </p:spTree>
    <p:extLst>
      <p:ext uri="{BB962C8B-B14F-4D97-AF65-F5344CB8AC3E}">
        <p14:creationId xmlns:p14="http://schemas.microsoft.com/office/powerpoint/2010/main" val="79688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Illinois Hospital Statistics</a:t>
            </a:r>
            <a:endParaRPr lang="en-US" baseline="30000"/>
          </a:p>
        </p:txBody>
      </p:sp>
      <p:sp>
        <p:nvSpPr>
          <p:cNvPr id="3" name="Content Placeholder 2"/>
          <p:cNvSpPr>
            <a:spLocks noGrp="1"/>
          </p:cNvSpPr>
          <p:nvPr>
            <p:ph idx="1"/>
          </p:nvPr>
        </p:nvSpPr>
        <p:spPr>
          <a:xfrm>
            <a:off x="1169585" y="1382793"/>
            <a:ext cx="4731494" cy="2070367"/>
          </a:xfrm>
        </p:spPr>
        <p:txBody>
          <a:bodyPr>
            <a:normAutofit/>
          </a:bodyPr>
          <a:lstStyle/>
          <a:p>
            <a:pPr marL="0" indent="0">
              <a:buNone/>
            </a:pPr>
            <a:r>
              <a:rPr lang="en-US" b="1"/>
              <a:t> </a:t>
            </a:r>
          </a:p>
          <a:p>
            <a:pPr marL="0" indent="0">
              <a:buNone/>
            </a:pPr>
            <a:endParaRPr lang="en-US"/>
          </a:p>
        </p:txBody>
      </p:sp>
      <p:grpSp>
        <p:nvGrpSpPr>
          <p:cNvPr id="4" name="Group 3">
            <a:extLst>
              <a:ext uri="{FF2B5EF4-FFF2-40B4-BE49-F238E27FC236}">
                <a16:creationId xmlns:a16="http://schemas.microsoft.com/office/drawing/2014/main" id="{BFF0A561-CE36-42A8-8D1C-DC63CB0BA4A8}"/>
              </a:ext>
            </a:extLst>
          </p:cNvPr>
          <p:cNvGrpSpPr/>
          <p:nvPr/>
        </p:nvGrpSpPr>
        <p:grpSpPr>
          <a:xfrm>
            <a:off x="884889" y="1604707"/>
            <a:ext cx="10422222" cy="4776638"/>
            <a:chOff x="453301" y="1604707"/>
            <a:chExt cx="8272675" cy="3970469"/>
          </a:xfrm>
        </p:grpSpPr>
        <p:pic>
          <p:nvPicPr>
            <p:cNvPr id="2" name="Picture 1">
              <a:extLst>
                <a:ext uri="{FF2B5EF4-FFF2-40B4-BE49-F238E27FC236}">
                  <a16:creationId xmlns:a16="http://schemas.microsoft.com/office/drawing/2014/main" id="{9131C35A-31C2-4AFB-B166-A69464BA882C}"/>
                </a:ext>
              </a:extLst>
            </p:cNvPr>
            <p:cNvPicPr>
              <a:picLocks noChangeAspect="1"/>
            </p:cNvPicPr>
            <p:nvPr/>
          </p:nvPicPr>
          <p:blipFill>
            <a:blip r:embed="rId3"/>
            <a:stretch>
              <a:fillRect/>
            </a:stretch>
          </p:blipFill>
          <p:spPr>
            <a:xfrm>
              <a:off x="453301" y="1604707"/>
              <a:ext cx="8272675" cy="3970469"/>
            </a:xfrm>
            <a:prstGeom prst="rect">
              <a:avLst/>
            </a:prstGeom>
          </p:spPr>
        </p:pic>
        <p:sp>
          <p:nvSpPr>
            <p:cNvPr id="8" name="Oval 7">
              <a:extLst>
                <a:ext uri="{FF2B5EF4-FFF2-40B4-BE49-F238E27FC236}">
                  <a16:creationId xmlns:a16="http://schemas.microsoft.com/office/drawing/2014/main" id="{1CA236AF-9593-425E-8F8F-5B04423A1DC0}"/>
                </a:ext>
              </a:extLst>
            </p:cNvPr>
            <p:cNvSpPr/>
            <p:nvPr/>
          </p:nvSpPr>
          <p:spPr>
            <a:xfrm>
              <a:off x="7652552" y="2354801"/>
              <a:ext cx="843378" cy="1074199"/>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479BCE4-4B22-4279-9759-38C70701586A}"/>
                </a:ext>
              </a:extLst>
            </p:cNvPr>
            <p:cNvSpPr/>
            <p:nvPr/>
          </p:nvSpPr>
          <p:spPr>
            <a:xfrm>
              <a:off x="5933437" y="2672178"/>
              <a:ext cx="843378" cy="1305018"/>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52066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Illinois Hospital Statistics</a:t>
            </a:r>
            <a:endParaRPr lang="en-US" baseline="30000"/>
          </a:p>
        </p:txBody>
      </p:sp>
      <p:sp>
        <p:nvSpPr>
          <p:cNvPr id="3" name="Content Placeholder 2"/>
          <p:cNvSpPr>
            <a:spLocks noGrp="1"/>
          </p:cNvSpPr>
          <p:nvPr>
            <p:ph idx="1"/>
          </p:nvPr>
        </p:nvSpPr>
        <p:spPr>
          <a:xfrm>
            <a:off x="1169585" y="1382793"/>
            <a:ext cx="4731494" cy="2070367"/>
          </a:xfrm>
        </p:spPr>
        <p:txBody>
          <a:bodyPr>
            <a:normAutofit/>
          </a:bodyPr>
          <a:lstStyle/>
          <a:p>
            <a:pPr marL="0" indent="0">
              <a:buNone/>
            </a:pPr>
            <a:r>
              <a:rPr lang="en-US" b="1"/>
              <a:t> </a:t>
            </a:r>
          </a:p>
          <a:p>
            <a:pPr marL="0" indent="0">
              <a:buNone/>
            </a:pPr>
            <a:endParaRPr lang="en-US"/>
          </a:p>
        </p:txBody>
      </p:sp>
      <p:pic>
        <p:nvPicPr>
          <p:cNvPr id="6" name="Picture 5">
            <a:extLst>
              <a:ext uri="{FF2B5EF4-FFF2-40B4-BE49-F238E27FC236}">
                <a16:creationId xmlns:a16="http://schemas.microsoft.com/office/drawing/2014/main" id="{D39FE4BB-99BA-47B3-9CA5-DDA67EB47AFA}"/>
              </a:ext>
            </a:extLst>
          </p:cNvPr>
          <p:cNvPicPr>
            <a:picLocks noChangeAspect="1"/>
          </p:cNvPicPr>
          <p:nvPr/>
        </p:nvPicPr>
        <p:blipFill>
          <a:blip r:embed="rId3"/>
          <a:stretch>
            <a:fillRect/>
          </a:stretch>
        </p:blipFill>
        <p:spPr>
          <a:xfrm>
            <a:off x="1003946" y="2050344"/>
            <a:ext cx="10573954" cy="3238869"/>
          </a:xfrm>
          <a:prstGeom prst="rect">
            <a:avLst/>
          </a:prstGeom>
        </p:spPr>
      </p:pic>
      <p:sp>
        <p:nvSpPr>
          <p:cNvPr id="2" name="Rectangle 1">
            <a:extLst>
              <a:ext uri="{FF2B5EF4-FFF2-40B4-BE49-F238E27FC236}">
                <a16:creationId xmlns:a16="http://schemas.microsoft.com/office/drawing/2014/main" id="{0A99E0AD-D289-48C8-B6FB-3B76636EF2C0}"/>
              </a:ext>
            </a:extLst>
          </p:cNvPr>
          <p:cNvSpPr/>
          <p:nvPr/>
        </p:nvSpPr>
        <p:spPr>
          <a:xfrm>
            <a:off x="2013626" y="2850204"/>
            <a:ext cx="661480" cy="3404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7615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Illinois Hospital Statistics: Critical Access Hospitals</a:t>
            </a:r>
            <a:endParaRPr lang="en-US" baseline="30000" dirty="0"/>
          </a:p>
        </p:txBody>
      </p:sp>
      <p:sp>
        <p:nvSpPr>
          <p:cNvPr id="3" name="Content Placeholder 2"/>
          <p:cNvSpPr>
            <a:spLocks noGrp="1"/>
          </p:cNvSpPr>
          <p:nvPr>
            <p:ph idx="1"/>
          </p:nvPr>
        </p:nvSpPr>
        <p:spPr>
          <a:xfrm>
            <a:off x="1169585" y="1382793"/>
            <a:ext cx="4731494" cy="2070367"/>
          </a:xfrm>
        </p:spPr>
        <p:txBody>
          <a:bodyPr>
            <a:normAutofit/>
          </a:bodyPr>
          <a:lstStyle/>
          <a:p>
            <a:pPr marL="0" indent="0">
              <a:buNone/>
            </a:pPr>
            <a:r>
              <a:rPr lang="en-US" b="1"/>
              <a:t> </a:t>
            </a:r>
          </a:p>
          <a:p>
            <a:pPr marL="0" indent="0">
              <a:buNone/>
            </a:pPr>
            <a:endParaRPr lang="en-US"/>
          </a:p>
        </p:txBody>
      </p:sp>
      <p:pic>
        <p:nvPicPr>
          <p:cNvPr id="1028" name="Picture 4" descr="test map | Illinois Critical Access Hospital Network">
            <a:extLst>
              <a:ext uri="{FF2B5EF4-FFF2-40B4-BE49-F238E27FC236}">
                <a16:creationId xmlns:a16="http://schemas.microsoft.com/office/drawing/2014/main" id="{413FA691-E146-4CA7-B327-8C9561F98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5298" y="1213872"/>
            <a:ext cx="3959440" cy="542664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48">
            <a:extLst>
              <a:ext uri="{FF2B5EF4-FFF2-40B4-BE49-F238E27FC236}">
                <a16:creationId xmlns:a16="http://schemas.microsoft.com/office/drawing/2014/main" id="{330B5983-C8AA-452C-8891-9F63E54327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998" y="2052535"/>
            <a:ext cx="3884527" cy="332604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E98A093-3953-4165-9FBA-A255DCB3EA83}"/>
              </a:ext>
            </a:extLst>
          </p:cNvPr>
          <p:cNvSpPr txBox="1"/>
          <p:nvPr/>
        </p:nvSpPr>
        <p:spPr>
          <a:xfrm>
            <a:off x="4597129" y="6723408"/>
            <a:ext cx="7594871" cy="169277"/>
          </a:xfrm>
          <a:prstGeom prst="rect">
            <a:avLst/>
          </a:prstGeom>
          <a:noFill/>
        </p:spPr>
        <p:txBody>
          <a:bodyPr wrap="square">
            <a:spAutoFit/>
          </a:bodyPr>
          <a:lstStyle/>
          <a:p>
            <a:r>
              <a:rPr lang="en-US" sz="500"/>
              <a:t>https://www.google.com/url?sa=i&amp;url=https%3A%2F%2Fwww.freepik.com%2Fpremium-photo%2Fnumber-48_4362871.htm&amp;psig=AOvVaw2kDER6dQpYgQKHnx3GrqjX&amp;ust=1613602652139000&amp;source=images&amp;cd=vfe&amp;ved=</a:t>
            </a:r>
            <a:r>
              <a:rPr lang="en-US" sz="500" i="1"/>
              <a:t>0CAIQjRxqFwoTCND--vzA7-4CFQAAAAAdAAAAABAJ</a:t>
            </a:r>
          </a:p>
        </p:txBody>
      </p:sp>
    </p:spTree>
    <p:extLst>
      <p:ext uri="{BB962C8B-B14F-4D97-AF65-F5344CB8AC3E}">
        <p14:creationId xmlns:p14="http://schemas.microsoft.com/office/powerpoint/2010/main" val="583890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02857EF-75A9-41B9-AFB4-4CBA9909572F}"/>
              </a:ext>
            </a:extLst>
          </p:cNvPr>
          <p:cNvGraphicFramePr/>
          <p:nvPr>
            <p:extLst>
              <p:ext uri="{D42A27DB-BD31-4B8C-83A1-F6EECF244321}">
                <p14:modId xmlns:p14="http://schemas.microsoft.com/office/powerpoint/2010/main" val="1577801520"/>
              </p:ext>
            </p:extLst>
          </p:nvPr>
        </p:nvGraphicFramePr>
        <p:xfrm>
          <a:off x="618565" y="1244264"/>
          <a:ext cx="11379199" cy="528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6"/>
          <p:cNvSpPr>
            <a:spLocks noGrp="1"/>
          </p:cNvSpPr>
          <p:nvPr>
            <p:ph type="title"/>
          </p:nvPr>
        </p:nvSpPr>
        <p:spPr/>
        <p:txBody>
          <a:bodyPr/>
          <a:lstStyle/>
          <a:p>
            <a:r>
              <a:rPr lang="en-US"/>
              <a:t>Illinois Chapter Goals</a:t>
            </a:r>
            <a:endParaRPr lang="en-US" baseline="30000"/>
          </a:p>
        </p:txBody>
      </p:sp>
      <p:sp>
        <p:nvSpPr>
          <p:cNvPr id="3" name="Content Placeholder 2"/>
          <p:cNvSpPr>
            <a:spLocks noGrp="1"/>
          </p:cNvSpPr>
          <p:nvPr>
            <p:ph idx="1"/>
          </p:nvPr>
        </p:nvSpPr>
        <p:spPr/>
        <p:txBody>
          <a:bodyPr>
            <a:normAutofit/>
          </a:bodyPr>
          <a:lstStyle/>
          <a:p>
            <a:pPr marL="0" indent="0">
              <a:buNone/>
            </a:pPr>
            <a:r>
              <a:rPr lang="en-US" b="1"/>
              <a:t> </a:t>
            </a:r>
          </a:p>
          <a:p>
            <a:pPr marL="0" indent="0">
              <a:buNone/>
            </a:pPr>
            <a:endParaRPr lang="en-US"/>
          </a:p>
        </p:txBody>
      </p:sp>
    </p:spTree>
    <p:extLst>
      <p:ext uri="{BB962C8B-B14F-4D97-AF65-F5344CB8AC3E}">
        <p14:creationId xmlns:p14="http://schemas.microsoft.com/office/powerpoint/2010/main" val="3659355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Outpatient Clinical Documentation Integrity</a:t>
            </a:r>
          </a:p>
        </p:txBody>
      </p:sp>
    </p:spTree>
    <p:extLst>
      <p:ext uri="{BB962C8B-B14F-4D97-AF65-F5344CB8AC3E}">
        <p14:creationId xmlns:p14="http://schemas.microsoft.com/office/powerpoint/2010/main" val="2242212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688A75-A8E1-48BA-B856-BA9B93D4D0F2}"/>
              </a:ext>
            </a:extLst>
          </p:cNvPr>
          <p:cNvPicPr/>
          <p:nvPr/>
        </p:nvPicPr>
        <p:blipFill rotWithShape="1">
          <a:blip r:embed="rId2" cstate="print">
            <a:extLst>
              <a:ext uri="{28A0092B-C50C-407E-A947-70E740481C1C}">
                <a14:useLocalDpi xmlns:a14="http://schemas.microsoft.com/office/drawing/2010/main" val="0"/>
              </a:ext>
            </a:extLst>
          </a:blip>
          <a:srcRect l="9479" t="11201" r="5210" b="12286"/>
          <a:stretch/>
        </p:blipFill>
        <p:spPr bwMode="auto">
          <a:xfrm>
            <a:off x="585836" y="1372368"/>
            <a:ext cx="1786799" cy="2342214"/>
          </a:xfrm>
          <a:prstGeom prst="rect">
            <a:avLst/>
          </a:prstGeom>
          <a:ln>
            <a:no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E63B9C2E-1225-49BD-B58B-54AFD720A496}"/>
              </a:ext>
            </a:extLst>
          </p:cNvPr>
          <p:cNvSpPr/>
          <p:nvPr/>
        </p:nvSpPr>
        <p:spPr>
          <a:xfrm>
            <a:off x="2505170" y="1372368"/>
            <a:ext cx="8309499" cy="4942250"/>
          </a:xfrm>
          <a:prstGeom prst="rect">
            <a:avLst/>
          </a:prstGeom>
        </p:spPr>
        <p:txBody>
          <a:bodyPr wrap="square">
            <a:spAutoFit/>
          </a:bodyPr>
          <a:lstStyle/>
          <a:p>
            <a:pPr>
              <a:lnSpc>
                <a:spcPct val="80000"/>
              </a:lnSpc>
              <a:spcAft>
                <a:spcPts val="600"/>
              </a:spcAft>
              <a:buClr>
                <a:schemeClr val="accent2"/>
              </a:buClr>
            </a:pPr>
            <a:r>
              <a:rPr lang="en-US" sz="2200" b="1" dirty="0">
                <a:latin typeface="Calibri" panose="020F0502020204030204" pitchFamily="34" charset="0"/>
                <a:cs typeface="Arial"/>
              </a:rPr>
              <a:t>Phil Kajpust, RHIA, Manager Revenue Integrity, NorthShore University </a:t>
            </a:r>
            <a:r>
              <a:rPr lang="en-US" sz="2200" b="1" dirty="0" err="1">
                <a:latin typeface="Calibri" panose="020F0502020204030204" pitchFamily="34" charset="0"/>
                <a:cs typeface="Arial"/>
              </a:rPr>
              <a:t>HealthSystem</a:t>
            </a:r>
            <a:r>
              <a:rPr lang="en-US" sz="2200" b="1">
                <a:latin typeface="Calibri" panose="020F0502020204030204" pitchFamily="34" charset="0"/>
                <a:cs typeface="Arial"/>
              </a:rPr>
              <a:t>, Skokie, IL</a:t>
            </a:r>
            <a:endParaRPr lang="en-US" sz="2200" b="1" dirty="0">
              <a:latin typeface="Calibri" panose="020F0502020204030204" pitchFamily="34" charset="0"/>
              <a:cs typeface="Arial"/>
            </a:endParaRPr>
          </a:p>
          <a:p>
            <a:pPr>
              <a:lnSpc>
                <a:spcPct val="80000"/>
              </a:lnSpc>
              <a:spcAft>
                <a:spcPts val="600"/>
              </a:spcAft>
              <a:buClr>
                <a:schemeClr val="accent2"/>
              </a:buClr>
            </a:pPr>
            <a:r>
              <a:rPr lang="en-US" sz="2200" dirty="0" err="1">
                <a:latin typeface="Calibri" panose="020F0502020204030204" pitchFamily="34" charset="0"/>
                <a:cs typeface="Arial"/>
              </a:rPr>
              <a:t>Kajpust</a:t>
            </a:r>
            <a:r>
              <a:rPr lang="en-US" sz="2200" dirty="0">
                <a:latin typeface="Calibri" panose="020F0502020204030204" pitchFamily="34" charset="0"/>
                <a:cs typeface="Arial"/>
              </a:rPr>
              <a:t> has 15 years experience working in healthcare filling roles in operations and the revenue cycle. He holds a Masters Degree in Health Administration from Valparaiso University and is a Registered Health Information Administrator (RHIA). Currently he is the revenue integrity manager at NorthShore. Working in what was previously known as coding billing operations, </a:t>
            </a:r>
            <a:r>
              <a:rPr lang="en-US" sz="2200" dirty="0" err="1">
                <a:latin typeface="Calibri" panose="020F0502020204030204" pitchFamily="34" charset="0"/>
                <a:cs typeface="Arial"/>
              </a:rPr>
              <a:t>Kajpust</a:t>
            </a:r>
            <a:r>
              <a:rPr lang="en-US" sz="2200" dirty="0">
                <a:latin typeface="Calibri" panose="020F0502020204030204" pitchFamily="34" charset="0"/>
                <a:cs typeface="Arial"/>
              </a:rPr>
              <a:t> formally organized and introduced revenue integrity to NorthShore, partnering with HIM, CDM, and other revenue cycle departments, and expanding revenue integrity to include clinical staff and specialized coding and compliance roles.   </a:t>
            </a:r>
          </a:p>
          <a:p>
            <a:pPr>
              <a:lnSpc>
                <a:spcPct val="120000"/>
              </a:lnSpc>
            </a:pPr>
            <a:endParaRPr lang="en-US" dirty="0"/>
          </a:p>
          <a:p>
            <a:pPr>
              <a:lnSpc>
                <a:spcPct val="120000"/>
              </a:lnSpc>
            </a:pPr>
            <a:endParaRPr lang="en-US" dirty="0"/>
          </a:p>
          <a:p>
            <a:pPr>
              <a:lnSpc>
                <a:spcPct val="120000"/>
              </a:lnSpc>
            </a:pPr>
            <a:endParaRPr lang="en-US" dirty="0"/>
          </a:p>
          <a:p>
            <a:pPr>
              <a:lnSpc>
                <a:spcPct val="120000"/>
              </a:lnSpc>
            </a:pPr>
            <a:endParaRPr lang="en-US" dirty="0"/>
          </a:p>
          <a:p>
            <a:pPr>
              <a:lnSpc>
                <a:spcPct val="120000"/>
              </a:lnSpc>
            </a:pPr>
            <a:endParaRPr lang="en-US" dirty="0"/>
          </a:p>
        </p:txBody>
      </p:sp>
      <p:sp>
        <p:nvSpPr>
          <p:cNvPr id="5" name="Title 4">
            <a:extLst>
              <a:ext uri="{FF2B5EF4-FFF2-40B4-BE49-F238E27FC236}">
                <a16:creationId xmlns:a16="http://schemas.microsoft.com/office/drawing/2014/main" id="{F94F3488-0AB6-441B-996D-02EE3DDC340F}"/>
              </a:ext>
            </a:extLst>
          </p:cNvPr>
          <p:cNvSpPr>
            <a:spLocks noGrp="1"/>
          </p:cNvSpPr>
          <p:nvPr>
            <p:ph type="title"/>
          </p:nvPr>
        </p:nvSpPr>
        <p:spPr/>
        <p:txBody>
          <a:bodyPr/>
          <a:lstStyle/>
          <a:p>
            <a:r>
              <a:rPr lang="en-US"/>
              <a:t>Guest Speaker </a:t>
            </a:r>
          </a:p>
        </p:txBody>
      </p:sp>
    </p:spTree>
    <p:extLst>
      <p:ext uri="{BB962C8B-B14F-4D97-AF65-F5344CB8AC3E}">
        <p14:creationId xmlns:p14="http://schemas.microsoft.com/office/powerpoint/2010/main" val="2434550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person&#10;&#10;Description automatically generated">
            <a:extLst>
              <a:ext uri="{FF2B5EF4-FFF2-40B4-BE49-F238E27FC236}">
                <a16:creationId xmlns:a16="http://schemas.microsoft.com/office/drawing/2014/main" id="{7327E30B-D20C-492E-B9EA-9E3B9F74396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78846" y="1372368"/>
            <a:ext cx="1693141" cy="2612399"/>
          </a:xfrm>
          <a:prstGeom prst="rect">
            <a:avLst/>
          </a:prstGeom>
        </p:spPr>
      </p:pic>
      <p:sp>
        <p:nvSpPr>
          <p:cNvPr id="7" name="TextBox 6">
            <a:extLst>
              <a:ext uri="{FF2B5EF4-FFF2-40B4-BE49-F238E27FC236}">
                <a16:creationId xmlns:a16="http://schemas.microsoft.com/office/drawing/2014/main" id="{6D816FD5-9925-4134-ABC4-F72121306DCF}"/>
              </a:ext>
            </a:extLst>
          </p:cNvPr>
          <p:cNvSpPr txBox="1"/>
          <p:nvPr/>
        </p:nvSpPr>
        <p:spPr>
          <a:xfrm>
            <a:off x="2397532" y="1295569"/>
            <a:ext cx="9594861" cy="4062651"/>
          </a:xfrm>
          <a:prstGeom prst="rect">
            <a:avLst/>
          </a:prstGeom>
          <a:noFill/>
        </p:spPr>
        <p:txBody>
          <a:bodyPr wrap="square">
            <a:spAutoFit/>
          </a:bodyPr>
          <a:lstStyle/>
          <a:p>
            <a:pPr rtl="0"/>
            <a:r>
              <a:rPr lang="en-US" sz="1600" b="1" i="0" u="none" strike="noStrike" kern="1200" baseline="0" dirty="0"/>
              <a:t>Stacey Brennert, BSN, RN, COC, CIRCC, CHRI, Senior Manager, Cl</a:t>
            </a:r>
            <a:r>
              <a:rPr lang="en-US" sz="1600" b="1" dirty="0"/>
              <a:t>aro Healthcare, Chicago</a:t>
            </a:r>
          </a:p>
          <a:p>
            <a:pPr rtl="0"/>
            <a:r>
              <a:rPr lang="en-US" sz="1600" b="1" i="1" dirty="0">
                <a:hlinkClick r:id="rId3"/>
              </a:rPr>
              <a:t>S</a:t>
            </a:r>
            <a:r>
              <a:rPr lang="en-US" sz="1600" b="1" i="1" u="none" strike="noStrike" kern="1200" baseline="0" dirty="0">
                <a:hlinkClick r:id="rId3"/>
              </a:rPr>
              <a:t>brennert@Clarohealthcare.com</a:t>
            </a:r>
            <a:r>
              <a:rPr lang="en-US" sz="1600" b="1" i="1" u="none" strike="noStrike" kern="1200" baseline="0" dirty="0"/>
              <a:t> </a:t>
            </a:r>
          </a:p>
          <a:p>
            <a:pPr rtl="0"/>
            <a:endParaRPr lang="en-US" sz="1600" b="0" i="0" u="none" strike="noStrike" kern="1200" baseline="0" dirty="0"/>
          </a:p>
          <a:p>
            <a:pPr rtl="0"/>
            <a:r>
              <a:rPr lang="en-US" sz="1400" b="0" i="0" u="none" strike="noStrike" kern="1200" baseline="0" dirty="0"/>
              <a:t>Brennert is a senior clinical manager for Claro Healthcare’s outpatient CDI practice. As a healthcare leader and consultant for more than 25 years, she is a deeply experienced professional nurse with an extensive background in hospital revenue cycle, including revenue integrity, compliance, outpatient coding, charge capture, and clinical staff education. </a:t>
            </a:r>
          </a:p>
          <a:p>
            <a:endParaRPr lang="en-US" sz="1400" dirty="0"/>
          </a:p>
          <a:p>
            <a:r>
              <a:rPr lang="en-US" sz="1400" dirty="0"/>
              <a:t>Brennert successfully </a:t>
            </a:r>
            <a:r>
              <a:rPr lang="en-US" sz="1400" b="0" i="0" u="none" strike="noStrike" kern="1200" baseline="0" dirty="0"/>
              <a:t>works with leadership, clinicians, and coding staff at large academic and community-based hospitals across the United States, focused on clinical documentation improvement to support coding and charging. She worked to develop and implement outpatient facility clinical documentation improvement programs, providing education and support to hospital clinical staff and coding teams. She is well versed in developing tools for the facility’s ongoing success.</a:t>
            </a:r>
          </a:p>
          <a:p>
            <a:pPr rtl="0"/>
            <a:endParaRPr lang="en-US" sz="1400" b="0" i="0" u="none" strike="noStrike" kern="1200" baseline="0" dirty="0"/>
          </a:p>
          <a:p>
            <a:r>
              <a:rPr lang="en-US" sz="1400" dirty="0" err="1"/>
              <a:t>Brennert</a:t>
            </a:r>
            <a:r>
              <a:rPr lang="en-US" sz="1400" b="0" i="0" u="none" strike="noStrike" kern="1200" baseline="0" dirty="0" err="1"/>
              <a:t>’s</a:t>
            </a:r>
            <a:r>
              <a:rPr lang="en-US" sz="1400" b="0" i="0" u="none" strike="noStrike" kern="1200" baseline="0" dirty="0"/>
              <a:t> nursing experience prior to facility outpatient CDI includes medical/surgical nursing, surgical first assist for open heart surgery, clinical educator, nurse consultant responsible for high-cost drug and implant carve out reviews, DRG outlier payment validation, and medical necessary service verification. She held hospital leadership roles in the cardiac catheterization lab and revenue integrity. </a:t>
            </a:r>
            <a:r>
              <a:rPr lang="en-US" sz="1400" dirty="0"/>
              <a:t>Brennert</a:t>
            </a:r>
            <a:r>
              <a:rPr lang="en-US" sz="1400" b="0" i="0" u="none" strike="noStrike" kern="1200" baseline="0" dirty="0"/>
              <a:t> holds a Diploma of Nursing from the Lancaster General Hospital School of Nursing and Bachelor of Science in Nursing from Walden University. She is a certified outpatient and interventional radiology cardiovascular coder through AAPC. Additionally, she is certified in Healthcare Revenue Integrity by NAHRI.</a:t>
            </a:r>
          </a:p>
        </p:txBody>
      </p:sp>
      <p:sp>
        <p:nvSpPr>
          <p:cNvPr id="9" name="Title 8">
            <a:extLst>
              <a:ext uri="{FF2B5EF4-FFF2-40B4-BE49-F238E27FC236}">
                <a16:creationId xmlns:a16="http://schemas.microsoft.com/office/drawing/2014/main" id="{4F58EFA4-FEDE-4F0C-AFB1-E2153CACB7C3}"/>
              </a:ext>
            </a:extLst>
          </p:cNvPr>
          <p:cNvSpPr>
            <a:spLocks noGrp="1"/>
          </p:cNvSpPr>
          <p:nvPr>
            <p:ph type="title"/>
          </p:nvPr>
        </p:nvSpPr>
        <p:spPr/>
        <p:txBody>
          <a:bodyPr/>
          <a:lstStyle/>
          <a:p>
            <a:r>
              <a:rPr lang="en-US"/>
              <a:t>Guest Speaker </a:t>
            </a:r>
          </a:p>
        </p:txBody>
      </p:sp>
    </p:spTree>
    <p:extLst>
      <p:ext uri="{BB962C8B-B14F-4D97-AF65-F5344CB8AC3E}">
        <p14:creationId xmlns:p14="http://schemas.microsoft.com/office/powerpoint/2010/main" val="1961791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4C3FE-B073-41A5-8EF9-79DB32582786}"/>
              </a:ext>
            </a:extLst>
          </p:cNvPr>
          <p:cNvSpPr>
            <a:spLocks noGrp="1"/>
          </p:cNvSpPr>
          <p:nvPr>
            <p:ph type="title"/>
          </p:nvPr>
        </p:nvSpPr>
        <p:spPr/>
        <p:txBody>
          <a:bodyPr/>
          <a:lstStyle/>
          <a:p>
            <a:r>
              <a:rPr lang="en-US"/>
              <a:t>Presentation Agenda</a:t>
            </a:r>
          </a:p>
        </p:txBody>
      </p:sp>
      <p:sp>
        <p:nvSpPr>
          <p:cNvPr id="4" name="Content Placeholder 3">
            <a:extLst>
              <a:ext uri="{FF2B5EF4-FFF2-40B4-BE49-F238E27FC236}">
                <a16:creationId xmlns:a16="http://schemas.microsoft.com/office/drawing/2014/main" id="{10EBEF6A-2124-40D4-9A77-ADDE5048DBEE}"/>
              </a:ext>
            </a:extLst>
          </p:cNvPr>
          <p:cNvSpPr>
            <a:spLocks noGrp="1"/>
          </p:cNvSpPr>
          <p:nvPr>
            <p:ph idx="1"/>
          </p:nvPr>
        </p:nvSpPr>
        <p:spPr/>
        <p:txBody>
          <a:bodyPr/>
          <a:lstStyle/>
          <a:p>
            <a:pPr marL="285750" indent="-285750">
              <a:spcBef>
                <a:spcPts val="600"/>
              </a:spcBef>
              <a:buClr>
                <a:schemeClr val="accent2"/>
              </a:buClr>
              <a:buFont typeface="Arial" panose="020B0604020202020204" pitchFamily="34" charset="0"/>
              <a:buChar char="•"/>
            </a:pPr>
            <a:r>
              <a:rPr lang="en-US" dirty="0"/>
              <a:t>Outpatient clinical documentation integrity introduction and discussion objectives</a:t>
            </a:r>
          </a:p>
          <a:p>
            <a:pPr marL="285750" indent="-285750">
              <a:spcBef>
                <a:spcPts val="600"/>
              </a:spcBef>
              <a:buClr>
                <a:schemeClr val="accent2"/>
              </a:buClr>
              <a:buFont typeface="Arial" panose="020B0604020202020204" pitchFamily="34" charset="0"/>
              <a:buChar char="•"/>
            </a:pPr>
            <a:r>
              <a:rPr lang="en-US" dirty="0"/>
              <a:t>Outpatient (OP) CDI overview and its relationship to revenue integrity</a:t>
            </a:r>
          </a:p>
          <a:p>
            <a:pPr marL="285750" indent="-285750">
              <a:spcBef>
                <a:spcPts val="600"/>
              </a:spcBef>
              <a:buClr>
                <a:schemeClr val="accent2"/>
              </a:buClr>
              <a:buFont typeface="Arial" panose="020B0604020202020204" pitchFamily="34" charset="0"/>
              <a:buChar char="•"/>
            </a:pPr>
            <a:r>
              <a:rPr lang="en-US" dirty="0"/>
              <a:t>Evolution of revenue integrity and OP CDI at NorthShore University </a:t>
            </a:r>
            <a:r>
              <a:rPr lang="en-US" dirty="0" err="1"/>
              <a:t>HealthSystem</a:t>
            </a:r>
            <a:endParaRPr lang="en-US" dirty="0"/>
          </a:p>
          <a:p>
            <a:pPr marL="285750" indent="-285750">
              <a:spcBef>
                <a:spcPts val="600"/>
              </a:spcBef>
              <a:buClr>
                <a:schemeClr val="accent2"/>
              </a:buClr>
              <a:buFont typeface="Arial" panose="020B0604020202020204" pitchFamily="34" charset="0"/>
              <a:buChar char="•"/>
            </a:pPr>
            <a:r>
              <a:rPr lang="en-US" dirty="0"/>
              <a:t>OP CDI initiative spotlight</a:t>
            </a:r>
          </a:p>
          <a:p>
            <a:pPr marL="0" indent="0">
              <a:buNone/>
            </a:pPr>
            <a:endParaRPr lang="en-US" dirty="0"/>
          </a:p>
        </p:txBody>
      </p:sp>
    </p:spTree>
    <p:extLst>
      <p:ext uri="{BB962C8B-B14F-4D97-AF65-F5344CB8AC3E}">
        <p14:creationId xmlns:p14="http://schemas.microsoft.com/office/powerpoint/2010/main" val="2886001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6"/>
          <p:cNvSpPr>
            <a:spLocks noGrp="1"/>
          </p:cNvSpPr>
          <p:nvPr>
            <p:ph type="title"/>
          </p:nvPr>
        </p:nvSpPr>
        <p:spPr/>
        <p:txBody>
          <a:bodyPr>
            <a:normAutofit/>
          </a:bodyPr>
          <a:lstStyle/>
          <a:p>
            <a:r>
              <a:rPr lang="en-US" dirty="0"/>
              <a:t>NAHRI Local Chapters</a:t>
            </a:r>
          </a:p>
        </p:txBody>
      </p:sp>
      <p:sp>
        <p:nvSpPr>
          <p:cNvPr id="13315" name="Content Placeholder 2"/>
          <p:cNvSpPr>
            <a:spLocks noGrp="1"/>
          </p:cNvSpPr>
          <p:nvPr>
            <p:ph sz="quarter" idx="1"/>
          </p:nvPr>
        </p:nvSpPr>
        <p:spPr/>
        <p:txBody>
          <a:bodyPr/>
          <a:lstStyle/>
          <a:p>
            <a:endParaRPr lang="en-US" dirty="0"/>
          </a:p>
          <a:p>
            <a:endParaRPr lang="en-US" dirty="0"/>
          </a:p>
        </p:txBody>
      </p:sp>
      <p:sp>
        <p:nvSpPr>
          <p:cNvPr id="4" name="Content Placeholder 2">
            <a:extLst>
              <a:ext uri="{FF2B5EF4-FFF2-40B4-BE49-F238E27FC236}">
                <a16:creationId xmlns:a16="http://schemas.microsoft.com/office/drawing/2014/main" id="{C4F96146-B9D2-47C4-8856-7712D22EF45E}"/>
              </a:ext>
            </a:extLst>
          </p:cNvPr>
          <p:cNvSpPr txBox="1">
            <a:spLocks/>
          </p:cNvSpPr>
          <p:nvPr/>
        </p:nvSpPr>
        <p:spPr>
          <a:xfrm>
            <a:off x="605702" y="1707735"/>
            <a:ext cx="7153635" cy="4975616"/>
          </a:xfrm>
          <a:prstGeom prst="rect">
            <a:avLst/>
          </a:prstGeom>
          <a:noFill/>
        </p:spPr>
        <p:txBody>
          <a:bodyPr vert="horz" lIns="91440" tIns="45720" rIns="91440" bIns="45720" rtlCol="0">
            <a:normAutofit fontScale="92500" lnSpcReduction="10000"/>
          </a:bodyPr>
          <a:lstStyle>
            <a:lvl1pPr marL="342900" indent="-342900" algn="l" defTabSz="457200" rtl="0" eaLnBrk="1" latinLnBrk="0" hangingPunct="1">
              <a:spcBef>
                <a:spcPts val="0"/>
              </a:spcBef>
              <a:spcAft>
                <a:spcPts val="600"/>
              </a:spcAft>
              <a:buClr>
                <a:schemeClr val="accent2"/>
              </a:buClr>
              <a:buFont typeface="Arial"/>
              <a:buChar char="•"/>
              <a:defRPr sz="2800" kern="1200">
                <a:solidFill>
                  <a:schemeClr val="tx1"/>
                </a:solidFill>
                <a:latin typeface="Calibri" panose="020F0502020204030204" pitchFamily="34" charset="0"/>
                <a:ea typeface="+mn-ea"/>
                <a:cs typeface="Arial"/>
              </a:defRPr>
            </a:lvl1pPr>
            <a:lvl2pPr marL="742950" indent="-285750" algn="l" defTabSz="457200" rtl="0" eaLnBrk="1" latinLnBrk="0" hangingPunct="1">
              <a:spcBef>
                <a:spcPts val="0"/>
              </a:spcBef>
              <a:spcAft>
                <a:spcPts val="600"/>
              </a:spcAft>
              <a:buClr>
                <a:schemeClr val="accent2"/>
              </a:buClr>
              <a:buFont typeface="Arial"/>
              <a:buChar char="–"/>
              <a:defRPr sz="2400" kern="1200">
                <a:solidFill>
                  <a:schemeClr val="tx1"/>
                </a:solidFill>
                <a:latin typeface="Calibri" panose="020F0502020204030204" pitchFamily="34" charset="0"/>
                <a:ea typeface="+mn-ea"/>
                <a:cs typeface="Arial"/>
              </a:defRPr>
            </a:lvl2pPr>
            <a:lvl3pPr marL="1143000" indent="-228600" algn="l" defTabSz="457200" rtl="0" eaLnBrk="1" latinLnBrk="0" hangingPunct="1">
              <a:spcBef>
                <a:spcPts val="0"/>
              </a:spcBef>
              <a:spcAft>
                <a:spcPts val="600"/>
              </a:spcAft>
              <a:buClr>
                <a:schemeClr val="accent2"/>
              </a:buClr>
              <a:buFont typeface="Arial"/>
              <a:buChar char="•"/>
              <a:defRPr sz="2400" kern="1200">
                <a:solidFill>
                  <a:schemeClr val="tx1"/>
                </a:solidFill>
                <a:latin typeface="Calibri" panose="020F0502020204030204" pitchFamily="34" charset="0"/>
                <a:ea typeface="+mn-ea"/>
                <a:cs typeface="Arial"/>
              </a:defRPr>
            </a:lvl3pPr>
            <a:lvl4pPr marL="1600200" indent="-228600" algn="l" defTabSz="457200" rtl="0" eaLnBrk="1" latinLnBrk="0" hangingPunct="1">
              <a:spcBef>
                <a:spcPts val="0"/>
              </a:spcBef>
              <a:spcAft>
                <a:spcPts val="600"/>
              </a:spcAft>
              <a:buClr>
                <a:schemeClr val="accent2"/>
              </a:buClr>
              <a:buFont typeface="Arial"/>
              <a:buChar char="–"/>
              <a:defRPr sz="2000" kern="1200">
                <a:solidFill>
                  <a:schemeClr val="tx1"/>
                </a:solidFill>
                <a:latin typeface="Calibri" panose="020F0502020204030204" pitchFamily="34" charset="0"/>
                <a:ea typeface="+mn-ea"/>
                <a:cs typeface="Arial"/>
              </a:defRPr>
            </a:lvl4pPr>
            <a:lvl5pPr marL="2057400" indent="-228600" algn="l" defTabSz="457200" rtl="0" eaLnBrk="1" latinLnBrk="0" hangingPunct="1">
              <a:spcBef>
                <a:spcPts val="0"/>
              </a:spcBef>
              <a:spcAft>
                <a:spcPts val="600"/>
              </a:spcAft>
              <a:buClr>
                <a:schemeClr val="accent2"/>
              </a:buClr>
              <a:buFont typeface="Arial"/>
              <a:buChar char="»"/>
              <a:defRPr sz="2000" kern="1200">
                <a:solidFill>
                  <a:schemeClr val="tx1"/>
                </a:solidFill>
                <a:latin typeface="Calibri" panose="020F0502020204030204" pitchFamily="34" charset="0"/>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600"/>
              </a:spcAft>
              <a:buClr>
                <a:srgbClr val="91C443"/>
              </a:buClr>
              <a:buSzTx/>
              <a:buFont typeface="Arial"/>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a:rPr>
              <a:t>NAHRI endorses the formation of regional, state, local, and subject-specific networking organizations. NAHRI encourages the collaboration of such groups with the national body and supports the alliance of the local and national groups for mutually favorable principles. </a:t>
            </a:r>
            <a:endParaRPr lang="en-US" dirty="0">
              <a:solidFill>
                <a:srgbClr val="000000"/>
              </a:solidFill>
            </a:endParaRPr>
          </a:p>
          <a:p>
            <a:pPr marL="342900" marR="0" lvl="0" indent="-342900" algn="l" defTabSz="457200" rtl="0" eaLnBrk="1" fontAlgn="auto" latinLnBrk="0" hangingPunct="1">
              <a:lnSpc>
                <a:spcPct val="100000"/>
              </a:lnSpc>
              <a:spcBef>
                <a:spcPts val="0"/>
              </a:spcBef>
              <a:spcAft>
                <a:spcPts val="600"/>
              </a:spcAft>
              <a:buClr>
                <a:srgbClr val="91C443"/>
              </a:buClr>
              <a:buSzTx/>
              <a:buFont typeface="Arial"/>
              <a:buChar char="•"/>
              <a:tabLst/>
              <a:defRPr/>
            </a:pPr>
            <a:r>
              <a:rPr lang="en-US" dirty="0">
                <a:solidFill>
                  <a:srgbClr val="000000"/>
                </a:solidFill>
              </a:rPr>
              <a:t>New chapters include the NAHRI Illinois Local Chapter and the Pacific Northwest Regional Chapter (AK, OR, WA).</a:t>
            </a:r>
          </a:p>
          <a:p>
            <a:pPr marL="342900" marR="0" lvl="0" indent="-342900" algn="l" defTabSz="457200" rtl="0" eaLnBrk="1" fontAlgn="auto" latinLnBrk="0" hangingPunct="1">
              <a:lnSpc>
                <a:spcPct val="100000"/>
              </a:lnSpc>
              <a:spcBef>
                <a:spcPts val="0"/>
              </a:spcBef>
              <a:spcAft>
                <a:spcPts val="600"/>
              </a:spcAft>
              <a:buClr>
                <a:srgbClr val="91C443"/>
              </a:buClr>
              <a:buSzTx/>
              <a:buFont typeface="Arial"/>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a:rPr>
              <a:t>Interested in joining or starting a new chapter? Visit </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a:hlinkClick r:id="rId2"/>
              </a:rPr>
              <a:t>nahri.org/local-chapters</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a:rPr>
              <a:t> </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a:rPr>
              <a:t>or email NAHRI Associate Editor Kevin Duffy at </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a:hlinkClick r:id="rId3"/>
              </a:rPr>
              <a:t>kduffy@hcpro.com</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a:rPr>
              <a:t> </a:t>
            </a:r>
          </a:p>
          <a:p>
            <a:pPr marL="342900" marR="0" lvl="0" indent="-342900" algn="l" defTabSz="457200" rtl="0" eaLnBrk="1" fontAlgn="auto" latinLnBrk="0" hangingPunct="1">
              <a:lnSpc>
                <a:spcPct val="100000"/>
              </a:lnSpc>
              <a:spcBef>
                <a:spcPts val="0"/>
              </a:spcBef>
              <a:spcAft>
                <a:spcPts val="600"/>
              </a:spcAft>
              <a:buClr>
                <a:srgbClr val="91C443"/>
              </a:buClr>
              <a:buSzTx/>
              <a:buFont typeface="Arial"/>
              <a:buChar char="•"/>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a:endParaRPr>
          </a:p>
        </p:txBody>
      </p:sp>
      <p:pic>
        <p:nvPicPr>
          <p:cNvPr id="3" name="Picture 2">
            <a:extLst>
              <a:ext uri="{FF2B5EF4-FFF2-40B4-BE49-F238E27FC236}">
                <a16:creationId xmlns:a16="http://schemas.microsoft.com/office/drawing/2014/main" id="{B68DF8B8-DBD2-4D7A-AC3E-72ECB964803B}"/>
              </a:ext>
            </a:extLst>
          </p:cNvPr>
          <p:cNvPicPr>
            <a:picLocks noChangeAspect="1"/>
          </p:cNvPicPr>
          <p:nvPr/>
        </p:nvPicPr>
        <p:blipFill>
          <a:blip r:embed="rId4"/>
          <a:stretch>
            <a:fillRect/>
          </a:stretch>
        </p:blipFill>
        <p:spPr>
          <a:xfrm>
            <a:off x="8188774" y="1707735"/>
            <a:ext cx="3549924" cy="1479135"/>
          </a:xfrm>
          <a:prstGeom prst="rect">
            <a:avLst/>
          </a:prstGeom>
        </p:spPr>
      </p:pic>
      <p:pic>
        <p:nvPicPr>
          <p:cNvPr id="8" name="Picture 7">
            <a:extLst>
              <a:ext uri="{FF2B5EF4-FFF2-40B4-BE49-F238E27FC236}">
                <a16:creationId xmlns:a16="http://schemas.microsoft.com/office/drawing/2014/main" id="{F638CB6F-62C3-4CC3-829A-BAB9646D1CA9}"/>
              </a:ext>
            </a:extLst>
          </p:cNvPr>
          <p:cNvPicPr>
            <a:picLocks noChangeAspect="1"/>
          </p:cNvPicPr>
          <p:nvPr/>
        </p:nvPicPr>
        <p:blipFill>
          <a:blip r:embed="rId5"/>
          <a:stretch>
            <a:fillRect/>
          </a:stretch>
        </p:blipFill>
        <p:spPr>
          <a:xfrm>
            <a:off x="8163512" y="3823530"/>
            <a:ext cx="3549924" cy="1479135"/>
          </a:xfrm>
          <a:prstGeom prst="rect">
            <a:avLst/>
          </a:prstGeom>
        </p:spPr>
      </p:pic>
    </p:spTree>
    <p:extLst>
      <p:ext uri="{BB962C8B-B14F-4D97-AF65-F5344CB8AC3E}">
        <p14:creationId xmlns:p14="http://schemas.microsoft.com/office/powerpoint/2010/main" val="908256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90458-12A4-401E-B1A9-1E1E6FD94DC0}"/>
              </a:ext>
            </a:extLst>
          </p:cNvPr>
          <p:cNvSpPr>
            <a:spLocks noGrp="1"/>
          </p:cNvSpPr>
          <p:nvPr>
            <p:ph type="title"/>
          </p:nvPr>
        </p:nvSpPr>
        <p:spPr>
          <a:xfrm>
            <a:off x="568804" y="512686"/>
            <a:ext cx="11260135" cy="765140"/>
          </a:xfrm>
        </p:spPr>
        <p:txBody>
          <a:bodyPr>
            <a:normAutofit/>
          </a:bodyPr>
          <a:lstStyle/>
          <a:p>
            <a:r>
              <a:rPr lang="en-US"/>
              <a:t>Outpatient Clinical Documentation Integrity</a:t>
            </a:r>
          </a:p>
        </p:txBody>
      </p:sp>
      <p:sp>
        <p:nvSpPr>
          <p:cNvPr id="3" name="Content Placeholder 2">
            <a:extLst>
              <a:ext uri="{FF2B5EF4-FFF2-40B4-BE49-F238E27FC236}">
                <a16:creationId xmlns:a16="http://schemas.microsoft.com/office/drawing/2014/main" id="{0FAB9E10-09DB-4B05-BAC9-9291E3F17F4E}"/>
              </a:ext>
            </a:extLst>
          </p:cNvPr>
          <p:cNvSpPr>
            <a:spLocks noGrp="1"/>
          </p:cNvSpPr>
          <p:nvPr>
            <p:ph idx="1"/>
          </p:nvPr>
        </p:nvSpPr>
        <p:spPr>
          <a:xfrm>
            <a:off x="2056834" y="1784244"/>
            <a:ext cx="9547752" cy="400110"/>
          </a:xfrm>
        </p:spPr>
        <p:txBody>
          <a:bodyPr>
            <a:normAutofit fontScale="62500" lnSpcReduction="20000"/>
          </a:bodyPr>
          <a:lstStyle/>
          <a:p>
            <a:pPr marL="0" indent="0" algn="ctr">
              <a:buNone/>
            </a:pPr>
            <a:r>
              <a:rPr lang="en-US" sz="1600"/>
              <a:t>                                                                </a:t>
            </a:r>
            <a:r>
              <a:rPr lang="en-US" sz="2900"/>
              <a:t>   Participants will have a better understanding of:</a:t>
            </a:r>
          </a:p>
          <a:p>
            <a:pPr marL="0" indent="0">
              <a:buNone/>
            </a:pPr>
            <a:endParaRPr lang="en-US"/>
          </a:p>
        </p:txBody>
      </p:sp>
      <p:sp>
        <p:nvSpPr>
          <p:cNvPr id="4" name="TextBox 3">
            <a:extLst>
              <a:ext uri="{FF2B5EF4-FFF2-40B4-BE49-F238E27FC236}">
                <a16:creationId xmlns:a16="http://schemas.microsoft.com/office/drawing/2014/main" id="{52B2A1FC-05C0-4DF3-AC27-6105E037120F}"/>
              </a:ext>
            </a:extLst>
          </p:cNvPr>
          <p:cNvSpPr txBox="1"/>
          <p:nvPr/>
        </p:nvSpPr>
        <p:spPr>
          <a:xfrm>
            <a:off x="568804" y="1017319"/>
            <a:ext cx="4456497" cy="400110"/>
          </a:xfrm>
          <a:prstGeom prst="rect">
            <a:avLst/>
          </a:prstGeom>
          <a:noFill/>
        </p:spPr>
        <p:txBody>
          <a:bodyPr wrap="square" rtlCol="0">
            <a:spAutoFit/>
          </a:bodyPr>
          <a:lstStyle/>
          <a:p>
            <a:r>
              <a:rPr lang="en-US" sz="2000" b="1" dirty="0">
                <a:solidFill>
                  <a:schemeClr val="tx2"/>
                </a:solidFill>
                <a:ea typeface="+mj-ea"/>
                <a:cs typeface="Arial" panose="020B0604020202020204" pitchFamily="34" charset="0"/>
              </a:rPr>
              <a:t>Discussion focus and</a:t>
            </a:r>
            <a:r>
              <a:rPr lang="en-US" dirty="0"/>
              <a:t> </a:t>
            </a:r>
            <a:r>
              <a:rPr lang="en-US" sz="2000" b="1" dirty="0">
                <a:solidFill>
                  <a:schemeClr val="tx2"/>
                </a:solidFill>
                <a:ea typeface="+mj-ea"/>
                <a:cs typeface="Arial" panose="020B0604020202020204" pitchFamily="34" charset="0"/>
              </a:rPr>
              <a:t>objectives</a:t>
            </a:r>
          </a:p>
        </p:txBody>
      </p:sp>
      <p:graphicFrame>
        <p:nvGraphicFramePr>
          <p:cNvPr id="5" name="Diagram 4">
            <a:extLst>
              <a:ext uri="{FF2B5EF4-FFF2-40B4-BE49-F238E27FC236}">
                <a16:creationId xmlns:a16="http://schemas.microsoft.com/office/drawing/2014/main" id="{4FB5BDE6-632B-4A32-8FB0-544847160664}"/>
              </a:ext>
            </a:extLst>
          </p:cNvPr>
          <p:cNvGraphicFramePr/>
          <p:nvPr>
            <p:extLst>
              <p:ext uri="{D42A27DB-BD31-4B8C-83A1-F6EECF244321}">
                <p14:modId xmlns:p14="http://schemas.microsoft.com/office/powerpoint/2010/main" val="1788736199"/>
              </p:ext>
            </p:extLst>
          </p:nvPr>
        </p:nvGraphicFramePr>
        <p:xfrm>
          <a:off x="5467170" y="2271562"/>
          <a:ext cx="5438253" cy="41845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8AFB4416-D253-4DE4-823C-F593AE701B9E}"/>
              </a:ext>
            </a:extLst>
          </p:cNvPr>
          <p:cNvSpPr txBox="1"/>
          <p:nvPr/>
        </p:nvSpPr>
        <p:spPr>
          <a:xfrm flipH="1">
            <a:off x="943276" y="1782459"/>
            <a:ext cx="4668273" cy="4308872"/>
          </a:xfrm>
          <a:prstGeom prst="rect">
            <a:avLst/>
          </a:prstGeom>
          <a:noFill/>
        </p:spPr>
        <p:txBody>
          <a:bodyPr wrap="square" rtlCol="0">
            <a:spAutoFit/>
          </a:bodyPr>
          <a:lstStyle/>
          <a:p>
            <a:pPr marL="0" indent="0">
              <a:buNone/>
            </a:pPr>
            <a:r>
              <a:rPr lang="en-US" sz="2000" dirty="0"/>
              <a:t>Discussion focus:</a:t>
            </a:r>
          </a:p>
          <a:p>
            <a:pPr marL="0" indent="0">
              <a:buNone/>
            </a:pPr>
            <a:endParaRPr lang="en-US" sz="1600" dirty="0"/>
          </a:p>
          <a:p>
            <a:pPr marL="285750" indent="-285750">
              <a:buFont typeface="Arial" panose="020B0604020202020204" pitchFamily="34" charset="0"/>
              <a:buChar char="•"/>
            </a:pPr>
            <a:r>
              <a:rPr lang="en-US" sz="1600" dirty="0"/>
              <a:t>Accurate, complete, and compliant outpatient clinical documentation best practices from a leading healthcare organization in Chicago</a:t>
            </a:r>
          </a:p>
          <a:p>
            <a:endParaRPr lang="en-US" sz="1600" dirty="0"/>
          </a:p>
          <a:p>
            <a:pPr marL="285750" indent="-285750">
              <a:buFont typeface="Arial" panose="020B0604020202020204" pitchFamily="34" charset="0"/>
              <a:buChar char="•"/>
            </a:pPr>
            <a:r>
              <a:rPr lang="en-US" sz="1600" dirty="0"/>
              <a:t>Phil and his team recently completed a project focusing on outpatient CDI and optimizing net revenue across outpatient service lines</a:t>
            </a:r>
          </a:p>
          <a:p>
            <a:endParaRPr lang="en-US" sz="1600" dirty="0"/>
          </a:p>
          <a:p>
            <a:pPr marL="285750" indent="-285750">
              <a:buFont typeface="Arial" panose="020B0604020202020204" pitchFamily="34" charset="0"/>
              <a:buChar char="•"/>
            </a:pPr>
            <a:r>
              <a:rPr lang="en-US" sz="1600" dirty="0"/>
              <a:t>Partnering with Claro Healthcare, the NorthShore revenue integrity team worked with front-end departments to implement operational and system changes that resulted in significant revenue increases for the organization</a:t>
            </a:r>
          </a:p>
          <a:p>
            <a:pPr marL="0" indent="0">
              <a:buNone/>
            </a:pPr>
            <a:endParaRPr lang="en-US" sz="1600" dirty="0"/>
          </a:p>
          <a:p>
            <a:pPr marL="0" indent="0">
              <a:buNone/>
            </a:pPr>
            <a:endParaRPr lang="en-US" sz="1600" dirty="0"/>
          </a:p>
        </p:txBody>
      </p:sp>
    </p:spTree>
    <p:extLst>
      <p:ext uri="{BB962C8B-B14F-4D97-AF65-F5344CB8AC3E}">
        <p14:creationId xmlns:p14="http://schemas.microsoft.com/office/powerpoint/2010/main" val="1193382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5BAA7E-A754-410D-9B38-D8BBF9718E41}"/>
              </a:ext>
            </a:extLst>
          </p:cNvPr>
          <p:cNvSpPr>
            <a:spLocks noGrp="1"/>
          </p:cNvSpPr>
          <p:nvPr>
            <p:ph type="title"/>
          </p:nvPr>
        </p:nvSpPr>
        <p:spPr/>
        <p:txBody>
          <a:bodyPr>
            <a:normAutofit fontScale="90000"/>
          </a:bodyPr>
          <a:lstStyle/>
          <a:p>
            <a:br>
              <a:rPr lang="en-US"/>
            </a:br>
            <a:br>
              <a:rPr lang="en-US"/>
            </a:br>
            <a:br>
              <a:rPr lang="en-US"/>
            </a:br>
            <a:r>
              <a:rPr lang="en-US"/>
              <a:t>Outpatient CDI Overview</a:t>
            </a:r>
          </a:p>
        </p:txBody>
      </p:sp>
      <p:sp>
        <p:nvSpPr>
          <p:cNvPr id="5" name="Text Placeholder 4">
            <a:extLst>
              <a:ext uri="{FF2B5EF4-FFF2-40B4-BE49-F238E27FC236}">
                <a16:creationId xmlns:a16="http://schemas.microsoft.com/office/drawing/2014/main" id="{A1BBD305-898D-4BB5-9DD1-DB43E867E644}"/>
              </a:ext>
            </a:extLst>
          </p:cNvPr>
          <p:cNvSpPr>
            <a:spLocks noGrp="1"/>
          </p:cNvSpPr>
          <p:nvPr>
            <p:ph type="body" idx="1"/>
          </p:nvPr>
        </p:nvSpPr>
        <p:spPr/>
        <p:txBody>
          <a:bodyPr/>
          <a:lstStyle/>
          <a:p>
            <a:r>
              <a:rPr lang="en-US" dirty="0"/>
              <a:t>Relationship to revenue integrity</a:t>
            </a:r>
          </a:p>
        </p:txBody>
      </p:sp>
    </p:spTree>
    <p:extLst>
      <p:ext uri="{BB962C8B-B14F-4D97-AF65-F5344CB8AC3E}">
        <p14:creationId xmlns:p14="http://schemas.microsoft.com/office/powerpoint/2010/main" val="1806293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90458-12A4-401E-B1A9-1E1E6FD94DC0}"/>
              </a:ext>
            </a:extLst>
          </p:cNvPr>
          <p:cNvSpPr>
            <a:spLocks noGrp="1"/>
          </p:cNvSpPr>
          <p:nvPr>
            <p:ph type="title"/>
          </p:nvPr>
        </p:nvSpPr>
        <p:spPr/>
        <p:txBody>
          <a:bodyPr/>
          <a:lstStyle/>
          <a:p>
            <a:r>
              <a:rPr lang="en-US" dirty="0"/>
              <a:t>OP CDI: What is it? </a:t>
            </a:r>
          </a:p>
        </p:txBody>
      </p:sp>
      <p:sp>
        <p:nvSpPr>
          <p:cNvPr id="3" name="Content Placeholder 2">
            <a:extLst>
              <a:ext uri="{FF2B5EF4-FFF2-40B4-BE49-F238E27FC236}">
                <a16:creationId xmlns:a16="http://schemas.microsoft.com/office/drawing/2014/main" id="{0FAB9E10-09DB-4B05-BAC9-9291E3F17F4E}"/>
              </a:ext>
            </a:extLst>
          </p:cNvPr>
          <p:cNvSpPr>
            <a:spLocks noGrp="1"/>
          </p:cNvSpPr>
          <p:nvPr>
            <p:ph idx="1"/>
          </p:nvPr>
        </p:nvSpPr>
        <p:spPr>
          <a:xfrm>
            <a:off x="465932" y="1356355"/>
            <a:ext cx="11260135" cy="4975616"/>
          </a:xfrm>
        </p:spPr>
        <p:txBody>
          <a:bodyPr>
            <a:normAutofit/>
          </a:bodyPr>
          <a:lstStyle/>
          <a:p>
            <a:pPr marL="0" indent="0">
              <a:buNone/>
            </a:pPr>
            <a:r>
              <a:rPr lang="en-US" dirty="0"/>
              <a:t>Various meanings in various clinical settings</a:t>
            </a:r>
          </a:p>
          <a:p>
            <a:r>
              <a:rPr lang="en-US" dirty="0"/>
              <a:t>Focusing on facility OP CDI</a:t>
            </a:r>
          </a:p>
          <a:p>
            <a:pPr lvl="1"/>
            <a:r>
              <a:rPr lang="en-US" dirty="0"/>
              <a:t>Fraternal twin of inpatient CDI: closely related, not identical </a:t>
            </a:r>
          </a:p>
          <a:p>
            <a:pPr lvl="1"/>
            <a:r>
              <a:rPr lang="en-US" dirty="0"/>
              <a:t>Prospective and retrospective review</a:t>
            </a:r>
          </a:p>
          <a:p>
            <a:r>
              <a:rPr lang="en-US" dirty="0"/>
              <a:t>Some organizations broadly define outpatient CDI as “all services that are not inpatient”</a:t>
            </a:r>
          </a:p>
          <a:p>
            <a:r>
              <a:rPr lang="en-US" dirty="0"/>
              <a:t>Each organization will have a different outpatient CDI footprint</a:t>
            </a:r>
          </a:p>
          <a:p>
            <a:pPr lvl="1"/>
            <a:r>
              <a:rPr lang="en-US" dirty="0"/>
              <a:t>Before implementation, gather data to help focus on key areas of improvement </a:t>
            </a:r>
          </a:p>
          <a:p>
            <a:pPr lvl="1"/>
            <a:r>
              <a:rPr lang="en-US" dirty="0"/>
              <a:t>Determine which areas benefit the most and account for specific organizational goals</a:t>
            </a:r>
          </a:p>
        </p:txBody>
      </p:sp>
    </p:spTree>
    <p:extLst>
      <p:ext uri="{BB962C8B-B14F-4D97-AF65-F5344CB8AC3E}">
        <p14:creationId xmlns:p14="http://schemas.microsoft.com/office/powerpoint/2010/main" val="4251420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C1370-3BCA-46CF-AC97-1403293ED4B5}"/>
              </a:ext>
            </a:extLst>
          </p:cNvPr>
          <p:cNvSpPr>
            <a:spLocks noGrp="1"/>
          </p:cNvSpPr>
          <p:nvPr>
            <p:ph type="title"/>
          </p:nvPr>
        </p:nvSpPr>
        <p:spPr>
          <a:xfrm>
            <a:off x="465932" y="518451"/>
            <a:ext cx="11260135" cy="765140"/>
          </a:xfrm>
        </p:spPr>
        <p:txBody>
          <a:bodyPr/>
          <a:lstStyle/>
          <a:p>
            <a:r>
              <a:rPr lang="en-US" dirty="0"/>
              <a:t>OP CDI Goals</a:t>
            </a:r>
          </a:p>
        </p:txBody>
      </p:sp>
      <p:sp>
        <p:nvSpPr>
          <p:cNvPr id="3" name="Content Placeholder 2">
            <a:extLst>
              <a:ext uri="{FF2B5EF4-FFF2-40B4-BE49-F238E27FC236}">
                <a16:creationId xmlns:a16="http://schemas.microsoft.com/office/drawing/2014/main" id="{4322E70E-2710-499D-A01E-CBF4D215E49E}"/>
              </a:ext>
            </a:extLst>
          </p:cNvPr>
          <p:cNvSpPr>
            <a:spLocks noGrp="1"/>
          </p:cNvSpPr>
          <p:nvPr>
            <p:ph idx="1"/>
          </p:nvPr>
        </p:nvSpPr>
        <p:spPr>
          <a:xfrm>
            <a:off x="465932" y="1204174"/>
            <a:ext cx="11044931" cy="1050735"/>
          </a:xfrm>
        </p:spPr>
        <p:txBody>
          <a:bodyPr>
            <a:noAutofit/>
          </a:bodyPr>
          <a:lstStyle/>
          <a:p>
            <a:pPr>
              <a:lnSpc>
                <a:spcPct val="120000"/>
              </a:lnSpc>
            </a:pPr>
            <a:r>
              <a:rPr lang="en-US" sz="2000" b="0" u="none" strike="noStrike" baseline="0" dirty="0">
                <a:latin typeface="+mn-lt"/>
              </a:rPr>
              <a:t>ACDIS </a:t>
            </a:r>
            <a:r>
              <a:rPr lang="en-US" sz="2000" dirty="0">
                <a:latin typeface="+mn-lt"/>
              </a:rPr>
              <a:t>discusses “ways in which CDI specialists can be leveraged to improve documentation associated with outpatient facility and/or provider encounters”</a:t>
            </a:r>
          </a:p>
          <a:p>
            <a:pPr lvl="1">
              <a:lnSpc>
                <a:spcPct val="120000"/>
              </a:lnSpc>
            </a:pPr>
            <a:r>
              <a:rPr lang="en-US" sz="1600" b="0" u="none" strike="noStrike" baseline="0" dirty="0">
                <a:latin typeface="+mn-lt"/>
              </a:rPr>
              <a:t>Each hospital must decide for itself where to best align its limited resources, including review staff and/or assistive technologies as well as where its greatest vulnerabilities lie</a:t>
            </a:r>
            <a:endParaRPr lang="en-US" sz="2000" b="0" u="none" strike="noStrike" baseline="0" dirty="0">
              <a:latin typeface="+mn-lt"/>
            </a:endParaRPr>
          </a:p>
          <a:p>
            <a:endParaRPr lang="en-US" sz="1600" dirty="0">
              <a:latin typeface="+mn-lt"/>
            </a:endParaRPr>
          </a:p>
          <a:p>
            <a:endParaRPr lang="en-US" sz="1600" dirty="0">
              <a:latin typeface="+mn-lt"/>
            </a:endParaRPr>
          </a:p>
          <a:p>
            <a:endParaRPr lang="en-US" sz="1600" dirty="0">
              <a:latin typeface="+mn-lt"/>
            </a:endParaRPr>
          </a:p>
          <a:p>
            <a:endParaRPr lang="en-US" sz="1600" dirty="0">
              <a:latin typeface="+mn-lt"/>
            </a:endParaRPr>
          </a:p>
          <a:p>
            <a:pPr marL="0" indent="0">
              <a:buNone/>
            </a:pPr>
            <a:endParaRPr lang="en-US" sz="1600" dirty="0">
              <a:latin typeface="+mn-lt"/>
            </a:endParaRPr>
          </a:p>
          <a:p>
            <a:pPr lvl="2"/>
            <a:endParaRPr lang="en-US" sz="1200" dirty="0">
              <a:latin typeface="Lato"/>
            </a:endParaRPr>
          </a:p>
          <a:p>
            <a:pPr algn="l"/>
            <a:endParaRPr lang="en-US" sz="1200" b="0" i="0" u="none" strike="noStrike" baseline="0" dirty="0">
              <a:latin typeface="HelveticaNeueLTStd-Roman"/>
            </a:endParaRPr>
          </a:p>
        </p:txBody>
      </p:sp>
      <p:sp>
        <p:nvSpPr>
          <p:cNvPr id="8" name="TextBox 7">
            <a:extLst>
              <a:ext uri="{FF2B5EF4-FFF2-40B4-BE49-F238E27FC236}">
                <a16:creationId xmlns:a16="http://schemas.microsoft.com/office/drawing/2014/main" id="{D7DF150B-868A-40A1-B6CA-1DEA3DC0E05F}"/>
              </a:ext>
            </a:extLst>
          </p:cNvPr>
          <p:cNvSpPr txBox="1"/>
          <p:nvPr/>
        </p:nvSpPr>
        <p:spPr>
          <a:xfrm>
            <a:off x="6591764" y="4184796"/>
            <a:ext cx="4239014" cy="1451679"/>
          </a:xfrm>
          <a:prstGeom prst="rect">
            <a:avLst/>
          </a:prstGeom>
          <a:noFill/>
        </p:spPr>
        <p:txBody>
          <a:bodyPr wrap="square">
            <a:spAutoFit/>
          </a:bodyPr>
          <a:lstStyle/>
          <a:p>
            <a:pPr marL="171450" indent="-171450">
              <a:lnSpc>
                <a:spcPct val="125000"/>
              </a:lnSpc>
              <a:buFont typeface="Arial" panose="020B0604020202020204" pitchFamily="34" charset="0"/>
              <a:buChar char="•"/>
            </a:pPr>
            <a:r>
              <a:rPr lang="en-US">
                <a:latin typeface="+mn-lt"/>
              </a:rPr>
              <a:t>A</a:t>
            </a:r>
            <a:r>
              <a:rPr lang="en-US" b="0" i="0">
                <a:effectLst/>
                <a:latin typeface="+mn-lt"/>
              </a:rPr>
              <a:t>ccurately capture the patient’s acuity </a:t>
            </a:r>
            <a:endParaRPr lang="en-US">
              <a:latin typeface="+mn-lt"/>
            </a:endParaRPr>
          </a:p>
          <a:p>
            <a:pPr marL="171450" indent="-171450">
              <a:lnSpc>
                <a:spcPct val="125000"/>
              </a:lnSpc>
              <a:buFont typeface="Arial" panose="020B0604020202020204" pitchFamily="34" charset="0"/>
              <a:buChar char="•"/>
            </a:pPr>
            <a:r>
              <a:rPr lang="en-US">
                <a:latin typeface="+mn-lt"/>
              </a:rPr>
              <a:t>Portray clear and specific clinical record</a:t>
            </a:r>
          </a:p>
          <a:p>
            <a:pPr marL="171450" indent="-171450">
              <a:lnSpc>
                <a:spcPct val="125000"/>
              </a:lnSpc>
              <a:buFont typeface="Arial" panose="020B0604020202020204" pitchFamily="34" charset="0"/>
              <a:buChar char="•"/>
            </a:pPr>
            <a:r>
              <a:rPr lang="en-US" i="0">
                <a:effectLst/>
                <a:latin typeface="+mn-lt"/>
              </a:rPr>
              <a:t>Identify </a:t>
            </a:r>
            <a:r>
              <a:rPr lang="en-US" b="0" i="0">
                <a:effectLst/>
                <a:latin typeface="+mn-lt"/>
              </a:rPr>
              <a:t>appropriate medical necessity</a:t>
            </a:r>
          </a:p>
          <a:p>
            <a:pPr marL="171450" indent="-171450">
              <a:lnSpc>
                <a:spcPct val="125000"/>
              </a:lnSpc>
              <a:buFont typeface="Arial" panose="020B0604020202020204" pitchFamily="34" charset="0"/>
              <a:buChar char="•"/>
            </a:pPr>
            <a:r>
              <a:rPr lang="en-US" b="0" i="0">
                <a:effectLst/>
                <a:latin typeface="+mn-lt"/>
              </a:rPr>
              <a:t>Reflect utilization of services </a:t>
            </a:r>
          </a:p>
        </p:txBody>
      </p:sp>
      <p:sp>
        <p:nvSpPr>
          <p:cNvPr id="14" name="TextBox 13">
            <a:extLst>
              <a:ext uri="{FF2B5EF4-FFF2-40B4-BE49-F238E27FC236}">
                <a16:creationId xmlns:a16="http://schemas.microsoft.com/office/drawing/2014/main" id="{C757B8AD-FBFC-4DDF-A32B-14AA2359A68B}"/>
              </a:ext>
            </a:extLst>
          </p:cNvPr>
          <p:cNvSpPr txBox="1"/>
          <p:nvPr/>
        </p:nvSpPr>
        <p:spPr>
          <a:xfrm>
            <a:off x="8159421" y="3198393"/>
            <a:ext cx="1141785" cy="461665"/>
          </a:xfrm>
          <a:prstGeom prst="rect">
            <a:avLst/>
          </a:prstGeom>
          <a:noFill/>
        </p:spPr>
        <p:txBody>
          <a:bodyPr wrap="square" rtlCol="0">
            <a:spAutoFit/>
          </a:bodyPr>
          <a:lstStyle/>
          <a:p>
            <a:r>
              <a:rPr lang="en-US" sz="2400"/>
              <a:t> </a:t>
            </a:r>
          </a:p>
        </p:txBody>
      </p:sp>
      <p:grpSp>
        <p:nvGrpSpPr>
          <p:cNvPr id="18" name="Group 17">
            <a:extLst>
              <a:ext uri="{FF2B5EF4-FFF2-40B4-BE49-F238E27FC236}">
                <a16:creationId xmlns:a16="http://schemas.microsoft.com/office/drawing/2014/main" id="{DBDC7706-9D5B-4481-BF49-28814FDA4459}"/>
              </a:ext>
            </a:extLst>
          </p:cNvPr>
          <p:cNvGrpSpPr/>
          <p:nvPr/>
        </p:nvGrpSpPr>
        <p:grpSpPr>
          <a:xfrm>
            <a:off x="762601" y="2827743"/>
            <a:ext cx="10666796" cy="3648268"/>
            <a:chOff x="456650" y="2315160"/>
            <a:chExt cx="11172332" cy="4215815"/>
          </a:xfrm>
        </p:grpSpPr>
        <p:sp>
          <p:nvSpPr>
            <p:cNvPr id="19" name="Freeform: Shape 18">
              <a:extLst>
                <a:ext uri="{FF2B5EF4-FFF2-40B4-BE49-F238E27FC236}">
                  <a16:creationId xmlns:a16="http://schemas.microsoft.com/office/drawing/2014/main" id="{046034E1-A0EE-402A-99B7-1825364CDDA6}"/>
                </a:ext>
              </a:extLst>
            </p:cNvPr>
            <p:cNvSpPr/>
            <p:nvPr/>
          </p:nvSpPr>
          <p:spPr>
            <a:xfrm>
              <a:off x="456650" y="2315162"/>
              <a:ext cx="2751806" cy="4215813"/>
            </a:xfrm>
            <a:custGeom>
              <a:avLst/>
              <a:gdLst>
                <a:gd name="connsiteX0" fmla="*/ 0 w 2751806"/>
                <a:gd name="connsiteY0" fmla="*/ 275181 h 4975225"/>
                <a:gd name="connsiteX1" fmla="*/ 275181 w 2751806"/>
                <a:gd name="connsiteY1" fmla="*/ 0 h 4975225"/>
                <a:gd name="connsiteX2" fmla="*/ 2476625 w 2751806"/>
                <a:gd name="connsiteY2" fmla="*/ 0 h 4975225"/>
                <a:gd name="connsiteX3" fmla="*/ 2751806 w 2751806"/>
                <a:gd name="connsiteY3" fmla="*/ 275181 h 4975225"/>
                <a:gd name="connsiteX4" fmla="*/ 2751806 w 2751806"/>
                <a:gd name="connsiteY4" fmla="*/ 4700044 h 4975225"/>
                <a:gd name="connsiteX5" fmla="*/ 2476625 w 2751806"/>
                <a:gd name="connsiteY5" fmla="*/ 4975225 h 4975225"/>
                <a:gd name="connsiteX6" fmla="*/ 275181 w 2751806"/>
                <a:gd name="connsiteY6" fmla="*/ 4975225 h 4975225"/>
                <a:gd name="connsiteX7" fmla="*/ 0 w 2751806"/>
                <a:gd name="connsiteY7" fmla="*/ 4700044 h 4975225"/>
                <a:gd name="connsiteX8" fmla="*/ 0 w 2751806"/>
                <a:gd name="connsiteY8" fmla="*/ 275181 h 497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1806" h="4975225">
                  <a:moveTo>
                    <a:pt x="0" y="275181"/>
                  </a:moveTo>
                  <a:cubicBezTo>
                    <a:pt x="0" y="123203"/>
                    <a:pt x="123203" y="0"/>
                    <a:pt x="275181" y="0"/>
                  </a:cubicBezTo>
                  <a:lnTo>
                    <a:pt x="2476625" y="0"/>
                  </a:lnTo>
                  <a:cubicBezTo>
                    <a:pt x="2628603" y="0"/>
                    <a:pt x="2751806" y="123203"/>
                    <a:pt x="2751806" y="275181"/>
                  </a:cubicBezTo>
                  <a:lnTo>
                    <a:pt x="2751806" y="4700044"/>
                  </a:lnTo>
                  <a:cubicBezTo>
                    <a:pt x="2751806" y="4852022"/>
                    <a:pt x="2628603" y="4975225"/>
                    <a:pt x="2476625" y="4975225"/>
                  </a:cubicBezTo>
                  <a:lnTo>
                    <a:pt x="275181" y="4975225"/>
                  </a:lnTo>
                  <a:cubicBezTo>
                    <a:pt x="123203" y="4975225"/>
                    <a:pt x="0" y="4852022"/>
                    <a:pt x="0" y="4700044"/>
                  </a:cubicBezTo>
                  <a:lnTo>
                    <a:pt x="0" y="27518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6248" tIns="2196338" rIns="206248" bIns="1201293" numCol="1" spcCol="1270" anchor="ctr" anchorCtr="0">
              <a:noAutofit/>
            </a:bodyPr>
            <a:lstStyle/>
            <a:p>
              <a:pPr marL="0" lvl="0" indent="0" algn="ctr" defTabSz="1289050">
                <a:lnSpc>
                  <a:spcPct val="90000"/>
                </a:lnSpc>
                <a:spcBef>
                  <a:spcPct val="0"/>
                </a:spcBef>
                <a:spcAft>
                  <a:spcPct val="35000"/>
                </a:spcAft>
                <a:buNone/>
              </a:pPr>
              <a:endParaRPr lang="en-US" sz="2900" kern="1200"/>
            </a:p>
          </p:txBody>
        </p:sp>
        <p:sp>
          <p:nvSpPr>
            <p:cNvPr id="20" name="Oval 19">
              <a:extLst>
                <a:ext uri="{FF2B5EF4-FFF2-40B4-BE49-F238E27FC236}">
                  <a16:creationId xmlns:a16="http://schemas.microsoft.com/office/drawing/2014/main" id="{074791ED-AEDE-4B59-AF17-45597A45E55E}"/>
                </a:ext>
              </a:extLst>
            </p:cNvPr>
            <p:cNvSpPr/>
            <p:nvPr/>
          </p:nvSpPr>
          <p:spPr>
            <a:xfrm>
              <a:off x="1148328" y="2529607"/>
              <a:ext cx="1381191" cy="1492570"/>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1" name="Freeform: Shape 20">
              <a:extLst>
                <a:ext uri="{FF2B5EF4-FFF2-40B4-BE49-F238E27FC236}">
                  <a16:creationId xmlns:a16="http://schemas.microsoft.com/office/drawing/2014/main" id="{209549F3-73D3-45B1-BC8C-9242588A30F8}"/>
                </a:ext>
              </a:extLst>
            </p:cNvPr>
            <p:cNvSpPr/>
            <p:nvPr/>
          </p:nvSpPr>
          <p:spPr>
            <a:xfrm>
              <a:off x="3291010" y="2315162"/>
              <a:ext cx="2751806" cy="4215813"/>
            </a:xfrm>
            <a:custGeom>
              <a:avLst/>
              <a:gdLst>
                <a:gd name="connsiteX0" fmla="*/ 0 w 2751806"/>
                <a:gd name="connsiteY0" fmla="*/ 275181 h 4975225"/>
                <a:gd name="connsiteX1" fmla="*/ 275181 w 2751806"/>
                <a:gd name="connsiteY1" fmla="*/ 0 h 4975225"/>
                <a:gd name="connsiteX2" fmla="*/ 2476625 w 2751806"/>
                <a:gd name="connsiteY2" fmla="*/ 0 h 4975225"/>
                <a:gd name="connsiteX3" fmla="*/ 2751806 w 2751806"/>
                <a:gd name="connsiteY3" fmla="*/ 275181 h 4975225"/>
                <a:gd name="connsiteX4" fmla="*/ 2751806 w 2751806"/>
                <a:gd name="connsiteY4" fmla="*/ 4700044 h 4975225"/>
                <a:gd name="connsiteX5" fmla="*/ 2476625 w 2751806"/>
                <a:gd name="connsiteY5" fmla="*/ 4975225 h 4975225"/>
                <a:gd name="connsiteX6" fmla="*/ 275181 w 2751806"/>
                <a:gd name="connsiteY6" fmla="*/ 4975225 h 4975225"/>
                <a:gd name="connsiteX7" fmla="*/ 0 w 2751806"/>
                <a:gd name="connsiteY7" fmla="*/ 4700044 h 4975225"/>
                <a:gd name="connsiteX8" fmla="*/ 0 w 2751806"/>
                <a:gd name="connsiteY8" fmla="*/ 275181 h 497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1806" h="4975225">
                  <a:moveTo>
                    <a:pt x="0" y="275181"/>
                  </a:moveTo>
                  <a:cubicBezTo>
                    <a:pt x="0" y="123203"/>
                    <a:pt x="123203" y="0"/>
                    <a:pt x="275181" y="0"/>
                  </a:cubicBezTo>
                  <a:lnTo>
                    <a:pt x="2476625" y="0"/>
                  </a:lnTo>
                  <a:cubicBezTo>
                    <a:pt x="2628603" y="0"/>
                    <a:pt x="2751806" y="123203"/>
                    <a:pt x="2751806" y="275181"/>
                  </a:cubicBezTo>
                  <a:lnTo>
                    <a:pt x="2751806" y="4700044"/>
                  </a:lnTo>
                  <a:cubicBezTo>
                    <a:pt x="2751806" y="4852022"/>
                    <a:pt x="2628603" y="4975225"/>
                    <a:pt x="2476625" y="4975225"/>
                  </a:cubicBezTo>
                  <a:lnTo>
                    <a:pt x="275181" y="4975225"/>
                  </a:lnTo>
                  <a:cubicBezTo>
                    <a:pt x="123203" y="4975225"/>
                    <a:pt x="0" y="4852022"/>
                    <a:pt x="0" y="4700044"/>
                  </a:cubicBezTo>
                  <a:lnTo>
                    <a:pt x="0" y="27518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6248" tIns="2196338" rIns="206248" bIns="1201293" numCol="1" spcCol="1270" anchor="ctr" anchorCtr="0">
              <a:noAutofit/>
            </a:bodyPr>
            <a:lstStyle/>
            <a:p>
              <a:pPr marL="0" lvl="0" indent="0" algn="ctr" defTabSz="1289050">
                <a:lnSpc>
                  <a:spcPct val="90000"/>
                </a:lnSpc>
                <a:spcBef>
                  <a:spcPct val="0"/>
                </a:spcBef>
                <a:spcAft>
                  <a:spcPct val="35000"/>
                </a:spcAft>
                <a:buNone/>
              </a:pPr>
              <a:endParaRPr lang="en-US" sz="2900" kern="1200"/>
            </a:p>
          </p:txBody>
        </p:sp>
        <p:sp>
          <p:nvSpPr>
            <p:cNvPr id="23" name="Freeform: Shape 22">
              <a:extLst>
                <a:ext uri="{FF2B5EF4-FFF2-40B4-BE49-F238E27FC236}">
                  <a16:creationId xmlns:a16="http://schemas.microsoft.com/office/drawing/2014/main" id="{E55F520A-DB82-49AF-9969-B6AE3DF674B8}"/>
                </a:ext>
              </a:extLst>
            </p:cNvPr>
            <p:cNvSpPr/>
            <p:nvPr/>
          </p:nvSpPr>
          <p:spPr>
            <a:xfrm>
              <a:off x="6125371" y="2315160"/>
              <a:ext cx="2751806" cy="4215814"/>
            </a:xfrm>
            <a:custGeom>
              <a:avLst/>
              <a:gdLst>
                <a:gd name="connsiteX0" fmla="*/ 0 w 2751806"/>
                <a:gd name="connsiteY0" fmla="*/ 275181 h 4975225"/>
                <a:gd name="connsiteX1" fmla="*/ 275181 w 2751806"/>
                <a:gd name="connsiteY1" fmla="*/ 0 h 4975225"/>
                <a:gd name="connsiteX2" fmla="*/ 2476625 w 2751806"/>
                <a:gd name="connsiteY2" fmla="*/ 0 h 4975225"/>
                <a:gd name="connsiteX3" fmla="*/ 2751806 w 2751806"/>
                <a:gd name="connsiteY3" fmla="*/ 275181 h 4975225"/>
                <a:gd name="connsiteX4" fmla="*/ 2751806 w 2751806"/>
                <a:gd name="connsiteY4" fmla="*/ 4700044 h 4975225"/>
                <a:gd name="connsiteX5" fmla="*/ 2476625 w 2751806"/>
                <a:gd name="connsiteY5" fmla="*/ 4975225 h 4975225"/>
                <a:gd name="connsiteX6" fmla="*/ 275181 w 2751806"/>
                <a:gd name="connsiteY6" fmla="*/ 4975225 h 4975225"/>
                <a:gd name="connsiteX7" fmla="*/ 0 w 2751806"/>
                <a:gd name="connsiteY7" fmla="*/ 4700044 h 4975225"/>
                <a:gd name="connsiteX8" fmla="*/ 0 w 2751806"/>
                <a:gd name="connsiteY8" fmla="*/ 275181 h 497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1806" h="4975225">
                  <a:moveTo>
                    <a:pt x="0" y="275181"/>
                  </a:moveTo>
                  <a:cubicBezTo>
                    <a:pt x="0" y="123203"/>
                    <a:pt x="123203" y="0"/>
                    <a:pt x="275181" y="0"/>
                  </a:cubicBezTo>
                  <a:lnTo>
                    <a:pt x="2476625" y="0"/>
                  </a:lnTo>
                  <a:cubicBezTo>
                    <a:pt x="2628603" y="0"/>
                    <a:pt x="2751806" y="123203"/>
                    <a:pt x="2751806" y="275181"/>
                  </a:cubicBezTo>
                  <a:lnTo>
                    <a:pt x="2751806" y="4700044"/>
                  </a:lnTo>
                  <a:cubicBezTo>
                    <a:pt x="2751806" y="4852022"/>
                    <a:pt x="2628603" y="4975225"/>
                    <a:pt x="2476625" y="4975225"/>
                  </a:cubicBezTo>
                  <a:lnTo>
                    <a:pt x="275181" y="4975225"/>
                  </a:lnTo>
                  <a:cubicBezTo>
                    <a:pt x="123203" y="4975225"/>
                    <a:pt x="0" y="4852022"/>
                    <a:pt x="0" y="4700044"/>
                  </a:cubicBezTo>
                  <a:lnTo>
                    <a:pt x="0" y="27518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6248" tIns="2196338" rIns="206248" bIns="1201293" numCol="1" spcCol="1270" anchor="ctr" anchorCtr="0">
              <a:noAutofit/>
            </a:bodyPr>
            <a:lstStyle/>
            <a:p>
              <a:pPr marL="0" lvl="0" indent="0" algn="ctr" defTabSz="1289050">
                <a:lnSpc>
                  <a:spcPct val="90000"/>
                </a:lnSpc>
                <a:spcBef>
                  <a:spcPct val="0"/>
                </a:spcBef>
                <a:spcAft>
                  <a:spcPct val="35000"/>
                </a:spcAft>
                <a:buNone/>
              </a:pPr>
              <a:endParaRPr lang="en-US" sz="2900" kern="1200"/>
            </a:p>
          </p:txBody>
        </p:sp>
        <p:sp>
          <p:nvSpPr>
            <p:cNvPr id="25" name="Freeform: Shape 24">
              <a:extLst>
                <a:ext uri="{FF2B5EF4-FFF2-40B4-BE49-F238E27FC236}">
                  <a16:creationId xmlns:a16="http://schemas.microsoft.com/office/drawing/2014/main" id="{F46C1680-0CE2-4B50-9A3D-D8C124F4D661}"/>
                </a:ext>
              </a:extLst>
            </p:cNvPr>
            <p:cNvSpPr/>
            <p:nvPr/>
          </p:nvSpPr>
          <p:spPr>
            <a:xfrm>
              <a:off x="8877176" y="2315162"/>
              <a:ext cx="2751806" cy="4215813"/>
            </a:xfrm>
            <a:custGeom>
              <a:avLst/>
              <a:gdLst>
                <a:gd name="connsiteX0" fmla="*/ 0 w 2751806"/>
                <a:gd name="connsiteY0" fmla="*/ 275181 h 4975225"/>
                <a:gd name="connsiteX1" fmla="*/ 275181 w 2751806"/>
                <a:gd name="connsiteY1" fmla="*/ 0 h 4975225"/>
                <a:gd name="connsiteX2" fmla="*/ 2476625 w 2751806"/>
                <a:gd name="connsiteY2" fmla="*/ 0 h 4975225"/>
                <a:gd name="connsiteX3" fmla="*/ 2751806 w 2751806"/>
                <a:gd name="connsiteY3" fmla="*/ 275181 h 4975225"/>
                <a:gd name="connsiteX4" fmla="*/ 2751806 w 2751806"/>
                <a:gd name="connsiteY4" fmla="*/ 4700044 h 4975225"/>
                <a:gd name="connsiteX5" fmla="*/ 2476625 w 2751806"/>
                <a:gd name="connsiteY5" fmla="*/ 4975225 h 4975225"/>
                <a:gd name="connsiteX6" fmla="*/ 275181 w 2751806"/>
                <a:gd name="connsiteY6" fmla="*/ 4975225 h 4975225"/>
                <a:gd name="connsiteX7" fmla="*/ 0 w 2751806"/>
                <a:gd name="connsiteY7" fmla="*/ 4700044 h 4975225"/>
                <a:gd name="connsiteX8" fmla="*/ 0 w 2751806"/>
                <a:gd name="connsiteY8" fmla="*/ 275181 h 497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1806" h="4975225">
                  <a:moveTo>
                    <a:pt x="0" y="275181"/>
                  </a:moveTo>
                  <a:cubicBezTo>
                    <a:pt x="0" y="123203"/>
                    <a:pt x="123203" y="0"/>
                    <a:pt x="275181" y="0"/>
                  </a:cubicBezTo>
                  <a:lnTo>
                    <a:pt x="2476625" y="0"/>
                  </a:lnTo>
                  <a:cubicBezTo>
                    <a:pt x="2628603" y="0"/>
                    <a:pt x="2751806" y="123203"/>
                    <a:pt x="2751806" y="275181"/>
                  </a:cubicBezTo>
                  <a:lnTo>
                    <a:pt x="2751806" y="4700044"/>
                  </a:lnTo>
                  <a:cubicBezTo>
                    <a:pt x="2751806" y="4852022"/>
                    <a:pt x="2628603" y="4975225"/>
                    <a:pt x="2476625" y="4975225"/>
                  </a:cubicBezTo>
                  <a:lnTo>
                    <a:pt x="275181" y="4975225"/>
                  </a:lnTo>
                  <a:cubicBezTo>
                    <a:pt x="123203" y="4975225"/>
                    <a:pt x="0" y="4852022"/>
                    <a:pt x="0" y="4700044"/>
                  </a:cubicBezTo>
                  <a:lnTo>
                    <a:pt x="0" y="27518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6248" tIns="2196338" rIns="206248" bIns="1201293" numCol="1" spcCol="1270" anchor="ctr" anchorCtr="0">
              <a:noAutofit/>
            </a:bodyPr>
            <a:lstStyle/>
            <a:p>
              <a:pPr marL="0" lvl="0" indent="0" algn="ctr" defTabSz="1289050">
                <a:lnSpc>
                  <a:spcPct val="90000"/>
                </a:lnSpc>
                <a:spcBef>
                  <a:spcPct val="0"/>
                </a:spcBef>
                <a:spcAft>
                  <a:spcPct val="35000"/>
                </a:spcAft>
                <a:buNone/>
              </a:pPr>
              <a:endParaRPr lang="en-US" sz="2900" kern="1200"/>
            </a:p>
          </p:txBody>
        </p:sp>
        <p:sp>
          <p:nvSpPr>
            <p:cNvPr id="27" name="Arrow: Left-Right 26">
              <a:extLst>
                <a:ext uri="{FF2B5EF4-FFF2-40B4-BE49-F238E27FC236}">
                  <a16:creationId xmlns:a16="http://schemas.microsoft.com/office/drawing/2014/main" id="{AA05B48F-5B58-49C5-94CE-406339B635E5}"/>
                </a:ext>
              </a:extLst>
            </p:cNvPr>
            <p:cNvSpPr/>
            <p:nvPr/>
          </p:nvSpPr>
          <p:spPr>
            <a:xfrm>
              <a:off x="904430" y="5754435"/>
              <a:ext cx="10359326" cy="527778"/>
            </a:xfrm>
            <a:prstGeom prst="leftRight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grpSp>
      <p:sp>
        <p:nvSpPr>
          <p:cNvPr id="34" name="TextBox 33">
            <a:extLst>
              <a:ext uri="{FF2B5EF4-FFF2-40B4-BE49-F238E27FC236}">
                <a16:creationId xmlns:a16="http://schemas.microsoft.com/office/drawing/2014/main" id="{79E3F2D9-9D53-4946-A2BC-1507BF2A3AAC}"/>
              </a:ext>
            </a:extLst>
          </p:cNvPr>
          <p:cNvSpPr txBox="1"/>
          <p:nvPr/>
        </p:nvSpPr>
        <p:spPr>
          <a:xfrm>
            <a:off x="992606" y="4696408"/>
            <a:ext cx="2317216" cy="590931"/>
          </a:xfrm>
          <a:prstGeom prst="rect">
            <a:avLst/>
          </a:prstGeom>
          <a:noFill/>
        </p:spPr>
        <p:txBody>
          <a:bodyPr wrap="square">
            <a:spAutoFit/>
          </a:bodyPr>
          <a:lstStyle/>
          <a:p>
            <a:pPr marL="0" lvl="0" indent="0" algn="ctr" defTabSz="1289050">
              <a:lnSpc>
                <a:spcPct val="90000"/>
              </a:lnSpc>
              <a:spcBef>
                <a:spcPct val="0"/>
              </a:spcBef>
              <a:spcAft>
                <a:spcPct val="35000"/>
              </a:spcAft>
              <a:buNone/>
            </a:pPr>
            <a:r>
              <a:rPr lang="en-US" sz="1800" kern="1200">
                <a:solidFill>
                  <a:schemeClr val="bg1"/>
                </a:solidFill>
              </a:rPr>
              <a:t>Accurately Capture Acuity</a:t>
            </a:r>
          </a:p>
        </p:txBody>
      </p:sp>
      <p:sp>
        <p:nvSpPr>
          <p:cNvPr id="40" name="Oval 39">
            <a:extLst>
              <a:ext uri="{FF2B5EF4-FFF2-40B4-BE49-F238E27FC236}">
                <a16:creationId xmlns:a16="http://schemas.microsoft.com/office/drawing/2014/main" id="{BE6216E3-4B30-48B0-B473-FDBC1D03A0A6}"/>
              </a:ext>
            </a:extLst>
          </p:cNvPr>
          <p:cNvSpPr/>
          <p:nvPr/>
        </p:nvSpPr>
        <p:spPr>
          <a:xfrm>
            <a:off x="6829116" y="2988973"/>
            <a:ext cx="1318694" cy="1291637"/>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1" name="Oval 40">
            <a:extLst>
              <a:ext uri="{FF2B5EF4-FFF2-40B4-BE49-F238E27FC236}">
                <a16:creationId xmlns:a16="http://schemas.microsoft.com/office/drawing/2014/main" id="{F6670A07-EFE4-4BDE-87EF-0F75AD2BF7D4}"/>
              </a:ext>
            </a:extLst>
          </p:cNvPr>
          <p:cNvSpPr/>
          <p:nvPr/>
        </p:nvSpPr>
        <p:spPr>
          <a:xfrm>
            <a:off x="4124320" y="2988973"/>
            <a:ext cx="1318694" cy="1291637"/>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2" name="Oval 41">
            <a:extLst>
              <a:ext uri="{FF2B5EF4-FFF2-40B4-BE49-F238E27FC236}">
                <a16:creationId xmlns:a16="http://schemas.microsoft.com/office/drawing/2014/main" id="{4FE65D4F-CD51-441F-AC13-B880F453C75F}"/>
              </a:ext>
            </a:extLst>
          </p:cNvPr>
          <p:cNvSpPr/>
          <p:nvPr/>
        </p:nvSpPr>
        <p:spPr>
          <a:xfrm>
            <a:off x="9456405" y="2988973"/>
            <a:ext cx="1318694" cy="1291637"/>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3" name="Oval 42">
            <a:extLst>
              <a:ext uri="{FF2B5EF4-FFF2-40B4-BE49-F238E27FC236}">
                <a16:creationId xmlns:a16="http://schemas.microsoft.com/office/drawing/2014/main" id="{18BE0511-19BF-42AD-B7A3-9BA74CA0AFC2}"/>
              </a:ext>
            </a:extLst>
          </p:cNvPr>
          <p:cNvSpPr/>
          <p:nvPr/>
        </p:nvSpPr>
        <p:spPr>
          <a:xfrm>
            <a:off x="1411851" y="3016629"/>
            <a:ext cx="1318694" cy="1291637"/>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4" name="TextBox 43">
            <a:extLst>
              <a:ext uri="{FF2B5EF4-FFF2-40B4-BE49-F238E27FC236}">
                <a16:creationId xmlns:a16="http://schemas.microsoft.com/office/drawing/2014/main" id="{2A6687D7-53EC-43B5-8249-2A3108AE1FC3}"/>
              </a:ext>
            </a:extLst>
          </p:cNvPr>
          <p:cNvSpPr txBox="1"/>
          <p:nvPr/>
        </p:nvSpPr>
        <p:spPr>
          <a:xfrm>
            <a:off x="3649129" y="4712163"/>
            <a:ext cx="2317216" cy="590931"/>
          </a:xfrm>
          <a:prstGeom prst="rect">
            <a:avLst/>
          </a:prstGeom>
          <a:noFill/>
        </p:spPr>
        <p:txBody>
          <a:bodyPr wrap="square">
            <a:spAutoFit/>
          </a:bodyPr>
          <a:lstStyle/>
          <a:p>
            <a:pPr marL="0" lvl="0" indent="0" algn="ctr" defTabSz="1289050">
              <a:lnSpc>
                <a:spcPct val="90000"/>
              </a:lnSpc>
              <a:spcBef>
                <a:spcPct val="0"/>
              </a:spcBef>
              <a:spcAft>
                <a:spcPct val="35000"/>
              </a:spcAft>
              <a:buNone/>
            </a:pPr>
            <a:r>
              <a:rPr lang="en-US" sz="1800" kern="1200">
                <a:solidFill>
                  <a:schemeClr val="bg1"/>
                </a:solidFill>
              </a:rPr>
              <a:t>Portray Clear Clinical Record</a:t>
            </a:r>
          </a:p>
        </p:txBody>
      </p:sp>
      <p:sp>
        <p:nvSpPr>
          <p:cNvPr id="45" name="TextBox 44">
            <a:extLst>
              <a:ext uri="{FF2B5EF4-FFF2-40B4-BE49-F238E27FC236}">
                <a16:creationId xmlns:a16="http://schemas.microsoft.com/office/drawing/2014/main" id="{9674096E-C130-4F54-8ABC-D7237BAEB94F}"/>
              </a:ext>
            </a:extLst>
          </p:cNvPr>
          <p:cNvSpPr txBox="1"/>
          <p:nvPr/>
        </p:nvSpPr>
        <p:spPr>
          <a:xfrm>
            <a:off x="6340619" y="4686938"/>
            <a:ext cx="2317216" cy="590931"/>
          </a:xfrm>
          <a:prstGeom prst="rect">
            <a:avLst/>
          </a:prstGeom>
          <a:noFill/>
        </p:spPr>
        <p:txBody>
          <a:bodyPr wrap="square">
            <a:spAutoFit/>
          </a:bodyPr>
          <a:lstStyle/>
          <a:p>
            <a:pPr marL="0" lvl="0" indent="0" algn="ctr" defTabSz="1289050">
              <a:lnSpc>
                <a:spcPct val="90000"/>
              </a:lnSpc>
              <a:spcBef>
                <a:spcPct val="0"/>
              </a:spcBef>
              <a:spcAft>
                <a:spcPct val="35000"/>
              </a:spcAft>
              <a:buNone/>
            </a:pPr>
            <a:r>
              <a:rPr lang="en-US" sz="1800" kern="1200">
                <a:solidFill>
                  <a:schemeClr val="bg1"/>
                </a:solidFill>
              </a:rPr>
              <a:t>Identify Appropriate Medical Necessity </a:t>
            </a:r>
          </a:p>
        </p:txBody>
      </p:sp>
      <p:sp>
        <p:nvSpPr>
          <p:cNvPr id="46" name="TextBox 45">
            <a:extLst>
              <a:ext uri="{FF2B5EF4-FFF2-40B4-BE49-F238E27FC236}">
                <a16:creationId xmlns:a16="http://schemas.microsoft.com/office/drawing/2014/main" id="{AAEE01FA-F351-451F-A799-D57481ECFE19}"/>
              </a:ext>
            </a:extLst>
          </p:cNvPr>
          <p:cNvSpPr txBox="1"/>
          <p:nvPr/>
        </p:nvSpPr>
        <p:spPr>
          <a:xfrm>
            <a:off x="8945789" y="4696408"/>
            <a:ext cx="2317216" cy="590931"/>
          </a:xfrm>
          <a:prstGeom prst="rect">
            <a:avLst/>
          </a:prstGeom>
          <a:noFill/>
        </p:spPr>
        <p:txBody>
          <a:bodyPr wrap="square">
            <a:spAutoFit/>
          </a:bodyPr>
          <a:lstStyle/>
          <a:p>
            <a:pPr marL="0" lvl="0" indent="0" algn="ctr" defTabSz="1289050">
              <a:lnSpc>
                <a:spcPct val="90000"/>
              </a:lnSpc>
              <a:spcBef>
                <a:spcPct val="0"/>
              </a:spcBef>
              <a:spcAft>
                <a:spcPct val="35000"/>
              </a:spcAft>
              <a:buNone/>
            </a:pPr>
            <a:r>
              <a:rPr lang="en-US" sz="1800" kern="1200">
                <a:solidFill>
                  <a:schemeClr val="bg1"/>
                </a:solidFill>
              </a:rPr>
              <a:t>Reflect Proper Resource Utilization  </a:t>
            </a:r>
          </a:p>
        </p:txBody>
      </p:sp>
      <p:pic>
        <p:nvPicPr>
          <p:cNvPr id="47" name="Graphic 46" descr="Signal outline">
            <a:extLst>
              <a:ext uri="{FF2B5EF4-FFF2-40B4-BE49-F238E27FC236}">
                <a16:creationId xmlns:a16="http://schemas.microsoft.com/office/drawing/2014/main" id="{063BEEA7-E780-477A-B922-562AB3BA88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47197" y="3186628"/>
            <a:ext cx="914400" cy="914400"/>
          </a:xfrm>
          <a:prstGeom prst="rect">
            <a:avLst/>
          </a:prstGeom>
        </p:spPr>
      </p:pic>
      <p:pic>
        <p:nvPicPr>
          <p:cNvPr id="53" name="Graphic 52" descr="Stethoscope outline">
            <a:extLst>
              <a:ext uri="{FF2B5EF4-FFF2-40B4-BE49-F238E27FC236}">
                <a16:creationId xmlns:a16="http://schemas.microsoft.com/office/drawing/2014/main" id="{3D61E8B6-960B-4B32-9456-92E88DAB43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50297" y="3202858"/>
            <a:ext cx="914400" cy="914400"/>
          </a:xfrm>
          <a:prstGeom prst="rect">
            <a:avLst/>
          </a:prstGeom>
        </p:spPr>
      </p:pic>
      <p:pic>
        <p:nvPicPr>
          <p:cNvPr id="55" name="Graphic 54" descr="Target Audience outline">
            <a:extLst>
              <a:ext uri="{FF2B5EF4-FFF2-40B4-BE49-F238E27FC236}">
                <a16:creationId xmlns:a16="http://schemas.microsoft.com/office/drawing/2014/main" id="{C399BDC3-79AE-4BAE-A435-0881E80F61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25574" y="3177591"/>
            <a:ext cx="914400" cy="914400"/>
          </a:xfrm>
          <a:prstGeom prst="rect">
            <a:avLst/>
          </a:prstGeom>
        </p:spPr>
      </p:pic>
      <p:pic>
        <p:nvPicPr>
          <p:cNvPr id="57" name="Graphic 56" descr="Target outline">
            <a:extLst>
              <a:ext uri="{FF2B5EF4-FFF2-40B4-BE49-F238E27FC236}">
                <a16:creationId xmlns:a16="http://schemas.microsoft.com/office/drawing/2014/main" id="{CA90BDCC-8C0E-45BE-A736-5329E8D8AA6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25128" y="3198393"/>
            <a:ext cx="914400" cy="914400"/>
          </a:xfrm>
          <a:prstGeom prst="rect">
            <a:avLst/>
          </a:prstGeom>
        </p:spPr>
      </p:pic>
    </p:spTree>
    <p:extLst>
      <p:ext uri="{BB962C8B-B14F-4D97-AF65-F5344CB8AC3E}">
        <p14:creationId xmlns:p14="http://schemas.microsoft.com/office/powerpoint/2010/main" val="2846703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7F8BC-CBA0-4249-B64A-B2785C8D9F2D}"/>
              </a:ext>
            </a:extLst>
          </p:cNvPr>
          <p:cNvSpPr>
            <a:spLocks noGrp="1"/>
          </p:cNvSpPr>
          <p:nvPr>
            <p:ph type="title"/>
          </p:nvPr>
        </p:nvSpPr>
        <p:spPr/>
        <p:txBody>
          <a:bodyPr/>
          <a:lstStyle/>
          <a:p>
            <a:r>
              <a:rPr lang="en-US"/>
              <a:t>Areas of Opportunity and Focus </a:t>
            </a:r>
          </a:p>
        </p:txBody>
      </p:sp>
      <p:sp>
        <p:nvSpPr>
          <p:cNvPr id="3" name="Content Placeholder 2">
            <a:extLst>
              <a:ext uri="{FF2B5EF4-FFF2-40B4-BE49-F238E27FC236}">
                <a16:creationId xmlns:a16="http://schemas.microsoft.com/office/drawing/2014/main" id="{74FA6D70-B219-4736-B041-FE57448C7030}"/>
              </a:ext>
            </a:extLst>
          </p:cNvPr>
          <p:cNvSpPr>
            <a:spLocks noGrp="1"/>
          </p:cNvSpPr>
          <p:nvPr>
            <p:ph sz="half" idx="1"/>
          </p:nvPr>
        </p:nvSpPr>
        <p:spPr>
          <a:xfrm>
            <a:off x="453301" y="1653808"/>
            <a:ext cx="5486400" cy="4980400"/>
          </a:xfrm>
        </p:spPr>
        <p:txBody>
          <a:bodyPr/>
          <a:lstStyle/>
          <a:p>
            <a:r>
              <a:rPr lang="en-US" sz="2400" dirty="0">
                <a:latin typeface="+mn-lt"/>
              </a:rPr>
              <a:t>Possible areas of focus</a:t>
            </a:r>
            <a:endParaRPr lang="en-US" sz="2400" i="0" dirty="0">
              <a:effectLst/>
              <a:latin typeface="+mn-lt"/>
            </a:endParaRPr>
          </a:p>
          <a:p>
            <a:pPr lvl="1"/>
            <a:r>
              <a:rPr lang="en-US" sz="2000" i="0" dirty="0">
                <a:effectLst/>
                <a:latin typeface="+mn-lt"/>
              </a:rPr>
              <a:t>Robust medical </a:t>
            </a:r>
            <a:r>
              <a:rPr lang="en-US" sz="2000" dirty="0">
                <a:latin typeface="+mn-lt"/>
              </a:rPr>
              <a:t>r</a:t>
            </a:r>
            <a:r>
              <a:rPr lang="en-US" sz="2000" i="0" dirty="0">
                <a:effectLst/>
                <a:latin typeface="+mn-lt"/>
              </a:rPr>
              <a:t>ecord</a:t>
            </a:r>
          </a:p>
          <a:p>
            <a:pPr lvl="1"/>
            <a:r>
              <a:rPr lang="en-US" sz="2000" i="0" dirty="0">
                <a:effectLst/>
                <a:latin typeface="+mn-lt"/>
              </a:rPr>
              <a:t>Charge capture</a:t>
            </a:r>
          </a:p>
          <a:p>
            <a:pPr lvl="1"/>
            <a:r>
              <a:rPr lang="en-US" sz="2000" dirty="0">
                <a:latin typeface="+mn-lt"/>
              </a:rPr>
              <a:t>Coding, hard and soft</a:t>
            </a:r>
            <a:endParaRPr lang="en-US" sz="2000" i="0" dirty="0">
              <a:effectLst/>
              <a:latin typeface="+mn-lt"/>
            </a:endParaRPr>
          </a:p>
          <a:p>
            <a:pPr lvl="1"/>
            <a:r>
              <a:rPr lang="en-US" sz="2000" i="0" dirty="0">
                <a:effectLst/>
                <a:latin typeface="+mn-lt"/>
              </a:rPr>
              <a:t>Internal quality m</a:t>
            </a:r>
            <a:r>
              <a:rPr lang="en-US" sz="2000" dirty="0">
                <a:latin typeface="+mn-lt"/>
              </a:rPr>
              <a:t>etrics</a:t>
            </a:r>
            <a:endParaRPr lang="en-US" sz="2000" i="0" dirty="0">
              <a:effectLst/>
              <a:latin typeface="+mn-lt"/>
            </a:endParaRPr>
          </a:p>
          <a:p>
            <a:pPr lvl="1"/>
            <a:r>
              <a:rPr lang="en-US" sz="2000" i="0" dirty="0">
                <a:effectLst/>
                <a:latin typeface="+mn-lt"/>
              </a:rPr>
              <a:t>EHR compliance</a:t>
            </a:r>
          </a:p>
          <a:p>
            <a:pPr lvl="1"/>
            <a:r>
              <a:rPr lang="en-US" sz="2000" i="0" dirty="0">
                <a:effectLst/>
                <a:latin typeface="+mn-lt"/>
              </a:rPr>
              <a:t>Medical necessity</a:t>
            </a:r>
            <a:endParaRPr lang="en-US" sz="2000" dirty="0">
              <a:latin typeface="+mn-lt"/>
            </a:endParaRPr>
          </a:p>
          <a:p>
            <a:pPr lvl="1"/>
            <a:r>
              <a:rPr lang="en-US" sz="2000" dirty="0">
                <a:latin typeface="+mn-lt"/>
              </a:rPr>
              <a:t>D</a:t>
            </a:r>
            <a:r>
              <a:rPr lang="en-US" sz="2000" i="0" dirty="0">
                <a:effectLst/>
                <a:latin typeface="+mn-lt"/>
              </a:rPr>
              <a:t>enials management</a:t>
            </a:r>
          </a:p>
        </p:txBody>
      </p:sp>
      <p:sp>
        <p:nvSpPr>
          <p:cNvPr id="17" name="Content Placeholder 16">
            <a:extLst>
              <a:ext uri="{FF2B5EF4-FFF2-40B4-BE49-F238E27FC236}">
                <a16:creationId xmlns:a16="http://schemas.microsoft.com/office/drawing/2014/main" id="{8E4DA839-FEF7-473B-8FE7-3E5E134DBC82}"/>
              </a:ext>
            </a:extLst>
          </p:cNvPr>
          <p:cNvSpPr>
            <a:spLocks noGrp="1"/>
          </p:cNvSpPr>
          <p:nvPr>
            <p:ph sz="half" idx="2"/>
          </p:nvPr>
        </p:nvSpPr>
        <p:spPr>
          <a:xfrm>
            <a:off x="4175057" y="1620448"/>
            <a:ext cx="7538379" cy="4980400"/>
          </a:xfrm>
        </p:spPr>
        <p:txBody>
          <a:bodyPr/>
          <a:lstStyle/>
          <a:p>
            <a:r>
              <a:rPr lang="en-US" sz="2400"/>
              <a:t>Each organization will have a unique approach to OP CDI</a:t>
            </a:r>
            <a:endParaRPr lang="en-US" sz="2400">
              <a:latin typeface="+mn-lt"/>
            </a:endParaRPr>
          </a:p>
          <a:p>
            <a:endParaRPr lang="en-US"/>
          </a:p>
        </p:txBody>
      </p:sp>
      <p:sp>
        <p:nvSpPr>
          <p:cNvPr id="18" name="Rectangle 17">
            <a:extLst>
              <a:ext uri="{FF2B5EF4-FFF2-40B4-BE49-F238E27FC236}">
                <a16:creationId xmlns:a16="http://schemas.microsoft.com/office/drawing/2014/main" id="{A89BE841-6A9B-4862-AE47-83340E9DE5CE}"/>
              </a:ext>
            </a:extLst>
          </p:cNvPr>
          <p:cNvSpPr/>
          <p:nvPr/>
        </p:nvSpPr>
        <p:spPr>
          <a:xfrm>
            <a:off x="4825477" y="2171349"/>
            <a:ext cx="6322421" cy="3757111"/>
          </a:xfrm>
          <a:prstGeom prst="rect">
            <a:avLst/>
          </a:prstGeom>
          <a:solidFill>
            <a:schemeClr val="bg1">
              <a:alpha val="3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One glowing light bulb among rows of unlit bulbs">
            <a:extLst>
              <a:ext uri="{FF2B5EF4-FFF2-40B4-BE49-F238E27FC236}">
                <a16:creationId xmlns:a16="http://schemas.microsoft.com/office/drawing/2014/main" id="{22A5251D-28CB-4129-A411-E6A841A91CF1}"/>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colorTemperature colorTemp="3386"/>
                    </a14:imgEffect>
                  </a14:imgLayer>
                </a14:imgProps>
              </a:ext>
            </a:extLst>
          </a:blip>
          <a:srcRect t="9376" b="7462"/>
          <a:stretch/>
        </p:blipFill>
        <p:spPr>
          <a:xfrm>
            <a:off x="4825477" y="2171349"/>
            <a:ext cx="6322421" cy="3757111"/>
          </a:xfrm>
          <a:prstGeom prst="rect">
            <a:avLst/>
          </a:prstGeom>
          <a:ln>
            <a:noFill/>
          </a:ln>
        </p:spPr>
      </p:pic>
      <p:sp>
        <p:nvSpPr>
          <p:cNvPr id="16" name="Oval 15">
            <a:extLst>
              <a:ext uri="{FF2B5EF4-FFF2-40B4-BE49-F238E27FC236}">
                <a16:creationId xmlns:a16="http://schemas.microsoft.com/office/drawing/2014/main" id="{F460D9E4-35A6-466E-B10B-135F16340CCB}"/>
              </a:ext>
            </a:extLst>
          </p:cNvPr>
          <p:cNvSpPr/>
          <p:nvPr/>
        </p:nvSpPr>
        <p:spPr>
          <a:xfrm>
            <a:off x="8496301" y="3829050"/>
            <a:ext cx="1295400" cy="1269861"/>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8635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BF5054-D3E8-40C1-88A0-6F0B4968563F}"/>
              </a:ext>
            </a:extLst>
          </p:cNvPr>
          <p:cNvSpPr/>
          <p:nvPr/>
        </p:nvSpPr>
        <p:spPr>
          <a:xfrm>
            <a:off x="645163" y="1937894"/>
            <a:ext cx="4606620" cy="4321470"/>
          </a:xfrm>
          <a:prstGeom prst="rect">
            <a:avLst/>
          </a:prstGeom>
          <a:solidFill>
            <a:schemeClr val="accent1">
              <a:alpha val="22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1026" name="Picture 2" descr="Image result for surgeon money">
            <a:extLst>
              <a:ext uri="{FF2B5EF4-FFF2-40B4-BE49-F238E27FC236}">
                <a16:creationId xmlns:a16="http://schemas.microsoft.com/office/drawing/2014/main" id="{8ADDCB07-7BDB-4923-A8C9-6FCEFA44B4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1231" y="1929302"/>
            <a:ext cx="6482205" cy="432147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2490458-12A4-401E-B1A9-1E1E6FD94DC0}"/>
              </a:ext>
            </a:extLst>
          </p:cNvPr>
          <p:cNvSpPr>
            <a:spLocks noGrp="1"/>
          </p:cNvSpPr>
          <p:nvPr>
            <p:ph type="title"/>
          </p:nvPr>
        </p:nvSpPr>
        <p:spPr/>
        <p:txBody>
          <a:bodyPr/>
          <a:lstStyle/>
          <a:p>
            <a:r>
              <a:rPr lang="en-US"/>
              <a:t>Revenue Integrity / OP CDI</a:t>
            </a:r>
          </a:p>
        </p:txBody>
      </p:sp>
      <p:sp>
        <p:nvSpPr>
          <p:cNvPr id="3" name="Content Placeholder 2">
            <a:extLst>
              <a:ext uri="{FF2B5EF4-FFF2-40B4-BE49-F238E27FC236}">
                <a16:creationId xmlns:a16="http://schemas.microsoft.com/office/drawing/2014/main" id="{0FAB9E10-09DB-4B05-BAC9-9291E3F17F4E}"/>
              </a:ext>
            </a:extLst>
          </p:cNvPr>
          <p:cNvSpPr>
            <a:spLocks noGrp="1"/>
          </p:cNvSpPr>
          <p:nvPr>
            <p:ph idx="1"/>
          </p:nvPr>
        </p:nvSpPr>
        <p:spPr>
          <a:xfrm>
            <a:off x="465933" y="1430925"/>
            <a:ext cx="6923912" cy="425792"/>
          </a:xfrm>
        </p:spPr>
        <p:txBody>
          <a:bodyPr>
            <a:normAutofit fontScale="85000" lnSpcReduction="20000"/>
          </a:bodyPr>
          <a:lstStyle/>
          <a:p>
            <a:r>
              <a:rPr lang="en-US" sz="2400" b="0" i="0" dirty="0">
                <a:solidFill>
                  <a:schemeClr val="tx1">
                    <a:lumMod val="95000"/>
                    <a:lumOff val="5000"/>
                  </a:schemeClr>
                </a:solidFill>
                <a:effectLst/>
                <a:latin typeface="+mn-lt"/>
              </a:rPr>
              <a:t>NAHRI defines revenue </a:t>
            </a:r>
            <a:r>
              <a:rPr lang="en-US" sz="2400" dirty="0">
                <a:solidFill>
                  <a:schemeClr val="tx1">
                    <a:lumMod val="95000"/>
                    <a:lumOff val="5000"/>
                  </a:schemeClr>
                </a:solidFill>
                <a:latin typeface="+mn-lt"/>
              </a:rPr>
              <a:t>i</a:t>
            </a:r>
            <a:r>
              <a:rPr lang="en-US" sz="2400" b="0" i="0" dirty="0">
                <a:solidFill>
                  <a:schemeClr val="tx1">
                    <a:lumMod val="95000"/>
                    <a:lumOff val="5000"/>
                  </a:schemeClr>
                </a:solidFill>
                <a:effectLst/>
                <a:latin typeface="+mn-lt"/>
              </a:rPr>
              <a:t>ntegrity as:</a:t>
            </a:r>
          </a:p>
          <a:p>
            <a:pPr marL="0" indent="0" algn="l">
              <a:buNone/>
            </a:pPr>
            <a:endParaRPr lang="en-US" dirty="0">
              <a:solidFill>
                <a:schemeClr val="tx1">
                  <a:lumMod val="95000"/>
                  <a:lumOff val="5000"/>
                </a:schemeClr>
              </a:solidFill>
              <a:latin typeface="+mn-lt"/>
            </a:endParaRPr>
          </a:p>
          <a:p>
            <a:pPr marL="0" indent="0" algn="l">
              <a:buNone/>
            </a:pPr>
            <a:endParaRPr lang="en-US" dirty="0">
              <a:solidFill>
                <a:srgbClr val="555555"/>
              </a:solidFill>
              <a:latin typeface="+mn-lt"/>
            </a:endParaRPr>
          </a:p>
          <a:p>
            <a:pPr marL="0" indent="0" algn="l">
              <a:buNone/>
            </a:pPr>
            <a:endParaRPr lang="en-US" dirty="0">
              <a:solidFill>
                <a:srgbClr val="555555"/>
              </a:solidFill>
              <a:latin typeface="+mn-lt"/>
            </a:endParaRPr>
          </a:p>
          <a:p>
            <a:pPr marL="0" indent="0" algn="l">
              <a:buNone/>
            </a:pPr>
            <a:endParaRPr lang="en-US" sz="1050" dirty="0">
              <a:solidFill>
                <a:srgbClr val="555555"/>
              </a:solidFill>
              <a:latin typeface="Open Sans"/>
            </a:endParaRPr>
          </a:p>
          <a:p>
            <a:pPr marL="0" indent="0" algn="l">
              <a:buNone/>
            </a:pPr>
            <a:endParaRPr lang="en-US" sz="1050" dirty="0">
              <a:solidFill>
                <a:srgbClr val="555555"/>
              </a:solidFill>
              <a:latin typeface="Open Sans"/>
            </a:endParaRPr>
          </a:p>
          <a:p>
            <a:endParaRPr lang="en-US" sz="2400" dirty="0"/>
          </a:p>
          <a:p>
            <a:pPr marL="0" indent="0">
              <a:buNone/>
            </a:pPr>
            <a:endParaRPr lang="en-US" dirty="0"/>
          </a:p>
        </p:txBody>
      </p:sp>
      <p:sp>
        <p:nvSpPr>
          <p:cNvPr id="6" name="TextBox 5">
            <a:extLst>
              <a:ext uri="{FF2B5EF4-FFF2-40B4-BE49-F238E27FC236}">
                <a16:creationId xmlns:a16="http://schemas.microsoft.com/office/drawing/2014/main" id="{A04BF5E5-5C88-4D3E-9E06-D6A0F59D7C5B}"/>
              </a:ext>
            </a:extLst>
          </p:cNvPr>
          <p:cNvSpPr txBox="1"/>
          <p:nvPr/>
        </p:nvSpPr>
        <p:spPr>
          <a:xfrm>
            <a:off x="957810" y="2325451"/>
            <a:ext cx="4198776" cy="3529171"/>
          </a:xfrm>
          <a:prstGeom prst="rect">
            <a:avLst/>
          </a:prstGeom>
          <a:noFill/>
        </p:spPr>
        <p:txBody>
          <a:bodyPr wrap="square">
            <a:spAutoFit/>
          </a:bodyPr>
          <a:lstStyle/>
          <a:p>
            <a:pPr algn="l">
              <a:lnSpc>
                <a:spcPct val="125000"/>
              </a:lnSpc>
            </a:pPr>
            <a:r>
              <a:rPr lang="en-US" b="0" i="1">
                <a:solidFill>
                  <a:srgbClr val="555555"/>
                </a:solidFill>
                <a:effectLst/>
              </a:rPr>
              <a:t>“The basis of revenue integrity is to prevent recurrence of issues that can cause revenue leakage and/or compliance risks through effective, efficient, replicable processes and internal controls across the continuum of patient care, supported by the appropriate documentation and the application of sound financial practices that are able to withstand audits at any point in time.”</a:t>
            </a:r>
            <a:endParaRPr lang="en-US">
              <a:solidFill>
                <a:srgbClr val="555555"/>
              </a:solidFill>
            </a:endParaRPr>
          </a:p>
        </p:txBody>
      </p:sp>
      <p:sp>
        <p:nvSpPr>
          <p:cNvPr id="32" name="TextBox 31">
            <a:extLst>
              <a:ext uri="{FF2B5EF4-FFF2-40B4-BE49-F238E27FC236}">
                <a16:creationId xmlns:a16="http://schemas.microsoft.com/office/drawing/2014/main" id="{74895E15-1625-4FC1-84BA-CE1B1A266C47}"/>
              </a:ext>
            </a:extLst>
          </p:cNvPr>
          <p:cNvSpPr txBox="1"/>
          <p:nvPr/>
        </p:nvSpPr>
        <p:spPr>
          <a:xfrm>
            <a:off x="842909" y="6670004"/>
            <a:ext cx="4844988" cy="230832"/>
          </a:xfrm>
          <a:prstGeom prst="rect">
            <a:avLst/>
          </a:prstGeom>
          <a:noFill/>
        </p:spPr>
        <p:txBody>
          <a:bodyPr wrap="square">
            <a:spAutoFit/>
          </a:bodyPr>
          <a:lstStyle/>
          <a:p>
            <a:r>
              <a:rPr lang="en-US" sz="900"/>
              <a:t>https://nahri.org/articles/</a:t>
            </a:r>
            <a:r>
              <a:rPr lang="en-US" sz="800"/>
              <a:t>welcome-national-association-healthcare-revenue-integrity</a:t>
            </a:r>
            <a:endParaRPr lang="en-US" sz="900"/>
          </a:p>
        </p:txBody>
      </p:sp>
      <p:sp>
        <p:nvSpPr>
          <p:cNvPr id="16" name="TextBox 15">
            <a:extLst>
              <a:ext uri="{FF2B5EF4-FFF2-40B4-BE49-F238E27FC236}">
                <a16:creationId xmlns:a16="http://schemas.microsoft.com/office/drawing/2014/main" id="{538DE4B8-371F-4A01-B708-F21AFDD5B609}"/>
              </a:ext>
            </a:extLst>
          </p:cNvPr>
          <p:cNvSpPr txBox="1"/>
          <p:nvPr/>
        </p:nvSpPr>
        <p:spPr>
          <a:xfrm>
            <a:off x="5719132" y="6646920"/>
            <a:ext cx="7454075" cy="246221"/>
          </a:xfrm>
          <a:prstGeom prst="rect">
            <a:avLst/>
          </a:prstGeom>
          <a:noFill/>
        </p:spPr>
        <p:txBody>
          <a:bodyPr wrap="square">
            <a:spAutoFit/>
          </a:bodyPr>
          <a:lstStyle/>
          <a:p>
            <a:r>
              <a:rPr lang="en-US" sz="500"/>
              <a:t>https://www.google.com/url?sa=i&amp;url=https%3A%2F%2Fwww.chicagotribune.com%2Flifestyles%2Fhealth%2Fsc-cost-of-plastic-surgery-procedures-health-0503-20170413-story.html&amp;psig=AOvVaw0pnUlTFPtF-F0RWhGtRuax&amp;ust=1613570229524000&amp;source=images&amp;cd=vfe&amp;ved=0CAIQjRxqFwoTCID67tfH7u4CFQAAAAAdAAAAABAD</a:t>
            </a:r>
          </a:p>
        </p:txBody>
      </p:sp>
    </p:spTree>
    <p:extLst>
      <p:ext uri="{BB962C8B-B14F-4D97-AF65-F5344CB8AC3E}">
        <p14:creationId xmlns:p14="http://schemas.microsoft.com/office/powerpoint/2010/main" val="467985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4C76D8-D28A-45E4-8DBE-BCF32805E285}"/>
              </a:ext>
            </a:extLst>
          </p:cNvPr>
          <p:cNvSpPr>
            <a:spLocks noGrp="1"/>
          </p:cNvSpPr>
          <p:nvPr>
            <p:ph type="title"/>
          </p:nvPr>
        </p:nvSpPr>
        <p:spPr/>
        <p:txBody>
          <a:bodyPr/>
          <a:lstStyle/>
          <a:p>
            <a:r>
              <a:rPr lang="en-US"/>
              <a:t>Revenue Integrity Goals</a:t>
            </a:r>
          </a:p>
        </p:txBody>
      </p:sp>
      <p:grpSp>
        <p:nvGrpSpPr>
          <p:cNvPr id="18" name="Group 17">
            <a:extLst>
              <a:ext uri="{FF2B5EF4-FFF2-40B4-BE49-F238E27FC236}">
                <a16:creationId xmlns:a16="http://schemas.microsoft.com/office/drawing/2014/main" id="{DEA4C05B-D1EA-4A75-B87F-1D2C47AA6BAE}"/>
              </a:ext>
            </a:extLst>
          </p:cNvPr>
          <p:cNvGrpSpPr/>
          <p:nvPr/>
        </p:nvGrpSpPr>
        <p:grpSpPr>
          <a:xfrm>
            <a:off x="845144" y="1667719"/>
            <a:ext cx="10450611" cy="4350528"/>
            <a:chOff x="456650" y="1555750"/>
            <a:chExt cx="11254887" cy="4975225"/>
          </a:xfrm>
        </p:grpSpPr>
        <p:sp>
          <p:nvSpPr>
            <p:cNvPr id="19" name="Freeform: Shape 18">
              <a:extLst>
                <a:ext uri="{FF2B5EF4-FFF2-40B4-BE49-F238E27FC236}">
                  <a16:creationId xmlns:a16="http://schemas.microsoft.com/office/drawing/2014/main" id="{3B29FDDA-3065-4FD4-8557-2B8377A10590}"/>
                </a:ext>
              </a:extLst>
            </p:cNvPr>
            <p:cNvSpPr/>
            <p:nvPr/>
          </p:nvSpPr>
          <p:spPr>
            <a:xfrm>
              <a:off x="456650" y="1555750"/>
              <a:ext cx="2751806" cy="4975225"/>
            </a:xfrm>
            <a:custGeom>
              <a:avLst/>
              <a:gdLst>
                <a:gd name="connsiteX0" fmla="*/ 0 w 2751806"/>
                <a:gd name="connsiteY0" fmla="*/ 275181 h 4975225"/>
                <a:gd name="connsiteX1" fmla="*/ 275181 w 2751806"/>
                <a:gd name="connsiteY1" fmla="*/ 0 h 4975225"/>
                <a:gd name="connsiteX2" fmla="*/ 2476625 w 2751806"/>
                <a:gd name="connsiteY2" fmla="*/ 0 h 4975225"/>
                <a:gd name="connsiteX3" fmla="*/ 2751806 w 2751806"/>
                <a:gd name="connsiteY3" fmla="*/ 275181 h 4975225"/>
                <a:gd name="connsiteX4" fmla="*/ 2751806 w 2751806"/>
                <a:gd name="connsiteY4" fmla="*/ 4700044 h 4975225"/>
                <a:gd name="connsiteX5" fmla="*/ 2476625 w 2751806"/>
                <a:gd name="connsiteY5" fmla="*/ 4975225 h 4975225"/>
                <a:gd name="connsiteX6" fmla="*/ 275181 w 2751806"/>
                <a:gd name="connsiteY6" fmla="*/ 4975225 h 4975225"/>
                <a:gd name="connsiteX7" fmla="*/ 0 w 2751806"/>
                <a:gd name="connsiteY7" fmla="*/ 4700044 h 4975225"/>
                <a:gd name="connsiteX8" fmla="*/ 0 w 2751806"/>
                <a:gd name="connsiteY8" fmla="*/ 275181 h 497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1806" h="4975225">
                  <a:moveTo>
                    <a:pt x="0" y="275181"/>
                  </a:moveTo>
                  <a:cubicBezTo>
                    <a:pt x="0" y="123203"/>
                    <a:pt x="123203" y="0"/>
                    <a:pt x="275181" y="0"/>
                  </a:cubicBezTo>
                  <a:lnTo>
                    <a:pt x="2476625" y="0"/>
                  </a:lnTo>
                  <a:cubicBezTo>
                    <a:pt x="2628603" y="0"/>
                    <a:pt x="2751806" y="123203"/>
                    <a:pt x="2751806" y="275181"/>
                  </a:cubicBezTo>
                  <a:lnTo>
                    <a:pt x="2751806" y="4700044"/>
                  </a:lnTo>
                  <a:cubicBezTo>
                    <a:pt x="2751806" y="4852022"/>
                    <a:pt x="2628603" y="4975225"/>
                    <a:pt x="2476625" y="4975225"/>
                  </a:cubicBezTo>
                  <a:lnTo>
                    <a:pt x="275181" y="4975225"/>
                  </a:lnTo>
                  <a:cubicBezTo>
                    <a:pt x="123203" y="4975225"/>
                    <a:pt x="0" y="4852022"/>
                    <a:pt x="0" y="4700044"/>
                  </a:cubicBezTo>
                  <a:lnTo>
                    <a:pt x="0" y="27518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6248" tIns="2196338" rIns="206248" bIns="1201293" numCol="1" spcCol="1270" anchor="ctr" anchorCtr="0">
              <a:noAutofit/>
            </a:bodyPr>
            <a:lstStyle/>
            <a:p>
              <a:pPr marL="0" lvl="0" indent="0" algn="ctr" defTabSz="1289050">
                <a:lnSpc>
                  <a:spcPct val="90000"/>
                </a:lnSpc>
                <a:spcBef>
                  <a:spcPct val="0"/>
                </a:spcBef>
                <a:spcAft>
                  <a:spcPct val="35000"/>
                </a:spcAft>
                <a:buNone/>
              </a:pPr>
              <a:r>
                <a:rPr lang="en-US" sz="2400" kern="1200"/>
                <a:t>Prevent Revenue Leakage</a:t>
              </a:r>
            </a:p>
          </p:txBody>
        </p:sp>
        <p:sp>
          <p:nvSpPr>
            <p:cNvPr id="20" name="Oval 19">
              <a:extLst>
                <a:ext uri="{FF2B5EF4-FFF2-40B4-BE49-F238E27FC236}">
                  <a16:creationId xmlns:a16="http://schemas.microsoft.com/office/drawing/2014/main" id="{135A28D8-0051-46B4-B161-6ABD68C2308B}"/>
                </a:ext>
              </a:extLst>
            </p:cNvPr>
            <p:cNvSpPr/>
            <p:nvPr/>
          </p:nvSpPr>
          <p:spPr>
            <a:xfrm>
              <a:off x="1004178" y="1854263"/>
              <a:ext cx="1656749" cy="1656749"/>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1" name="Freeform: Shape 20">
              <a:extLst>
                <a:ext uri="{FF2B5EF4-FFF2-40B4-BE49-F238E27FC236}">
                  <a16:creationId xmlns:a16="http://schemas.microsoft.com/office/drawing/2014/main" id="{8214BD82-4597-4811-8E2F-8A212C406103}"/>
                </a:ext>
              </a:extLst>
            </p:cNvPr>
            <p:cNvSpPr/>
            <p:nvPr/>
          </p:nvSpPr>
          <p:spPr>
            <a:xfrm>
              <a:off x="3291010" y="1555750"/>
              <a:ext cx="2751807" cy="4975225"/>
            </a:xfrm>
            <a:custGeom>
              <a:avLst/>
              <a:gdLst>
                <a:gd name="connsiteX0" fmla="*/ 0 w 2751806"/>
                <a:gd name="connsiteY0" fmla="*/ 275181 h 4975225"/>
                <a:gd name="connsiteX1" fmla="*/ 275181 w 2751806"/>
                <a:gd name="connsiteY1" fmla="*/ 0 h 4975225"/>
                <a:gd name="connsiteX2" fmla="*/ 2476625 w 2751806"/>
                <a:gd name="connsiteY2" fmla="*/ 0 h 4975225"/>
                <a:gd name="connsiteX3" fmla="*/ 2751806 w 2751806"/>
                <a:gd name="connsiteY3" fmla="*/ 275181 h 4975225"/>
                <a:gd name="connsiteX4" fmla="*/ 2751806 w 2751806"/>
                <a:gd name="connsiteY4" fmla="*/ 4700044 h 4975225"/>
                <a:gd name="connsiteX5" fmla="*/ 2476625 w 2751806"/>
                <a:gd name="connsiteY5" fmla="*/ 4975225 h 4975225"/>
                <a:gd name="connsiteX6" fmla="*/ 275181 w 2751806"/>
                <a:gd name="connsiteY6" fmla="*/ 4975225 h 4975225"/>
                <a:gd name="connsiteX7" fmla="*/ 0 w 2751806"/>
                <a:gd name="connsiteY7" fmla="*/ 4700044 h 4975225"/>
                <a:gd name="connsiteX8" fmla="*/ 0 w 2751806"/>
                <a:gd name="connsiteY8" fmla="*/ 275181 h 497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1806" h="4975225">
                  <a:moveTo>
                    <a:pt x="0" y="275181"/>
                  </a:moveTo>
                  <a:cubicBezTo>
                    <a:pt x="0" y="123203"/>
                    <a:pt x="123203" y="0"/>
                    <a:pt x="275181" y="0"/>
                  </a:cubicBezTo>
                  <a:lnTo>
                    <a:pt x="2476625" y="0"/>
                  </a:lnTo>
                  <a:cubicBezTo>
                    <a:pt x="2628603" y="0"/>
                    <a:pt x="2751806" y="123203"/>
                    <a:pt x="2751806" y="275181"/>
                  </a:cubicBezTo>
                  <a:lnTo>
                    <a:pt x="2751806" y="4700044"/>
                  </a:lnTo>
                  <a:cubicBezTo>
                    <a:pt x="2751806" y="4852022"/>
                    <a:pt x="2628603" y="4975225"/>
                    <a:pt x="2476625" y="4975225"/>
                  </a:cubicBezTo>
                  <a:lnTo>
                    <a:pt x="275181" y="4975225"/>
                  </a:lnTo>
                  <a:cubicBezTo>
                    <a:pt x="123203" y="4975225"/>
                    <a:pt x="0" y="4852022"/>
                    <a:pt x="0" y="4700044"/>
                  </a:cubicBezTo>
                  <a:lnTo>
                    <a:pt x="0" y="27518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6248" tIns="2196338" rIns="206248" bIns="1201293" numCol="1" spcCol="1270" anchor="ctr" anchorCtr="0">
              <a:noAutofit/>
            </a:bodyPr>
            <a:lstStyle/>
            <a:p>
              <a:pPr marL="0" lvl="0" indent="0" algn="ctr" defTabSz="1289050">
                <a:lnSpc>
                  <a:spcPct val="90000"/>
                </a:lnSpc>
                <a:spcBef>
                  <a:spcPct val="0"/>
                </a:spcBef>
                <a:spcAft>
                  <a:spcPct val="35000"/>
                </a:spcAft>
                <a:buNone/>
              </a:pPr>
              <a:r>
                <a:rPr lang="en-US" sz="2400" kern="1200"/>
                <a:t>Reduce Risk</a:t>
              </a:r>
            </a:p>
          </p:txBody>
        </p:sp>
        <p:sp>
          <p:nvSpPr>
            <p:cNvPr id="22" name="Oval 21">
              <a:extLst>
                <a:ext uri="{FF2B5EF4-FFF2-40B4-BE49-F238E27FC236}">
                  <a16:creationId xmlns:a16="http://schemas.microsoft.com/office/drawing/2014/main" id="{7A9E4E16-E768-4B1C-9BB6-F9D9821D00B4}"/>
                </a:ext>
              </a:extLst>
            </p:cNvPr>
            <p:cNvSpPr/>
            <p:nvPr/>
          </p:nvSpPr>
          <p:spPr>
            <a:xfrm>
              <a:off x="3838538" y="1854263"/>
              <a:ext cx="1656749" cy="1656749"/>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3" name="Freeform: Shape 22">
              <a:extLst>
                <a:ext uri="{FF2B5EF4-FFF2-40B4-BE49-F238E27FC236}">
                  <a16:creationId xmlns:a16="http://schemas.microsoft.com/office/drawing/2014/main" id="{7449E013-0F2F-46A2-A191-7F2C4E4A44EB}"/>
                </a:ext>
              </a:extLst>
            </p:cNvPr>
            <p:cNvSpPr/>
            <p:nvPr/>
          </p:nvSpPr>
          <p:spPr>
            <a:xfrm>
              <a:off x="6125371" y="1555750"/>
              <a:ext cx="2751807" cy="4975225"/>
            </a:xfrm>
            <a:custGeom>
              <a:avLst/>
              <a:gdLst>
                <a:gd name="connsiteX0" fmla="*/ 0 w 2751806"/>
                <a:gd name="connsiteY0" fmla="*/ 275181 h 4975225"/>
                <a:gd name="connsiteX1" fmla="*/ 275181 w 2751806"/>
                <a:gd name="connsiteY1" fmla="*/ 0 h 4975225"/>
                <a:gd name="connsiteX2" fmla="*/ 2476625 w 2751806"/>
                <a:gd name="connsiteY2" fmla="*/ 0 h 4975225"/>
                <a:gd name="connsiteX3" fmla="*/ 2751806 w 2751806"/>
                <a:gd name="connsiteY3" fmla="*/ 275181 h 4975225"/>
                <a:gd name="connsiteX4" fmla="*/ 2751806 w 2751806"/>
                <a:gd name="connsiteY4" fmla="*/ 4700044 h 4975225"/>
                <a:gd name="connsiteX5" fmla="*/ 2476625 w 2751806"/>
                <a:gd name="connsiteY5" fmla="*/ 4975225 h 4975225"/>
                <a:gd name="connsiteX6" fmla="*/ 275181 w 2751806"/>
                <a:gd name="connsiteY6" fmla="*/ 4975225 h 4975225"/>
                <a:gd name="connsiteX7" fmla="*/ 0 w 2751806"/>
                <a:gd name="connsiteY7" fmla="*/ 4700044 h 4975225"/>
                <a:gd name="connsiteX8" fmla="*/ 0 w 2751806"/>
                <a:gd name="connsiteY8" fmla="*/ 275181 h 497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1806" h="4975225">
                  <a:moveTo>
                    <a:pt x="0" y="275181"/>
                  </a:moveTo>
                  <a:cubicBezTo>
                    <a:pt x="0" y="123203"/>
                    <a:pt x="123203" y="0"/>
                    <a:pt x="275181" y="0"/>
                  </a:cubicBezTo>
                  <a:lnTo>
                    <a:pt x="2476625" y="0"/>
                  </a:lnTo>
                  <a:cubicBezTo>
                    <a:pt x="2628603" y="0"/>
                    <a:pt x="2751806" y="123203"/>
                    <a:pt x="2751806" y="275181"/>
                  </a:cubicBezTo>
                  <a:lnTo>
                    <a:pt x="2751806" y="4700044"/>
                  </a:lnTo>
                  <a:cubicBezTo>
                    <a:pt x="2751806" y="4852022"/>
                    <a:pt x="2628603" y="4975225"/>
                    <a:pt x="2476625" y="4975225"/>
                  </a:cubicBezTo>
                  <a:lnTo>
                    <a:pt x="275181" y="4975225"/>
                  </a:lnTo>
                  <a:cubicBezTo>
                    <a:pt x="123203" y="4975225"/>
                    <a:pt x="0" y="4852022"/>
                    <a:pt x="0" y="4700044"/>
                  </a:cubicBezTo>
                  <a:lnTo>
                    <a:pt x="0" y="27518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6248" tIns="2196338" rIns="206248" bIns="1201293" numCol="1" spcCol="1270" anchor="ctr" anchorCtr="0">
              <a:noAutofit/>
            </a:bodyPr>
            <a:lstStyle/>
            <a:p>
              <a:pPr marL="0" lvl="0" indent="0" algn="ctr" defTabSz="1289050">
                <a:lnSpc>
                  <a:spcPct val="90000"/>
                </a:lnSpc>
                <a:spcBef>
                  <a:spcPct val="0"/>
                </a:spcBef>
                <a:spcAft>
                  <a:spcPct val="35000"/>
                </a:spcAft>
                <a:buNone/>
              </a:pPr>
              <a:r>
                <a:rPr lang="en-US" sz="2400" kern="1200"/>
                <a:t>Improve Continuum of Care</a:t>
              </a:r>
            </a:p>
          </p:txBody>
        </p:sp>
        <p:sp>
          <p:nvSpPr>
            <p:cNvPr id="24" name="Oval 23">
              <a:extLst>
                <a:ext uri="{FF2B5EF4-FFF2-40B4-BE49-F238E27FC236}">
                  <a16:creationId xmlns:a16="http://schemas.microsoft.com/office/drawing/2014/main" id="{0ABE13E3-7784-4FA9-A55F-CE161FD92848}"/>
                </a:ext>
              </a:extLst>
            </p:cNvPr>
            <p:cNvSpPr/>
            <p:nvPr/>
          </p:nvSpPr>
          <p:spPr>
            <a:xfrm>
              <a:off x="6672899" y="1854263"/>
              <a:ext cx="1656749" cy="1656749"/>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5" name="Freeform: Shape 24">
              <a:extLst>
                <a:ext uri="{FF2B5EF4-FFF2-40B4-BE49-F238E27FC236}">
                  <a16:creationId xmlns:a16="http://schemas.microsoft.com/office/drawing/2014/main" id="{2734C4FC-DFF8-495E-BBD6-3E795B955F49}"/>
                </a:ext>
              </a:extLst>
            </p:cNvPr>
            <p:cNvSpPr/>
            <p:nvPr/>
          </p:nvSpPr>
          <p:spPr>
            <a:xfrm>
              <a:off x="8959731" y="1555750"/>
              <a:ext cx="2751806" cy="4975225"/>
            </a:xfrm>
            <a:custGeom>
              <a:avLst/>
              <a:gdLst>
                <a:gd name="connsiteX0" fmla="*/ 0 w 2751806"/>
                <a:gd name="connsiteY0" fmla="*/ 275181 h 4975225"/>
                <a:gd name="connsiteX1" fmla="*/ 275181 w 2751806"/>
                <a:gd name="connsiteY1" fmla="*/ 0 h 4975225"/>
                <a:gd name="connsiteX2" fmla="*/ 2476625 w 2751806"/>
                <a:gd name="connsiteY2" fmla="*/ 0 h 4975225"/>
                <a:gd name="connsiteX3" fmla="*/ 2751806 w 2751806"/>
                <a:gd name="connsiteY3" fmla="*/ 275181 h 4975225"/>
                <a:gd name="connsiteX4" fmla="*/ 2751806 w 2751806"/>
                <a:gd name="connsiteY4" fmla="*/ 4700044 h 4975225"/>
                <a:gd name="connsiteX5" fmla="*/ 2476625 w 2751806"/>
                <a:gd name="connsiteY5" fmla="*/ 4975225 h 4975225"/>
                <a:gd name="connsiteX6" fmla="*/ 275181 w 2751806"/>
                <a:gd name="connsiteY6" fmla="*/ 4975225 h 4975225"/>
                <a:gd name="connsiteX7" fmla="*/ 0 w 2751806"/>
                <a:gd name="connsiteY7" fmla="*/ 4700044 h 4975225"/>
                <a:gd name="connsiteX8" fmla="*/ 0 w 2751806"/>
                <a:gd name="connsiteY8" fmla="*/ 275181 h 497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1806" h="4975225">
                  <a:moveTo>
                    <a:pt x="0" y="275181"/>
                  </a:moveTo>
                  <a:cubicBezTo>
                    <a:pt x="0" y="123203"/>
                    <a:pt x="123203" y="0"/>
                    <a:pt x="275181" y="0"/>
                  </a:cubicBezTo>
                  <a:lnTo>
                    <a:pt x="2476625" y="0"/>
                  </a:lnTo>
                  <a:cubicBezTo>
                    <a:pt x="2628603" y="0"/>
                    <a:pt x="2751806" y="123203"/>
                    <a:pt x="2751806" y="275181"/>
                  </a:cubicBezTo>
                  <a:lnTo>
                    <a:pt x="2751806" y="4700044"/>
                  </a:lnTo>
                  <a:cubicBezTo>
                    <a:pt x="2751806" y="4852022"/>
                    <a:pt x="2628603" y="4975225"/>
                    <a:pt x="2476625" y="4975225"/>
                  </a:cubicBezTo>
                  <a:lnTo>
                    <a:pt x="275181" y="4975225"/>
                  </a:lnTo>
                  <a:cubicBezTo>
                    <a:pt x="123203" y="4975225"/>
                    <a:pt x="0" y="4852022"/>
                    <a:pt x="0" y="4700044"/>
                  </a:cubicBezTo>
                  <a:lnTo>
                    <a:pt x="0" y="27518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6248" tIns="2196338" rIns="206248" bIns="1201293" numCol="1" spcCol="1270" anchor="ctr" anchorCtr="0">
              <a:noAutofit/>
            </a:bodyPr>
            <a:lstStyle/>
            <a:p>
              <a:pPr marL="0" lvl="0" indent="0" algn="ctr" defTabSz="1289050">
                <a:lnSpc>
                  <a:spcPct val="90000"/>
                </a:lnSpc>
                <a:spcBef>
                  <a:spcPct val="0"/>
                </a:spcBef>
                <a:spcAft>
                  <a:spcPct val="35000"/>
                </a:spcAft>
                <a:buNone/>
              </a:pPr>
              <a:r>
                <a:rPr lang="en-US" sz="2400" kern="1200"/>
                <a:t>Appropriate Documentation </a:t>
              </a:r>
            </a:p>
          </p:txBody>
        </p:sp>
        <p:sp>
          <p:nvSpPr>
            <p:cNvPr id="26" name="Oval 25">
              <a:extLst>
                <a:ext uri="{FF2B5EF4-FFF2-40B4-BE49-F238E27FC236}">
                  <a16:creationId xmlns:a16="http://schemas.microsoft.com/office/drawing/2014/main" id="{BA8A67E7-CAC3-47A0-AF9C-B7C59A52A0A9}"/>
                </a:ext>
              </a:extLst>
            </p:cNvPr>
            <p:cNvSpPr/>
            <p:nvPr/>
          </p:nvSpPr>
          <p:spPr>
            <a:xfrm>
              <a:off x="9507259" y="1854263"/>
              <a:ext cx="1656749" cy="1656749"/>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7" name="Arrow: Left-Right 26">
              <a:extLst>
                <a:ext uri="{FF2B5EF4-FFF2-40B4-BE49-F238E27FC236}">
                  <a16:creationId xmlns:a16="http://schemas.microsoft.com/office/drawing/2014/main" id="{DFBBC2C1-3573-41BF-AFCC-08F40DBFFF8A}"/>
                </a:ext>
              </a:extLst>
            </p:cNvPr>
            <p:cNvSpPr/>
            <p:nvPr/>
          </p:nvSpPr>
          <p:spPr>
            <a:xfrm>
              <a:off x="904430" y="5535930"/>
              <a:ext cx="10359326" cy="746283"/>
            </a:xfrm>
            <a:prstGeom prst="leftRight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grpSp>
      <p:pic>
        <p:nvPicPr>
          <p:cNvPr id="12" name="Graphic 11" descr="Clipboard Checked with solid fill">
            <a:extLst>
              <a:ext uri="{FF2B5EF4-FFF2-40B4-BE49-F238E27FC236}">
                <a16:creationId xmlns:a16="http://schemas.microsoft.com/office/drawing/2014/main" id="{6D769C80-CFBC-4FC2-AEB9-622F6D1FC5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97340" y="2195912"/>
            <a:ext cx="914400" cy="914400"/>
          </a:xfrm>
          <a:prstGeom prst="rect">
            <a:avLst/>
          </a:prstGeom>
        </p:spPr>
      </p:pic>
      <p:grpSp>
        <p:nvGrpSpPr>
          <p:cNvPr id="13" name="Group 12">
            <a:extLst>
              <a:ext uri="{FF2B5EF4-FFF2-40B4-BE49-F238E27FC236}">
                <a16:creationId xmlns:a16="http://schemas.microsoft.com/office/drawing/2014/main" id="{593F20C0-51F1-4A90-9338-EE4E6CCFCD21}"/>
              </a:ext>
            </a:extLst>
          </p:cNvPr>
          <p:cNvGrpSpPr/>
          <p:nvPr/>
        </p:nvGrpSpPr>
        <p:grpSpPr>
          <a:xfrm>
            <a:off x="1537284" y="2103512"/>
            <a:ext cx="1170880" cy="1158249"/>
            <a:chOff x="9998747" y="4989055"/>
            <a:chExt cx="1170880" cy="1158249"/>
          </a:xfrm>
        </p:grpSpPr>
        <p:pic>
          <p:nvPicPr>
            <p:cNvPr id="16" name="Graphic 15" descr="Close outline">
              <a:extLst>
                <a:ext uri="{FF2B5EF4-FFF2-40B4-BE49-F238E27FC236}">
                  <a16:creationId xmlns:a16="http://schemas.microsoft.com/office/drawing/2014/main" id="{C8AF9922-D8EF-406D-9280-40FD9F1E37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98747" y="4989055"/>
              <a:ext cx="1158249" cy="1158249"/>
            </a:xfrm>
            <a:prstGeom prst="rect">
              <a:avLst/>
            </a:prstGeom>
          </p:spPr>
        </p:pic>
        <p:pic>
          <p:nvPicPr>
            <p:cNvPr id="17" name="Graphic 16" descr="Broken Fire Hydrant outline">
              <a:extLst>
                <a:ext uri="{FF2B5EF4-FFF2-40B4-BE49-F238E27FC236}">
                  <a16:creationId xmlns:a16="http://schemas.microsoft.com/office/drawing/2014/main" id="{F1D3B570-AF84-418B-B084-5BFE24CE76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55227" y="5109339"/>
              <a:ext cx="914400" cy="914400"/>
            </a:xfrm>
            <a:prstGeom prst="rect">
              <a:avLst/>
            </a:prstGeom>
          </p:spPr>
        </p:pic>
      </p:grpSp>
      <p:pic>
        <p:nvPicPr>
          <p:cNvPr id="14" name="Graphic 13" descr="Ui Ux with solid fill">
            <a:extLst>
              <a:ext uri="{FF2B5EF4-FFF2-40B4-BE49-F238E27FC236}">
                <a16:creationId xmlns:a16="http://schemas.microsoft.com/office/drawing/2014/main" id="{3463BE13-8BBD-49D3-BD4A-FA5D2AF8781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60973" y="2203752"/>
            <a:ext cx="914400" cy="914400"/>
          </a:xfrm>
          <a:prstGeom prst="rect">
            <a:avLst/>
          </a:prstGeom>
        </p:spPr>
      </p:pic>
      <p:pic>
        <p:nvPicPr>
          <p:cNvPr id="15" name="Graphic 14" descr="Inpatient outline">
            <a:extLst>
              <a:ext uri="{FF2B5EF4-FFF2-40B4-BE49-F238E27FC236}">
                <a16:creationId xmlns:a16="http://schemas.microsoft.com/office/drawing/2014/main" id="{93AEFB7D-F5FA-4D0E-97F4-97586643304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929157" y="2203752"/>
            <a:ext cx="914400" cy="914400"/>
          </a:xfrm>
          <a:prstGeom prst="rect">
            <a:avLst/>
          </a:prstGeom>
        </p:spPr>
      </p:pic>
    </p:spTree>
    <p:extLst>
      <p:ext uri="{BB962C8B-B14F-4D97-AF65-F5344CB8AC3E}">
        <p14:creationId xmlns:p14="http://schemas.microsoft.com/office/powerpoint/2010/main" val="28173433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51DB0BE-5F1B-4B0E-8707-652C2ED196B4}"/>
              </a:ext>
            </a:extLst>
          </p:cNvPr>
          <p:cNvSpPr/>
          <p:nvPr/>
        </p:nvSpPr>
        <p:spPr>
          <a:xfrm>
            <a:off x="7532171" y="1404717"/>
            <a:ext cx="4129047" cy="5078313"/>
          </a:xfrm>
          <a:prstGeom prst="roundRect">
            <a:avLst/>
          </a:prstGeom>
          <a:solidFill>
            <a:srgbClr val="55707E">
              <a:hueOff val="0"/>
              <a:satOff val="0"/>
              <a:lumOff val="0"/>
              <a:alphaOff val="0"/>
            </a:srgbClr>
          </a:solidFill>
          <a:ln w="25400" cap="flat" cmpd="sng" algn="ctr">
            <a:solidFill>
              <a:srgbClr val="FFFFFF">
                <a:hueOff val="0"/>
                <a:satOff val="0"/>
                <a:lumOff val="0"/>
                <a:alphaOff val="0"/>
              </a:srgbClr>
            </a:solidFill>
            <a:prstDash val="solid"/>
          </a:ln>
          <a:effectLst/>
        </p:spPr>
        <p:txBody>
          <a:bodyPr spcFirstLastPara="0" vert="horz" wrap="square" lIns="57150" tIns="57150" rIns="57150" bIns="57150" numCol="1" spcCol="1270" anchor="ctr" anchorCtr="0">
            <a:noAutofit/>
          </a:bodyPr>
          <a:lstStyle/>
          <a:p>
            <a:endParaRPr lang="en-US"/>
          </a:p>
        </p:txBody>
      </p:sp>
      <p:graphicFrame>
        <p:nvGraphicFramePr>
          <p:cNvPr id="15" name="Content Placeholder 14">
            <a:extLst>
              <a:ext uri="{FF2B5EF4-FFF2-40B4-BE49-F238E27FC236}">
                <a16:creationId xmlns:a16="http://schemas.microsoft.com/office/drawing/2014/main" id="{50448701-9C23-4DF4-8B44-93D20628D5D2}"/>
              </a:ext>
            </a:extLst>
          </p:cNvPr>
          <p:cNvGraphicFramePr>
            <a:graphicFrameLocks noGrp="1"/>
          </p:cNvGraphicFramePr>
          <p:nvPr>
            <p:ph sz="half" idx="2"/>
          </p:nvPr>
        </p:nvGraphicFramePr>
        <p:xfrm>
          <a:off x="453301" y="1400279"/>
          <a:ext cx="10968506" cy="5081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A1E93AE3-6F30-4060-82D3-1E730EA8AEBC}"/>
              </a:ext>
            </a:extLst>
          </p:cNvPr>
          <p:cNvSpPr>
            <a:spLocks noGrp="1"/>
          </p:cNvSpPr>
          <p:nvPr>
            <p:ph type="title"/>
          </p:nvPr>
        </p:nvSpPr>
        <p:spPr/>
        <p:txBody>
          <a:bodyPr/>
          <a:lstStyle/>
          <a:p>
            <a:pPr algn="ctr"/>
            <a:r>
              <a:rPr lang="en-US" dirty="0"/>
              <a:t>OP CDI is part of Revenue Integrity</a:t>
            </a:r>
          </a:p>
        </p:txBody>
      </p:sp>
      <p:sp>
        <p:nvSpPr>
          <p:cNvPr id="3" name="TextBox 2">
            <a:extLst>
              <a:ext uri="{FF2B5EF4-FFF2-40B4-BE49-F238E27FC236}">
                <a16:creationId xmlns:a16="http://schemas.microsoft.com/office/drawing/2014/main" id="{DF7617C3-0563-4B2F-9728-0CC97FE1A2DC}"/>
              </a:ext>
            </a:extLst>
          </p:cNvPr>
          <p:cNvSpPr txBox="1"/>
          <p:nvPr/>
        </p:nvSpPr>
        <p:spPr>
          <a:xfrm>
            <a:off x="6052868" y="3532706"/>
            <a:ext cx="1196759" cy="861774"/>
          </a:xfrm>
          <a:prstGeom prst="rect">
            <a:avLst/>
          </a:prstGeom>
          <a:noFill/>
        </p:spPr>
        <p:txBody>
          <a:bodyPr wrap="square" rtlCol="0">
            <a:spAutoFit/>
          </a:bodyPr>
          <a:lstStyle/>
          <a:p>
            <a:pPr algn="ctr"/>
            <a:r>
              <a:rPr lang="en-US" sz="3200" b="1">
                <a:solidFill>
                  <a:schemeClr val="tx2"/>
                </a:solidFill>
                <a:ea typeface="+mj-ea"/>
                <a:cs typeface="Arial" panose="020B0604020202020204" pitchFamily="34" charset="0"/>
              </a:rPr>
              <a:t>Goals</a:t>
            </a:r>
          </a:p>
          <a:p>
            <a:endParaRPr lang="en-US"/>
          </a:p>
        </p:txBody>
      </p:sp>
      <p:sp>
        <p:nvSpPr>
          <p:cNvPr id="4" name="TextBox 3">
            <a:extLst>
              <a:ext uri="{FF2B5EF4-FFF2-40B4-BE49-F238E27FC236}">
                <a16:creationId xmlns:a16="http://schemas.microsoft.com/office/drawing/2014/main" id="{D0EADFAB-BA91-49A6-A98D-A55DA288163F}"/>
              </a:ext>
            </a:extLst>
          </p:cNvPr>
          <p:cNvSpPr txBox="1"/>
          <p:nvPr/>
        </p:nvSpPr>
        <p:spPr>
          <a:xfrm>
            <a:off x="7725705" y="1680948"/>
            <a:ext cx="3935513" cy="4801314"/>
          </a:xfrm>
          <a:prstGeom prst="rect">
            <a:avLst/>
          </a:prstGeom>
          <a:noFill/>
          <a:ln>
            <a:noFill/>
          </a:ln>
        </p:spPr>
        <p:txBody>
          <a:bodyPr wrap="square" rtlCol="0">
            <a:spAutoFit/>
          </a:bodyPr>
          <a:lstStyle/>
          <a:p>
            <a:pPr marL="285750" indent="-285750">
              <a:buFont typeface="Arial" panose="020B0604020202020204" pitchFamily="34" charset="0"/>
              <a:buChar char="•"/>
            </a:pPr>
            <a:r>
              <a:rPr lang="en-US" dirty="0">
                <a:solidFill>
                  <a:schemeClr val="bg1"/>
                </a:solidFill>
              </a:rPr>
              <a:t>Healthy and compliant revenue cycle</a:t>
            </a:r>
          </a:p>
          <a:p>
            <a:pPr marL="742950" lvl="1" indent="-285750">
              <a:buFont typeface="Arial" panose="020B0604020202020204" pitchFamily="34" charset="0"/>
              <a:buChar char="•"/>
            </a:pPr>
            <a:r>
              <a:rPr lang="en-US" dirty="0">
                <a:solidFill>
                  <a:schemeClr val="bg1"/>
                </a:solidFill>
                <a:latin typeface="+mn-lt"/>
              </a:rPr>
              <a:t>Pricing based on resource utilization</a:t>
            </a:r>
          </a:p>
          <a:p>
            <a:pPr marL="742950" lvl="1" indent="-285750">
              <a:buFont typeface="Arial" panose="020B0604020202020204" pitchFamily="34" charset="0"/>
              <a:buChar char="•"/>
            </a:pPr>
            <a:r>
              <a:rPr lang="en-US" dirty="0">
                <a:solidFill>
                  <a:schemeClr val="bg1"/>
                </a:solidFill>
                <a:latin typeface="+mn-lt"/>
              </a:rPr>
              <a:t>Prevent </a:t>
            </a:r>
            <a:r>
              <a:rPr lang="en-US" dirty="0">
                <a:solidFill>
                  <a:schemeClr val="bg1"/>
                </a:solidFill>
              </a:rPr>
              <a:t>r</a:t>
            </a:r>
            <a:r>
              <a:rPr lang="en-US" dirty="0">
                <a:solidFill>
                  <a:schemeClr val="bg1"/>
                </a:solidFill>
                <a:latin typeface="+mn-lt"/>
              </a:rPr>
              <a:t>evenue </a:t>
            </a:r>
            <a:r>
              <a:rPr lang="en-US" dirty="0">
                <a:solidFill>
                  <a:schemeClr val="bg1"/>
                </a:solidFill>
              </a:rPr>
              <a:t>l</a:t>
            </a:r>
            <a:r>
              <a:rPr lang="en-US" dirty="0">
                <a:solidFill>
                  <a:schemeClr val="bg1"/>
                </a:solidFill>
                <a:latin typeface="+mn-lt"/>
              </a:rPr>
              <a:t>eakage</a:t>
            </a:r>
          </a:p>
          <a:p>
            <a:pPr marL="742950" lvl="1" indent="-285750">
              <a:buFont typeface="Arial" panose="020B0604020202020204" pitchFamily="34" charset="0"/>
              <a:buChar char="•"/>
            </a:pPr>
            <a:r>
              <a:rPr lang="en-US" dirty="0">
                <a:solidFill>
                  <a:schemeClr val="bg1"/>
                </a:solidFill>
                <a:cs typeface="Arial"/>
              </a:rPr>
              <a:t>Accurate diagnosis and procedure coding</a:t>
            </a:r>
          </a:p>
          <a:p>
            <a:pPr marL="742950" lvl="1" indent="-285750">
              <a:buFont typeface="Arial" panose="020B0604020202020204" pitchFamily="34" charset="0"/>
              <a:buChar char="•"/>
            </a:pPr>
            <a:r>
              <a:rPr lang="en-US" dirty="0">
                <a:solidFill>
                  <a:schemeClr val="bg1"/>
                </a:solidFill>
                <a:cs typeface="Arial"/>
              </a:rPr>
              <a:t>Accurate reimbursement </a:t>
            </a:r>
          </a:p>
          <a:p>
            <a:pPr marL="742950" lvl="1" indent="-285750">
              <a:buFont typeface="Arial" panose="020B0604020202020204" pitchFamily="34" charset="0"/>
              <a:buChar char="•"/>
            </a:pPr>
            <a:r>
              <a:rPr lang="en-US" dirty="0">
                <a:solidFill>
                  <a:schemeClr val="bg1"/>
                </a:solidFill>
                <a:cs typeface="Arial"/>
              </a:rPr>
              <a:t>Denial reduction </a:t>
            </a:r>
          </a:p>
          <a:p>
            <a:pPr marL="742950" lvl="1" indent="-285750">
              <a:buFont typeface="Arial" panose="020B0604020202020204" pitchFamily="34" charset="0"/>
              <a:buChar char="•"/>
            </a:pPr>
            <a:endParaRPr lang="en-US" dirty="0">
              <a:solidFill>
                <a:schemeClr val="bg1"/>
              </a:solidFill>
              <a:latin typeface="+mn-lt"/>
            </a:endParaRPr>
          </a:p>
          <a:p>
            <a:pPr marL="285750" indent="-285750">
              <a:buFont typeface="Arial" panose="020B0604020202020204" pitchFamily="34" charset="0"/>
              <a:buChar char="•"/>
            </a:pPr>
            <a:r>
              <a:rPr lang="en-US" dirty="0">
                <a:solidFill>
                  <a:schemeClr val="bg1"/>
                </a:solidFill>
                <a:latin typeface="+mn-lt"/>
              </a:rPr>
              <a:t>Accurate and complete documentation</a:t>
            </a:r>
          </a:p>
          <a:p>
            <a:pPr marL="742950" lvl="1" indent="-285750">
              <a:buFont typeface="Arial" panose="020B0604020202020204" pitchFamily="34" charset="0"/>
              <a:buChar char="•"/>
            </a:pPr>
            <a:r>
              <a:rPr lang="en-US" dirty="0">
                <a:solidFill>
                  <a:schemeClr val="bg1"/>
                </a:solidFill>
                <a:latin typeface="+mn-lt"/>
              </a:rPr>
              <a:t>Reduce compliance </a:t>
            </a:r>
            <a:r>
              <a:rPr lang="en-US" dirty="0">
                <a:solidFill>
                  <a:schemeClr val="bg1"/>
                </a:solidFill>
              </a:rPr>
              <a:t>r</a:t>
            </a:r>
            <a:r>
              <a:rPr lang="en-US" dirty="0">
                <a:solidFill>
                  <a:schemeClr val="bg1"/>
                </a:solidFill>
                <a:latin typeface="+mn-lt"/>
              </a:rPr>
              <a:t>isk</a:t>
            </a:r>
          </a:p>
          <a:p>
            <a:pPr marL="742950" lvl="1" indent="-285750">
              <a:buFont typeface="Arial" panose="020B0604020202020204" pitchFamily="34" charset="0"/>
              <a:buChar char="•"/>
            </a:pPr>
            <a:r>
              <a:rPr lang="en-US" dirty="0">
                <a:solidFill>
                  <a:schemeClr val="bg1"/>
                </a:solidFill>
                <a:latin typeface="+mn-lt"/>
              </a:rPr>
              <a:t>Improve </a:t>
            </a:r>
            <a:r>
              <a:rPr lang="en-US" dirty="0">
                <a:solidFill>
                  <a:schemeClr val="bg1"/>
                </a:solidFill>
              </a:rPr>
              <a:t>c</a:t>
            </a:r>
            <a:r>
              <a:rPr lang="en-US" dirty="0">
                <a:solidFill>
                  <a:schemeClr val="bg1"/>
                </a:solidFill>
                <a:latin typeface="+mn-lt"/>
              </a:rPr>
              <a:t>ontinuum of care</a:t>
            </a:r>
          </a:p>
          <a:p>
            <a:pPr marL="742950" lvl="1" indent="-285750">
              <a:buFont typeface="Arial" panose="020B0604020202020204" pitchFamily="34" charset="0"/>
              <a:buChar char="•"/>
            </a:pPr>
            <a:r>
              <a:rPr lang="en-US" dirty="0">
                <a:solidFill>
                  <a:schemeClr val="bg1"/>
                </a:solidFill>
              </a:rPr>
              <a:t>Meet industry and facility quality measures</a:t>
            </a:r>
            <a:endParaRPr lang="en-US" dirty="0">
              <a:solidFill>
                <a:schemeClr val="bg1"/>
              </a:solidFill>
              <a:latin typeface="+mn-lt"/>
            </a:endParaRPr>
          </a:p>
          <a:p>
            <a:pPr marL="285750" indent="-285750">
              <a:buFont typeface="Arial" panose="020B0604020202020204" pitchFamily="34" charset="0"/>
              <a:buChar char="•"/>
            </a:pPr>
            <a:endParaRPr lang="en-US" dirty="0">
              <a:latin typeface="+mn-lt"/>
            </a:endParaRPr>
          </a:p>
          <a:p>
            <a:endParaRPr lang="en-US" dirty="0"/>
          </a:p>
        </p:txBody>
      </p:sp>
      <p:sp>
        <p:nvSpPr>
          <p:cNvPr id="7" name="TextBox 6">
            <a:extLst>
              <a:ext uri="{FF2B5EF4-FFF2-40B4-BE49-F238E27FC236}">
                <a16:creationId xmlns:a16="http://schemas.microsoft.com/office/drawing/2014/main" id="{DFE3EB62-F273-4974-A64D-D1F3C13A2BE5}"/>
              </a:ext>
            </a:extLst>
          </p:cNvPr>
          <p:cNvSpPr txBox="1"/>
          <p:nvPr/>
        </p:nvSpPr>
        <p:spPr>
          <a:xfrm>
            <a:off x="2116656" y="2363155"/>
            <a:ext cx="2543175" cy="1600438"/>
          </a:xfrm>
          <a:prstGeom prst="rect">
            <a:avLst/>
          </a:prstGeom>
          <a:noFill/>
        </p:spPr>
        <p:txBody>
          <a:bodyPr wrap="square" rtlCol="0">
            <a:spAutoFit/>
          </a:bodyPr>
          <a:lstStyle/>
          <a:p>
            <a:r>
              <a:rPr lang="en-US" sz="4900">
                <a:solidFill>
                  <a:srgbClr val="FFFFFF"/>
                </a:solidFill>
                <a:latin typeface="Calibri"/>
              </a:rPr>
              <a:t>Revenue</a:t>
            </a:r>
            <a:r>
              <a:rPr lang="en-US"/>
              <a:t> </a:t>
            </a:r>
            <a:r>
              <a:rPr lang="en-US" sz="4900">
                <a:solidFill>
                  <a:srgbClr val="FFFFFF"/>
                </a:solidFill>
                <a:latin typeface="Calibri"/>
              </a:rPr>
              <a:t>Integrity</a:t>
            </a:r>
          </a:p>
        </p:txBody>
      </p:sp>
    </p:spTree>
    <p:extLst>
      <p:ext uri="{BB962C8B-B14F-4D97-AF65-F5344CB8AC3E}">
        <p14:creationId xmlns:p14="http://schemas.microsoft.com/office/powerpoint/2010/main" val="20530568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5BAA7E-A754-410D-9B38-D8BBF9718E41}"/>
              </a:ext>
            </a:extLst>
          </p:cNvPr>
          <p:cNvSpPr>
            <a:spLocks noGrp="1"/>
          </p:cNvSpPr>
          <p:nvPr>
            <p:ph type="title"/>
          </p:nvPr>
        </p:nvSpPr>
        <p:spPr/>
        <p:txBody>
          <a:bodyPr>
            <a:normAutofit fontScale="90000"/>
          </a:bodyPr>
          <a:lstStyle/>
          <a:p>
            <a:br>
              <a:rPr lang="en-US" dirty="0"/>
            </a:br>
            <a:br>
              <a:rPr lang="en-US" dirty="0"/>
            </a:br>
            <a:r>
              <a:rPr lang="en-US" dirty="0"/>
              <a:t>Evolution of Revenue Integrity/OP CDI</a:t>
            </a:r>
          </a:p>
        </p:txBody>
      </p:sp>
      <p:sp>
        <p:nvSpPr>
          <p:cNvPr id="5" name="Text Placeholder 4">
            <a:extLst>
              <a:ext uri="{FF2B5EF4-FFF2-40B4-BE49-F238E27FC236}">
                <a16:creationId xmlns:a16="http://schemas.microsoft.com/office/drawing/2014/main" id="{A1BBD305-898D-4BB5-9DD1-DB43E867E644}"/>
              </a:ext>
            </a:extLst>
          </p:cNvPr>
          <p:cNvSpPr>
            <a:spLocks noGrp="1"/>
          </p:cNvSpPr>
          <p:nvPr>
            <p:ph type="body" idx="1"/>
          </p:nvPr>
        </p:nvSpPr>
        <p:spPr/>
        <p:txBody>
          <a:bodyPr/>
          <a:lstStyle/>
          <a:p>
            <a:r>
              <a:rPr lang="en-US" dirty="0"/>
              <a:t>NorthShore University </a:t>
            </a:r>
            <a:r>
              <a:rPr lang="en-US" dirty="0" err="1"/>
              <a:t>HealthSystem</a:t>
            </a:r>
            <a:endParaRPr lang="en-US" dirty="0"/>
          </a:p>
        </p:txBody>
      </p:sp>
    </p:spTree>
    <p:extLst>
      <p:ext uri="{BB962C8B-B14F-4D97-AF65-F5344CB8AC3E}">
        <p14:creationId xmlns:p14="http://schemas.microsoft.com/office/powerpoint/2010/main" val="30588881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B82F2-9BC1-4FF7-9069-DB253E3EE4C9}"/>
              </a:ext>
            </a:extLst>
          </p:cNvPr>
          <p:cNvSpPr>
            <a:spLocks noGrp="1"/>
          </p:cNvSpPr>
          <p:nvPr>
            <p:ph type="title"/>
          </p:nvPr>
        </p:nvSpPr>
        <p:spPr>
          <a:xfrm>
            <a:off x="453301" y="607228"/>
            <a:ext cx="11260135" cy="765140"/>
          </a:xfrm>
        </p:spPr>
        <p:txBody>
          <a:bodyPr anchor="ctr">
            <a:normAutofit/>
          </a:bodyPr>
          <a:lstStyle/>
          <a:p>
            <a:r>
              <a:rPr lang="en-US"/>
              <a:t>Revenue Integrity at NorthShore University HealthSystem </a:t>
            </a:r>
          </a:p>
        </p:txBody>
      </p:sp>
      <p:sp>
        <p:nvSpPr>
          <p:cNvPr id="8" name="Text Placeholder 2">
            <a:extLst>
              <a:ext uri="{FF2B5EF4-FFF2-40B4-BE49-F238E27FC236}">
                <a16:creationId xmlns:a16="http://schemas.microsoft.com/office/drawing/2014/main" id="{0AEFAEFE-A807-402F-9C77-B017AFB254A9}"/>
              </a:ext>
            </a:extLst>
          </p:cNvPr>
          <p:cNvSpPr>
            <a:spLocks noGrp="1"/>
          </p:cNvSpPr>
          <p:nvPr>
            <p:ph type="body" idx="1"/>
          </p:nvPr>
        </p:nvSpPr>
        <p:spPr>
          <a:xfrm>
            <a:off x="453301" y="1552204"/>
            <a:ext cx="5486400" cy="435216"/>
          </a:xfrm>
        </p:spPr>
        <p:txBody>
          <a:bodyPr>
            <a:normAutofit lnSpcReduction="10000"/>
          </a:bodyPr>
          <a:lstStyle/>
          <a:p>
            <a:pPr algn="l"/>
            <a:r>
              <a:rPr lang="en-US" dirty="0"/>
              <a:t>Structure </a:t>
            </a:r>
          </a:p>
        </p:txBody>
      </p:sp>
      <p:sp>
        <p:nvSpPr>
          <p:cNvPr id="3" name="Content Placeholder 2">
            <a:extLst>
              <a:ext uri="{FF2B5EF4-FFF2-40B4-BE49-F238E27FC236}">
                <a16:creationId xmlns:a16="http://schemas.microsoft.com/office/drawing/2014/main" id="{F532A656-D000-4762-ADE7-95993404B422}"/>
              </a:ext>
            </a:extLst>
          </p:cNvPr>
          <p:cNvSpPr>
            <a:spLocks noGrp="1"/>
          </p:cNvSpPr>
          <p:nvPr>
            <p:ph sz="half" idx="2"/>
          </p:nvPr>
        </p:nvSpPr>
        <p:spPr>
          <a:xfrm>
            <a:off x="453301" y="2191966"/>
            <a:ext cx="5486400" cy="4331943"/>
          </a:xfrm>
        </p:spPr>
        <p:txBody>
          <a:bodyPr>
            <a:normAutofit/>
          </a:bodyPr>
          <a:lstStyle/>
          <a:p>
            <a:r>
              <a:rPr lang="en-US" dirty="0"/>
              <a:t>Revenue integrity team is composed of analysts and clinicians</a:t>
            </a:r>
          </a:p>
          <a:p>
            <a:pPr lvl="1"/>
            <a:r>
              <a:rPr lang="en-US" sz="2400" dirty="0"/>
              <a:t>All analysts have coding certificates</a:t>
            </a:r>
          </a:p>
          <a:p>
            <a:pPr lvl="1"/>
            <a:r>
              <a:rPr lang="en-US" sz="2400" dirty="0"/>
              <a:t>Clinicians have experience working in the ED, ICU, NICU, interventional areas </a:t>
            </a:r>
          </a:p>
          <a:p>
            <a:pPr lvl="2"/>
            <a:r>
              <a:rPr lang="en-US" sz="2200" dirty="0"/>
              <a:t>Six coders</a:t>
            </a:r>
          </a:p>
          <a:p>
            <a:pPr lvl="2"/>
            <a:r>
              <a:rPr lang="en-US" sz="2200" dirty="0"/>
              <a:t>Four nurses</a:t>
            </a:r>
          </a:p>
          <a:p>
            <a:pPr lvl="1"/>
            <a:r>
              <a:rPr lang="en-US" sz="2200" dirty="0"/>
              <a:t>All perform some type of OP CDI function</a:t>
            </a:r>
          </a:p>
          <a:p>
            <a:pPr lvl="1"/>
            <a:endParaRPr lang="en-US" sz="2200" dirty="0"/>
          </a:p>
          <a:p>
            <a:endParaRPr lang="en-US" dirty="0"/>
          </a:p>
        </p:txBody>
      </p:sp>
      <p:pic>
        <p:nvPicPr>
          <p:cNvPr id="11" name="Content Placeholder 10" descr="Diagram&#10;&#10;Description automatically generated">
            <a:extLst>
              <a:ext uri="{FF2B5EF4-FFF2-40B4-BE49-F238E27FC236}">
                <a16:creationId xmlns:a16="http://schemas.microsoft.com/office/drawing/2014/main" id="{336617FE-EE3E-43C2-8FF4-760AA1899D07}"/>
              </a:ext>
            </a:extLst>
          </p:cNvPr>
          <p:cNvPicPr>
            <a:picLocks noGrp="1" noChangeAspect="1"/>
          </p:cNvPicPr>
          <p:nvPr>
            <p:ph sz="quarter" idx="4"/>
          </p:nvPr>
        </p:nvPicPr>
        <p:blipFill>
          <a:blip r:embed="rId2"/>
          <a:stretch>
            <a:fillRect/>
          </a:stretch>
        </p:blipFill>
        <p:spPr>
          <a:xfrm>
            <a:off x="6252301" y="1552204"/>
            <a:ext cx="5140377" cy="4812516"/>
          </a:xfrm>
        </p:spPr>
      </p:pic>
    </p:spTree>
    <p:extLst>
      <p:ext uri="{BB962C8B-B14F-4D97-AF65-F5344CB8AC3E}">
        <p14:creationId xmlns:p14="http://schemas.microsoft.com/office/powerpoint/2010/main" val="3568210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a:t>Agenda</a:t>
            </a:r>
          </a:p>
        </p:txBody>
      </p:sp>
      <p:sp>
        <p:nvSpPr>
          <p:cNvPr id="2" name="Content Placeholder 1">
            <a:extLst>
              <a:ext uri="{FF2B5EF4-FFF2-40B4-BE49-F238E27FC236}">
                <a16:creationId xmlns:a16="http://schemas.microsoft.com/office/drawing/2014/main" id="{2FD433AF-576F-4927-845B-7A749EF76840}"/>
              </a:ext>
            </a:extLst>
          </p:cNvPr>
          <p:cNvSpPr>
            <a:spLocks noGrp="1"/>
          </p:cNvSpPr>
          <p:nvPr>
            <p:ph idx="1"/>
          </p:nvPr>
        </p:nvSpPr>
        <p:spPr/>
        <p:txBody>
          <a:bodyPr/>
          <a:lstStyle/>
          <a:p>
            <a:pPr lvl="0">
              <a:spcBef>
                <a:spcPts val="1200"/>
              </a:spcBef>
            </a:pPr>
            <a:r>
              <a:rPr lang="en-US" sz="2800" dirty="0"/>
              <a:t>Illinois Chapter Leader introductions</a:t>
            </a:r>
          </a:p>
          <a:p>
            <a:pPr lvl="0">
              <a:spcBef>
                <a:spcPts val="1200"/>
              </a:spcBef>
            </a:pPr>
            <a:r>
              <a:rPr lang="en-US" sz="2800" dirty="0"/>
              <a:t>Illinois geography and population</a:t>
            </a:r>
          </a:p>
          <a:p>
            <a:pPr lvl="0">
              <a:spcBef>
                <a:spcPts val="1200"/>
              </a:spcBef>
            </a:pPr>
            <a:r>
              <a:rPr lang="en-US" sz="2800" dirty="0"/>
              <a:t>Illinois hospital statistics</a:t>
            </a:r>
          </a:p>
          <a:p>
            <a:pPr lvl="0">
              <a:spcBef>
                <a:spcPts val="1200"/>
              </a:spcBef>
            </a:pPr>
            <a:r>
              <a:rPr lang="en-US" sz="2800" dirty="0"/>
              <a:t>Illinois Chapter goals</a:t>
            </a:r>
          </a:p>
          <a:p>
            <a:pPr lvl="0">
              <a:spcBef>
                <a:spcPts val="1200"/>
              </a:spcBef>
            </a:pPr>
            <a:r>
              <a:rPr lang="en-US" sz="2800" dirty="0"/>
              <a:t>Education presentation from Phil Kajpust and Stacey Brennert</a:t>
            </a:r>
          </a:p>
        </p:txBody>
      </p:sp>
    </p:spTree>
    <p:extLst>
      <p:ext uri="{BB962C8B-B14F-4D97-AF65-F5344CB8AC3E}">
        <p14:creationId xmlns:p14="http://schemas.microsoft.com/office/powerpoint/2010/main" val="3507096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7CDB6-22B3-415D-8AF6-1C7B60AF4C93}"/>
              </a:ext>
            </a:extLst>
          </p:cNvPr>
          <p:cNvSpPr>
            <a:spLocks noGrp="1"/>
          </p:cNvSpPr>
          <p:nvPr>
            <p:ph type="title"/>
          </p:nvPr>
        </p:nvSpPr>
        <p:spPr/>
        <p:txBody>
          <a:bodyPr/>
          <a:lstStyle/>
          <a:p>
            <a:r>
              <a:rPr lang="en-US" dirty="0"/>
              <a:t>Outpatient CDI Functions in Revenue Integrity </a:t>
            </a:r>
          </a:p>
        </p:txBody>
      </p:sp>
      <p:sp>
        <p:nvSpPr>
          <p:cNvPr id="3" name="Content Placeholder 2">
            <a:extLst>
              <a:ext uri="{FF2B5EF4-FFF2-40B4-BE49-F238E27FC236}">
                <a16:creationId xmlns:a16="http://schemas.microsoft.com/office/drawing/2014/main" id="{726F493D-F83B-4793-AE90-6F46204BBF73}"/>
              </a:ext>
            </a:extLst>
          </p:cNvPr>
          <p:cNvSpPr>
            <a:spLocks noGrp="1"/>
          </p:cNvSpPr>
          <p:nvPr>
            <p:ph sz="half" idx="1"/>
          </p:nvPr>
        </p:nvSpPr>
        <p:spPr>
          <a:xfrm>
            <a:off x="453302" y="1557133"/>
            <a:ext cx="4267988" cy="2604320"/>
          </a:xfrm>
        </p:spPr>
        <p:txBody>
          <a:bodyPr>
            <a:normAutofit fontScale="55000" lnSpcReduction="20000"/>
          </a:bodyPr>
          <a:lstStyle/>
          <a:p>
            <a:pPr>
              <a:lnSpc>
                <a:spcPct val="120000"/>
              </a:lnSpc>
            </a:pPr>
            <a:r>
              <a:rPr lang="en-US" sz="2900" dirty="0">
                <a:effectLst/>
                <a:latin typeface="+mj-lt"/>
                <a:ea typeface="Calibri" panose="020F0502020204030204" pitchFamily="34" charset="0"/>
              </a:rPr>
              <a:t>Revenue integrity serves as an intermediary between various departments with efforts focused on maximizing revenue, </a:t>
            </a:r>
            <a:r>
              <a:rPr lang="en-US" sz="2900" dirty="0">
                <a:solidFill>
                  <a:srgbClr val="000000"/>
                </a:solidFill>
                <a:effectLst/>
                <a:latin typeface="+mj-lt"/>
                <a:ea typeface="Calibri" panose="020F0502020204030204" pitchFamily="34" charset="0"/>
              </a:rPr>
              <a:t>acknowledging the need for compliance with laws and regulations, and focusing on ethical business practices</a:t>
            </a:r>
            <a:endParaRPr lang="en-US" sz="2900" dirty="0">
              <a:solidFill>
                <a:srgbClr val="000000"/>
              </a:solidFill>
              <a:latin typeface="+mj-lt"/>
              <a:ea typeface="Calibri" panose="020F0502020204030204" pitchFamily="34" charset="0"/>
            </a:endParaRPr>
          </a:p>
          <a:p>
            <a:pPr>
              <a:lnSpc>
                <a:spcPct val="120000"/>
              </a:lnSpc>
            </a:pPr>
            <a:r>
              <a:rPr lang="en-US" sz="2900" dirty="0">
                <a:solidFill>
                  <a:srgbClr val="000000"/>
                </a:solidFill>
                <a:latin typeface="+mj-lt"/>
                <a:ea typeface="Calibri" panose="020F0502020204030204" pitchFamily="34" charset="0"/>
              </a:rPr>
              <a:t>OP CDI goal is to ensure the success of the revenue integrity </a:t>
            </a:r>
            <a:r>
              <a:rPr lang="en-US" sz="2900" dirty="0" err="1">
                <a:solidFill>
                  <a:srgbClr val="000000"/>
                </a:solidFill>
                <a:latin typeface="+mj-lt"/>
                <a:ea typeface="Calibri" panose="020F0502020204030204" pitchFamily="34" charset="0"/>
              </a:rPr>
              <a:t>Ddepartment</a:t>
            </a:r>
            <a:r>
              <a:rPr lang="en-US" sz="2900" dirty="0">
                <a:solidFill>
                  <a:srgbClr val="000000"/>
                </a:solidFill>
                <a:latin typeface="+mj-lt"/>
                <a:ea typeface="Calibri" panose="020F0502020204030204" pitchFamily="34" charset="0"/>
              </a:rPr>
              <a:t> </a:t>
            </a:r>
          </a:p>
          <a:p>
            <a:endParaRPr lang="en-US" sz="2000" dirty="0">
              <a:solidFill>
                <a:srgbClr val="000000"/>
              </a:solidFill>
              <a:effectLst/>
              <a:latin typeface="Arial" panose="020B0604020202020204" pitchFamily="34" charset="0"/>
              <a:ea typeface="Calibri" panose="020F0502020204030204" pitchFamily="34" charset="0"/>
            </a:endParaRPr>
          </a:p>
        </p:txBody>
      </p:sp>
      <p:graphicFrame>
        <p:nvGraphicFramePr>
          <p:cNvPr id="12" name="Diagram 11">
            <a:extLst>
              <a:ext uri="{FF2B5EF4-FFF2-40B4-BE49-F238E27FC236}">
                <a16:creationId xmlns:a16="http://schemas.microsoft.com/office/drawing/2014/main" id="{0A00A2E2-8046-475D-85B4-BB9BA5B7B680}"/>
              </a:ext>
            </a:extLst>
          </p:cNvPr>
          <p:cNvGraphicFramePr/>
          <p:nvPr>
            <p:extLst>
              <p:ext uri="{D42A27DB-BD31-4B8C-83A1-F6EECF244321}">
                <p14:modId xmlns:p14="http://schemas.microsoft.com/office/powerpoint/2010/main" val="1565259421"/>
              </p:ext>
            </p:extLst>
          </p:nvPr>
        </p:nvGraphicFramePr>
        <p:xfrm>
          <a:off x="4814596" y="1474572"/>
          <a:ext cx="6924103" cy="477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5" name="Group 24">
            <a:extLst>
              <a:ext uri="{FF2B5EF4-FFF2-40B4-BE49-F238E27FC236}">
                <a16:creationId xmlns:a16="http://schemas.microsoft.com/office/drawing/2014/main" id="{4E6CFF73-4F5F-44BD-B401-6C0523C67ECD}"/>
              </a:ext>
            </a:extLst>
          </p:cNvPr>
          <p:cNvGrpSpPr/>
          <p:nvPr/>
        </p:nvGrpSpPr>
        <p:grpSpPr>
          <a:xfrm>
            <a:off x="1040228" y="4161252"/>
            <a:ext cx="2692013" cy="1988159"/>
            <a:chOff x="1198849" y="4161252"/>
            <a:chExt cx="2692013" cy="1988159"/>
          </a:xfrm>
        </p:grpSpPr>
        <p:pic>
          <p:nvPicPr>
            <p:cNvPr id="16" name="Graphic 15" descr="Bank outline">
              <a:extLst>
                <a:ext uri="{FF2B5EF4-FFF2-40B4-BE49-F238E27FC236}">
                  <a16:creationId xmlns:a16="http://schemas.microsoft.com/office/drawing/2014/main" id="{939CA799-CB1D-4420-8D36-6681862D8D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20479" y="5179028"/>
              <a:ext cx="970383" cy="970383"/>
            </a:xfrm>
            <a:prstGeom prst="rect">
              <a:avLst/>
            </a:prstGeom>
          </p:spPr>
        </p:pic>
        <p:pic>
          <p:nvPicPr>
            <p:cNvPr id="18" name="Graphic 17" descr="Police male outline">
              <a:extLst>
                <a:ext uri="{FF2B5EF4-FFF2-40B4-BE49-F238E27FC236}">
                  <a16:creationId xmlns:a16="http://schemas.microsoft.com/office/drawing/2014/main" id="{0439CB1E-36FF-4A9C-8D76-81BE60E53F9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98849" y="4161252"/>
              <a:ext cx="914400" cy="914400"/>
            </a:xfrm>
            <a:prstGeom prst="rect">
              <a:avLst/>
            </a:prstGeom>
          </p:spPr>
        </p:pic>
        <p:pic>
          <p:nvPicPr>
            <p:cNvPr id="22" name="Graphic 21" descr="Storytelling outline">
              <a:extLst>
                <a:ext uri="{FF2B5EF4-FFF2-40B4-BE49-F238E27FC236}">
                  <a16:creationId xmlns:a16="http://schemas.microsoft.com/office/drawing/2014/main" id="{65FF447D-5B71-4273-A4CB-14FD9BAAAB0A}"/>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198849" y="5235011"/>
              <a:ext cx="914400" cy="914400"/>
            </a:xfrm>
            <a:prstGeom prst="rect">
              <a:avLst/>
            </a:prstGeom>
          </p:spPr>
        </p:pic>
        <p:pic>
          <p:nvPicPr>
            <p:cNvPr id="24" name="Graphic 23" descr="Register outline">
              <a:extLst>
                <a:ext uri="{FF2B5EF4-FFF2-40B4-BE49-F238E27FC236}">
                  <a16:creationId xmlns:a16="http://schemas.microsoft.com/office/drawing/2014/main" id="{67912337-9538-4EAC-9C46-B21C46F8069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976462" y="4161252"/>
              <a:ext cx="914400" cy="914400"/>
            </a:xfrm>
            <a:prstGeom prst="rect">
              <a:avLst/>
            </a:prstGeom>
          </p:spPr>
        </p:pic>
      </p:grpSp>
    </p:spTree>
    <p:extLst>
      <p:ext uri="{BB962C8B-B14F-4D97-AF65-F5344CB8AC3E}">
        <p14:creationId xmlns:p14="http://schemas.microsoft.com/office/powerpoint/2010/main" val="2696470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0BB78-F298-4DAA-8DF8-EB88808D4ECE}"/>
              </a:ext>
            </a:extLst>
          </p:cNvPr>
          <p:cNvSpPr>
            <a:spLocks noGrp="1"/>
          </p:cNvSpPr>
          <p:nvPr>
            <p:ph type="title"/>
          </p:nvPr>
        </p:nvSpPr>
        <p:spPr>
          <a:xfrm>
            <a:off x="603906" y="333011"/>
            <a:ext cx="11260135" cy="765140"/>
          </a:xfrm>
        </p:spPr>
        <p:txBody>
          <a:bodyPr/>
          <a:lstStyle/>
          <a:p>
            <a:r>
              <a:rPr lang="en-US"/>
              <a:t>CDI Professional Functions </a:t>
            </a:r>
          </a:p>
        </p:txBody>
      </p:sp>
      <p:graphicFrame>
        <p:nvGraphicFramePr>
          <p:cNvPr id="3" name="Diagram 2">
            <a:extLst>
              <a:ext uri="{FF2B5EF4-FFF2-40B4-BE49-F238E27FC236}">
                <a16:creationId xmlns:a16="http://schemas.microsoft.com/office/drawing/2014/main" id="{CA19CC4C-0EBA-4282-B01C-C6C7FE473431}"/>
              </a:ext>
            </a:extLst>
          </p:cNvPr>
          <p:cNvGraphicFramePr/>
          <p:nvPr>
            <p:extLst>
              <p:ext uri="{D42A27DB-BD31-4B8C-83A1-F6EECF244321}">
                <p14:modId xmlns:p14="http://schemas.microsoft.com/office/powerpoint/2010/main" val="2850032657"/>
              </p:ext>
            </p:extLst>
          </p:nvPr>
        </p:nvGraphicFramePr>
        <p:xfrm>
          <a:off x="603906" y="952937"/>
          <a:ext cx="10984186" cy="5755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51949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90458-12A4-401E-B1A9-1E1E6FD94DC0}"/>
              </a:ext>
            </a:extLst>
          </p:cNvPr>
          <p:cNvSpPr>
            <a:spLocks noGrp="1"/>
          </p:cNvSpPr>
          <p:nvPr>
            <p:ph type="title"/>
          </p:nvPr>
        </p:nvSpPr>
        <p:spPr/>
        <p:txBody>
          <a:bodyPr>
            <a:normAutofit fontScale="90000"/>
          </a:bodyPr>
          <a:lstStyle/>
          <a:p>
            <a:pPr lvl="0"/>
            <a:r>
              <a:rPr lang="en-US"/>
              <a:t>Evolution of the Revenue Integrity/OP CDI program at NorthShore</a:t>
            </a:r>
          </a:p>
        </p:txBody>
      </p:sp>
      <p:sp>
        <p:nvSpPr>
          <p:cNvPr id="3" name="Content Placeholder 2">
            <a:extLst>
              <a:ext uri="{FF2B5EF4-FFF2-40B4-BE49-F238E27FC236}">
                <a16:creationId xmlns:a16="http://schemas.microsoft.com/office/drawing/2014/main" id="{0FAB9E10-09DB-4B05-BAC9-9291E3F17F4E}"/>
              </a:ext>
            </a:extLst>
          </p:cNvPr>
          <p:cNvSpPr>
            <a:spLocks noGrp="1"/>
          </p:cNvSpPr>
          <p:nvPr>
            <p:ph idx="1"/>
          </p:nvPr>
        </p:nvSpPr>
        <p:spPr>
          <a:xfrm>
            <a:off x="465932" y="1356355"/>
            <a:ext cx="11260135" cy="4659434"/>
          </a:xfrm>
        </p:spPr>
        <p:txBody>
          <a:bodyPr>
            <a:normAutofit fontScale="85000" lnSpcReduction="20000"/>
          </a:bodyPr>
          <a:lstStyle/>
          <a:p>
            <a:pPr>
              <a:lnSpc>
                <a:spcPct val="130000"/>
              </a:lnSpc>
            </a:pPr>
            <a:r>
              <a:rPr lang="en-US" sz="2200" dirty="0"/>
              <a:t>Revenue integrity is a relatively “new” department at NorthShore</a:t>
            </a:r>
          </a:p>
          <a:p>
            <a:pPr lvl="1">
              <a:lnSpc>
                <a:spcPct val="130000"/>
              </a:lnSpc>
            </a:pPr>
            <a:r>
              <a:rPr lang="en-US" sz="1900" dirty="0"/>
              <a:t>The core of NorthShore revenue integrity was previously known as coding and billing operations (CBO)</a:t>
            </a:r>
          </a:p>
          <a:p>
            <a:pPr lvl="2">
              <a:lnSpc>
                <a:spcPct val="130000"/>
              </a:lnSpc>
            </a:pPr>
            <a:r>
              <a:rPr lang="en-US" sz="1900" dirty="0"/>
              <a:t>Filled various specialized roles in middle revenue cycle </a:t>
            </a:r>
          </a:p>
          <a:p>
            <a:pPr lvl="2">
              <a:lnSpc>
                <a:spcPct val="130000"/>
              </a:lnSpc>
            </a:pPr>
            <a:r>
              <a:rPr lang="en-US" sz="1900" dirty="0"/>
              <a:t>Had a compliance aspect but was not compliance </a:t>
            </a:r>
          </a:p>
          <a:p>
            <a:pPr lvl="2">
              <a:lnSpc>
                <a:spcPct val="130000"/>
              </a:lnSpc>
            </a:pPr>
            <a:r>
              <a:rPr lang="en-US" sz="1900" dirty="0"/>
              <a:t>Worked with operations but in a limited capacity </a:t>
            </a:r>
          </a:p>
          <a:p>
            <a:pPr lvl="2">
              <a:lnSpc>
                <a:spcPct val="130000"/>
              </a:lnSpc>
            </a:pPr>
            <a:r>
              <a:rPr lang="en-US" sz="1900" dirty="0"/>
              <a:t>Lacked organizational awareness or support  </a:t>
            </a:r>
          </a:p>
          <a:p>
            <a:pPr>
              <a:lnSpc>
                <a:spcPct val="130000"/>
              </a:lnSpc>
            </a:pPr>
            <a:r>
              <a:rPr lang="en-US" sz="2200" dirty="0"/>
              <a:t>Revenue integrity became the industry standard equivalent for CBO functions</a:t>
            </a:r>
          </a:p>
          <a:p>
            <a:pPr>
              <a:lnSpc>
                <a:spcPct val="130000"/>
              </a:lnSpc>
            </a:pPr>
            <a:r>
              <a:rPr lang="en-US" sz="2200" dirty="0"/>
              <a:t>Coding and billing operations was transformed into revenue integrity</a:t>
            </a:r>
          </a:p>
          <a:p>
            <a:pPr lvl="1">
              <a:lnSpc>
                <a:spcPct val="130000"/>
              </a:lnSpc>
            </a:pPr>
            <a:r>
              <a:rPr lang="en-US" sz="1900" dirty="0"/>
              <a:t>Process</a:t>
            </a:r>
          </a:p>
          <a:p>
            <a:pPr lvl="2">
              <a:lnSpc>
                <a:spcPct val="130000"/>
              </a:lnSpc>
            </a:pPr>
            <a:r>
              <a:rPr lang="en-US" sz="1900" dirty="0"/>
              <a:t>Identify core functions </a:t>
            </a:r>
          </a:p>
          <a:p>
            <a:pPr lvl="2">
              <a:lnSpc>
                <a:spcPct val="130000"/>
              </a:lnSpc>
            </a:pPr>
            <a:r>
              <a:rPr lang="en-US" sz="1900" dirty="0"/>
              <a:t>Mission</a:t>
            </a:r>
          </a:p>
          <a:p>
            <a:pPr lvl="2">
              <a:lnSpc>
                <a:spcPct val="130000"/>
              </a:lnSpc>
            </a:pPr>
            <a:r>
              <a:rPr lang="en-US" sz="1900" dirty="0"/>
              <a:t>Identify lacking parts and roles that were absent</a:t>
            </a:r>
          </a:p>
          <a:p>
            <a:pPr lvl="2">
              <a:lnSpc>
                <a:spcPct val="130000"/>
              </a:lnSpc>
            </a:pPr>
            <a:r>
              <a:rPr lang="en-US" sz="1900" dirty="0"/>
              <a:t>Partner with other revenue cycle departments</a:t>
            </a:r>
          </a:p>
        </p:txBody>
      </p:sp>
    </p:spTree>
    <p:extLst>
      <p:ext uri="{BB962C8B-B14F-4D97-AF65-F5344CB8AC3E}">
        <p14:creationId xmlns:p14="http://schemas.microsoft.com/office/powerpoint/2010/main" val="2351275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E7BCA-0BD3-4DF1-BD6B-5C033513CED6}"/>
              </a:ext>
            </a:extLst>
          </p:cNvPr>
          <p:cNvSpPr>
            <a:spLocks noGrp="1"/>
          </p:cNvSpPr>
          <p:nvPr>
            <p:ph type="title"/>
          </p:nvPr>
        </p:nvSpPr>
        <p:spPr/>
        <p:txBody>
          <a:bodyPr/>
          <a:lstStyle/>
          <a:p>
            <a:r>
              <a:rPr lang="en-US"/>
              <a:t>Partnerships for Success</a:t>
            </a:r>
          </a:p>
        </p:txBody>
      </p:sp>
      <p:sp>
        <p:nvSpPr>
          <p:cNvPr id="3" name="Content Placeholder 2">
            <a:extLst>
              <a:ext uri="{FF2B5EF4-FFF2-40B4-BE49-F238E27FC236}">
                <a16:creationId xmlns:a16="http://schemas.microsoft.com/office/drawing/2014/main" id="{95759BF5-43EE-43BF-B2A0-FD7F10AAC3EC}"/>
              </a:ext>
            </a:extLst>
          </p:cNvPr>
          <p:cNvSpPr>
            <a:spLocks noGrp="1"/>
          </p:cNvSpPr>
          <p:nvPr>
            <p:ph idx="1"/>
          </p:nvPr>
        </p:nvSpPr>
        <p:spPr>
          <a:xfrm>
            <a:off x="453301" y="1372368"/>
            <a:ext cx="8382692" cy="4975616"/>
          </a:xfrm>
        </p:spPr>
        <p:txBody>
          <a:bodyPr>
            <a:normAutofit/>
          </a:bodyPr>
          <a:lstStyle/>
          <a:p>
            <a:r>
              <a:rPr lang="en-US" dirty="0"/>
              <a:t>Internal </a:t>
            </a:r>
          </a:p>
          <a:p>
            <a:pPr lvl="1"/>
            <a:r>
              <a:rPr lang="en-US" dirty="0"/>
              <a:t>CDM is very frequently part of revenue integrity programs</a:t>
            </a:r>
          </a:p>
          <a:p>
            <a:pPr lvl="1"/>
            <a:r>
              <a:rPr lang="en-US" dirty="0"/>
              <a:t>Other mid-cycle department’s such as HIM and billing work closely in tandem with RI to ensure payment accuracy</a:t>
            </a:r>
          </a:p>
          <a:p>
            <a:pPr lvl="1"/>
            <a:r>
              <a:rPr lang="en-US" dirty="0"/>
              <a:t>Partnerships with patient financial services, contracting, and front-end operational leadership</a:t>
            </a:r>
          </a:p>
          <a:p>
            <a:r>
              <a:rPr lang="en-US" dirty="0"/>
              <a:t>External </a:t>
            </a:r>
          </a:p>
          <a:p>
            <a:pPr lvl="1"/>
            <a:r>
              <a:rPr lang="en-US" dirty="0"/>
              <a:t>Other healthcare organizations</a:t>
            </a:r>
          </a:p>
          <a:p>
            <a:pPr lvl="1"/>
            <a:r>
              <a:rPr lang="en-US" dirty="0"/>
              <a:t>Vendors </a:t>
            </a:r>
          </a:p>
          <a:p>
            <a:pPr lvl="2"/>
            <a:r>
              <a:rPr lang="en-US" dirty="0"/>
              <a:t>Do you hire a plumber, or do you DIY the leaky faucet?</a:t>
            </a:r>
          </a:p>
          <a:p>
            <a:pPr lvl="1"/>
            <a:r>
              <a:rPr lang="en-US" dirty="0"/>
              <a:t>Payers</a:t>
            </a:r>
          </a:p>
          <a:p>
            <a:endParaRPr lang="en-US" dirty="0"/>
          </a:p>
        </p:txBody>
      </p:sp>
      <p:pic>
        <p:nvPicPr>
          <p:cNvPr id="4102" name="Picture 6" descr="Image result for plumbing disaster">
            <a:extLst>
              <a:ext uri="{FF2B5EF4-FFF2-40B4-BE49-F238E27FC236}">
                <a16:creationId xmlns:a16="http://schemas.microsoft.com/office/drawing/2014/main" id="{BF92D73C-AF4C-4EB1-AC23-12F2691E224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t="9714" b="5847"/>
          <a:stretch/>
        </p:blipFill>
        <p:spPr bwMode="auto">
          <a:xfrm>
            <a:off x="9056323" y="3715966"/>
            <a:ext cx="2488391" cy="21011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0460D11-F76A-4256-B5FC-4716BF23DFA1}"/>
              </a:ext>
            </a:extLst>
          </p:cNvPr>
          <p:cNvSpPr txBox="1"/>
          <p:nvPr/>
        </p:nvSpPr>
        <p:spPr>
          <a:xfrm>
            <a:off x="585788" y="6699101"/>
            <a:ext cx="6772274" cy="169277"/>
          </a:xfrm>
          <a:prstGeom prst="rect">
            <a:avLst/>
          </a:prstGeom>
          <a:noFill/>
        </p:spPr>
        <p:txBody>
          <a:bodyPr wrap="square">
            <a:spAutoFit/>
          </a:bodyPr>
          <a:lstStyle/>
          <a:p>
            <a:r>
              <a:rPr lang="en-US" sz="500"/>
              <a:t>https://www.google.com/url?sa=i&amp;url=https%3A%2F%2Fqdcutah.com%2Femergency-plumbing%2F&amp;psig=AOvVaw18Pg_eI69BkXmg0244bbjv&amp;ust=1613601947198000&amp;source=images&amp;cd=vfe&amp;ved=0CAIQjRxqFwoTCNDd2eq97-4CFQAAAAAdAAAAABAr</a:t>
            </a:r>
          </a:p>
        </p:txBody>
      </p:sp>
      <p:pic>
        <p:nvPicPr>
          <p:cNvPr id="4104" name="Picture 8" descr="Image result for leaking faucet">
            <a:extLst>
              <a:ext uri="{FF2B5EF4-FFF2-40B4-BE49-F238E27FC236}">
                <a16:creationId xmlns:a16="http://schemas.microsoft.com/office/drawing/2014/main" id="{2D3457A0-83A5-4A4B-8D5B-1F7AF9FE2A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056322" y="1644311"/>
            <a:ext cx="2488389" cy="165892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5799598-7658-4C5A-A909-F4B1BA6EF497}"/>
              </a:ext>
            </a:extLst>
          </p:cNvPr>
          <p:cNvSpPr txBox="1"/>
          <p:nvPr/>
        </p:nvSpPr>
        <p:spPr>
          <a:xfrm>
            <a:off x="7253327" y="6637602"/>
            <a:ext cx="6094378" cy="246221"/>
          </a:xfrm>
          <a:prstGeom prst="rect">
            <a:avLst/>
          </a:prstGeom>
          <a:noFill/>
        </p:spPr>
        <p:txBody>
          <a:bodyPr wrap="square">
            <a:spAutoFit/>
          </a:bodyPr>
          <a:lstStyle/>
          <a:p>
            <a:r>
              <a:rPr lang="en-US" sz="500"/>
              <a:t>https://www.google.com/url?sa=i&amp;url=https%3A%2F%2Fwww.popularmechanics.com%2Fhome%2Finterior-projects%2Fhow-to%2Fa3095%2F5-steps-to-fix-a-leaky-faucet-15470175%2F&amp;psig=AOvVaw2udmIBIR6JMUSldasMyDvp&amp;ust=1613602116125000&amp;source=images&amp;cd=vfe&amp;ved=0CAIQjRxqFwoTCJDa57rA7-4CFQAAAAAdAAAAABAD</a:t>
            </a:r>
          </a:p>
        </p:txBody>
      </p:sp>
    </p:spTree>
    <p:extLst>
      <p:ext uri="{BB962C8B-B14F-4D97-AF65-F5344CB8AC3E}">
        <p14:creationId xmlns:p14="http://schemas.microsoft.com/office/powerpoint/2010/main" val="1572565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0ACF8-BCF2-46FB-B58A-E7F14BD50E5D}"/>
              </a:ext>
            </a:extLst>
          </p:cNvPr>
          <p:cNvSpPr>
            <a:spLocks noGrp="1"/>
          </p:cNvSpPr>
          <p:nvPr>
            <p:ph type="title"/>
          </p:nvPr>
        </p:nvSpPr>
        <p:spPr/>
        <p:txBody>
          <a:bodyPr/>
          <a:lstStyle/>
          <a:p>
            <a:r>
              <a:rPr lang="en-US"/>
              <a:t>Addition of OP CDI to Revenue Integrity</a:t>
            </a:r>
          </a:p>
        </p:txBody>
      </p:sp>
      <p:sp>
        <p:nvSpPr>
          <p:cNvPr id="3" name="Content Placeholder 2">
            <a:extLst>
              <a:ext uri="{FF2B5EF4-FFF2-40B4-BE49-F238E27FC236}">
                <a16:creationId xmlns:a16="http://schemas.microsoft.com/office/drawing/2014/main" id="{CBBCB151-486F-4CA0-94AF-08FF3A3A57E0}"/>
              </a:ext>
            </a:extLst>
          </p:cNvPr>
          <p:cNvSpPr>
            <a:spLocks noGrp="1"/>
          </p:cNvSpPr>
          <p:nvPr>
            <p:ph idx="1"/>
          </p:nvPr>
        </p:nvSpPr>
        <p:spPr/>
        <p:txBody>
          <a:bodyPr/>
          <a:lstStyle/>
          <a:p>
            <a:r>
              <a:rPr lang="en-US" dirty="0"/>
              <a:t>The success seen from partnering with Claro Healthcare for inpatient CDI side resulted in performing an outpatient facility CDI assessment</a:t>
            </a:r>
          </a:p>
          <a:p>
            <a:r>
              <a:rPr lang="en-US" dirty="0"/>
              <a:t>Forming OP CDI in revenue integrity </a:t>
            </a:r>
          </a:p>
          <a:p>
            <a:pPr lvl="1"/>
            <a:r>
              <a:rPr lang="en-US" dirty="0"/>
              <a:t>New team members</a:t>
            </a:r>
          </a:p>
          <a:p>
            <a:pPr lvl="1"/>
            <a:r>
              <a:rPr lang="en-US" dirty="0"/>
              <a:t>Comprehensive training focusing on OP CDI </a:t>
            </a:r>
          </a:p>
          <a:p>
            <a:pPr lvl="2"/>
            <a:r>
              <a:rPr lang="en-US" dirty="0"/>
              <a:t>RI, CDM, HIM, clinical staff </a:t>
            </a:r>
          </a:p>
          <a:p>
            <a:pPr marL="457200"/>
            <a:r>
              <a:rPr lang="en-US" dirty="0"/>
              <a:t>Creating an OP CDI workplan</a:t>
            </a:r>
          </a:p>
          <a:p>
            <a:pPr marL="857250" lvl="1"/>
            <a:r>
              <a:rPr lang="en-US" dirty="0"/>
              <a:t>Driven by data monitoring, process tracking, root cause analysis, quality assurance, solution implementation, etc.</a:t>
            </a:r>
          </a:p>
        </p:txBody>
      </p:sp>
    </p:spTree>
    <p:extLst>
      <p:ext uri="{BB962C8B-B14F-4D97-AF65-F5344CB8AC3E}">
        <p14:creationId xmlns:p14="http://schemas.microsoft.com/office/powerpoint/2010/main" val="35259053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5A632-E826-49E6-AE2C-0D54A3C75969}"/>
              </a:ext>
            </a:extLst>
          </p:cNvPr>
          <p:cNvSpPr>
            <a:spLocks noGrp="1"/>
          </p:cNvSpPr>
          <p:nvPr>
            <p:ph type="title"/>
          </p:nvPr>
        </p:nvSpPr>
        <p:spPr/>
        <p:txBody>
          <a:bodyPr/>
          <a:lstStyle/>
          <a:p>
            <a:r>
              <a:rPr lang="en-US"/>
              <a:t>Outpatient Clinical Documentation Specialists</a:t>
            </a:r>
          </a:p>
        </p:txBody>
      </p:sp>
      <p:sp>
        <p:nvSpPr>
          <p:cNvPr id="3" name="Content Placeholder 2">
            <a:extLst>
              <a:ext uri="{FF2B5EF4-FFF2-40B4-BE49-F238E27FC236}">
                <a16:creationId xmlns:a16="http://schemas.microsoft.com/office/drawing/2014/main" id="{90AAF329-134A-4799-AB24-FA74CB18CF7B}"/>
              </a:ext>
            </a:extLst>
          </p:cNvPr>
          <p:cNvSpPr>
            <a:spLocks noGrp="1"/>
          </p:cNvSpPr>
          <p:nvPr>
            <p:ph idx="1"/>
          </p:nvPr>
        </p:nvSpPr>
        <p:spPr/>
        <p:txBody>
          <a:bodyPr/>
          <a:lstStyle/>
          <a:p>
            <a:r>
              <a:rPr lang="en-US" dirty="0"/>
              <a:t>Who is best suited for a role in OP CDI?</a:t>
            </a:r>
          </a:p>
          <a:p>
            <a:pPr lvl="1"/>
            <a:r>
              <a:rPr lang="en-US" dirty="0"/>
              <a:t>Coders (specialty trained a plus) </a:t>
            </a:r>
          </a:p>
          <a:p>
            <a:pPr lvl="1"/>
            <a:r>
              <a:rPr lang="en-US" dirty="0"/>
              <a:t>Nurses with operations knowledge</a:t>
            </a:r>
          </a:p>
          <a:p>
            <a:pPr lvl="1"/>
            <a:r>
              <a:rPr lang="en-US" dirty="0"/>
              <a:t>Analysts with knowledge of finance, CDM, reimbursement structure, government regulatory and compliance requirements</a:t>
            </a:r>
          </a:p>
          <a:p>
            <a:pPr lvl="1"/>
            <a:r>
              <a:rPr lang="en-US" dirty="0"/>
              <a:t>NorthShore team consists of RHIA, RHIT, CIRCC, CCS, RNs with ED, ICU, IR, NICU experience</a:t>
            </a:r>
          </a:p>
        </p:txBody>
      </p:sp>
      <p:grpSp>
        <p:nvGrpSpPr>
          <p:cNvPr id="12" name="Group 11">
            <a:extLst>
              <a:ext uri="{FF2B5EF4-FFF2-40B4-BE49-F238E27FC236}">
                <a16:creationId xmlns:a16="http://schemas.microsoft.com/office/drawing/2014/main" id="{B6417B7F-07A5-4614-9B65-6C2F66E57D34}"/>
              </a:ext>
            </a:extLst>
          </p:cNvPr>
          <p:cNvGrpSpPr/>
          <p:nvPr/>
        </p:nvGrpSpPr>
        <p:grpSpPr>
          <a:xfrm>
            <a:off x="4842492" y="4253426"/>
            <a:ext cx="3647508" cy="2381030"/>
            <a:chOff x="1597206" y="4206819"/>
            <a:chExt cx="3647508" cy="2381030"/>
          </a:xfrm>
        </p:grpSpPr>
        <p:pic>
          <p:nvPicPr>
            <p:cNvPr id="5" name="Picture 4" descr="Business woman showing">
              <a:extLst>
                <a:ext uri="{FF2B5EF4-FFF2-40B4-BE49-F238E27FC236}">
                  <a16:creationId xmlns:a16="http://schemas.microsoft.com/office/drawing/2014/main" id="{E32BC602-173C-442F-859D-2B9428655C84}"/>
                </a:ext>
              </a:extLst>
            </p:cNvPr>
            <p:cNvPicPr>
              <a:picLocks noChangeAspect="1"/>
            </p:cNvPicPr>
            <p:nvPr/>
          </p:nvPicPr>
          <p:blipFill>
            <a:blip r:embed="rId2"/>
            <a:stretch>
              <a:fillRect/>
            </a:stretch>
          </p:blipFill>
          <p:spPr>
            <a:xfrm>
              <a:off x="4236273" y="4253425"/>
              <a:ext cx="1008441" cy="2334424"/>
            </a:xfrm>
            <a:prstGeom prst="rect">
              <a:avLst/>
            </a:prstGeom>
          </p:spPr>
        </p:pic>
        <p:pic>
          <p:nvPicPr>
            <p:cNvPr id="7" name="Picture 6" descr="Young female doctor">
              <a:extLst>
                <a:ext uri="{FF2B5EF4-FFF2-40B4-BE49-F238E27FC236}">
                  <a16:creationId xmlns:a16="http://schemas.microsoft.com/office/drawing/2014/main" id="{746CC419-A2BA-464A-B8FC-07244A8EC190}"/>
                </a:ext>
              </a:extLst>
            </p:cNvPr>
            <p:cNvPicPr>
              <a:picLocks noChangeAspect="1"/>
            </p:cNvPicPr>
            <p:nvPr/>
          </p:nvPicPr>
          <p:blipFill>
            <a:blip r:embed="rId3"/>
            <a:stretch>
              <a:fillRect/>
            </a:stretch>
          </p:blipFill>
          <p:spPr>
            <a:xfrm>
              <a:off x="1597206" y="4206819"/>
              <a:ext cx="694715" cy="2381030"/>
            </a:xfrm>
            <a:prstGeom prst="rect">
              <a:avLst/>
            </a:prstGeom>
          </p:spPr>
        </p:pic>
        <p:pic>
          <p:nvPicPr>
            <p:cNvPr id="9" name="Picture 8" descr="Young business man">
              <a:extLst>
                <a:ext uri="{FF2B5EF4-FFF2-40B4-BE49-F238E27FC236}">
                  <a16:creationId xmlns:a16="http://schemas.microsoft.com/office/drawing/2014/main" id="{700A6196-F021-4ECA-B3CD-0FD0F654DC93}"/>
                </a:ext>
              </a:extLst>
            </p:cNvPr>
            <p:cNvPicPr>
              <a:picLocks noChangeAspect="1"/>
            </p:cNvPicPr>
            <p:nvPr/>
          </p:nvPicPr>
          <p:blipFill>
            <a:blip r:embed="rId4"/>
            <a:stretch>
              <a:fillRect/>
            </a:stretch>
          </p:blipFill>
          <p:spPr>
            <a:xfrm>
              <a:off x="3235559" y="4206819"/>
              <a:ext cx="791620" cy="2381030"/>
            </a:xfrm>
            <a:prstGeom prst="rect">
              <a:avLst/>
            </a:prstGeom>
          </p:spPr>
        </p:pic>
        <p:pic>
          <p:nvPicPr>
            <p:cNvPr id="11" name="Picture 10" descr="Young chinese casual woman">
              <a:extLst>
                <a:ext uri="{FF2B5EF4-FFF2-40B4-BE49-F238E27FC236}">
                  <a16:creationId xmlns:a16="http://schemas.microsoft.com/office/drawing/2014/main" id="{E80B1284-CDF3-4F37-A03D-54F389AAD0F2}"/>
                </a:ext>
              </a:extLst>
            </p:cNvPr>
            <p:cNvPicPr>
              <a:picLocks noChangeAspect="1"/>
            </p:cNvPicPr>
            <p:nvPr/>
          </p:nvPicPr>
          <p:blipFill>
            <a:blip r:embed="rId5"/>
            <a:stretch>
              <a:fillRect/>
            </a:stretch>
          </p:blipFill>
          <p:spPr>
            <a:xfrm>
              <a:off x="2396468" y="4253426"/>
              <a:ext cx="629997" cy="2334423"/>
            </a:xfrm>
            <a:prstGeom prst="rect">
              <a:avLst/>
            </a:prstGeom>
          </p:spPr>
        </p:pic>
      </p:grpSp>
    </p:spTree>
    <p:extLst>
      <p:ext uri="{BB962C8B-B14F-4D97-AF65-F5344CB8AC3E}">
        <p14:creationId xmlns:p14="http://schemas.microsoft.com/office/powerpoint/2010/main" val="1138399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5BAA7E-A754-410D-9B38-D8BBF9718E41}"/>
              </a:ext>
            </a:extLst>
          </p:cNvPr>
          <p:cNvSpPr>
            <a:spLocks noGrp="1"/>
          </p:cNvSpPr>
          <p:nvPr>
            <p:ph type="title"/>
          </p:nvPr>
        </p:nvSpPr>
        <p:spPr/>
        <p:txBody>
          <a:bodyPr>
            <a:normAutofit fontScale="90000"/>
          </a:bodyPr>
          <a:lstStyle/>
          <a:p>
            <a:br>
              <a:rPr lang="en-US"/>
            </a:br>
            <a:r>
              <a:rPr lang="en-US"/>
              <a:t>OP CDI Initiative Spotlight</a:t>
            </a:r>
          </a:p>
        </p:txBody>
      </p:sp>
      <p:sp>
        <p:nvSpPr>
          <p:cNvPr id="5" name="Text Placeholder 4">
            <a:extLst>
              <a:ext uri="{FF2B5EF4-FFF2-40B4-BE49-F238E27FC236}">
                <a16:creationId xmlns:a16="http://schemas.microsoft.com/office/drawing/2014/main" id="{A1BBD305-898D-4BB5-9DD1-DB43E867E644}"/>
              </a:ext>
            </a:extLst>
          </p:cNvPr>
          <p:cNvSpPr>
            <a:spLocks noGrp="1"/>
          </p:cNvSpPr>
          <p:nvPr>
            <p:ph type="body" idx="1"/>
          </p:nvPr>
        </p:nvSpPr>
        <p:spPr/>
        <p:txBody>
          <a:bodyPr/>
          <a:lstStyle/>
          <a:p>
            <a:r>
              <a:rPr lang="en-US"/>
              <a:t>Emergency Department E/M Level Project – Partnered with Claro Healthcare</a:t>
            </a:r>
          </a:p>
        </p:txBody>
      </p:sp>
    </p:spTree>
    <p:extLst>
      <p:ext uri="{BB962C8B-B14F-4D97-AF65-F5344CB8AC3E}">
        <p14:creationId xmlns:p14="http://schemas.microsoft.com/office/powerpoint/2010/main" val="4132705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Emergency Department E/M Level Project</a:t>
            </a:r>
          </a:p>
        </p:txBody>
      </p:sp>
      <p:sp>
        <p:nvSpPr>
          <p:cNvPr id="3" name="Content Placeholder 2"/>
          <p:cNvSpPr>
            <a:spLocks noGrp="1"/>
          </p:cNvSpPr>
          <p:nvPr>
            <p:ph idx="1"/>
          </p:nvPr>
        </p:nvSpPr>
        <p:spPr>
          <a:xfrm>
            <a:off x="455429" y="1572274"/>
            <a:ext cx="3462924" cy="765140"/>
          </a:xfrm>
        </p:spPr>
        <p:txBody>
          <a:bodyPr>
            <a:normAutofit/>
          </a:bodyPr>
          <a:lstStyle/>
          <a:p>
            <a:r>
              <a:rPr lang="en-US" dirty="0"/>
              <a:t>Project highlights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grpSp>
        <p:nvGrpSpPr>
          <p:cNvPr id="7" name="Group 6">
            <a:extLst>
              <a:ext uri="{FF2B5EF4-FFF2-40B4-BE49-F238E27FC236}">
                <a16:creationId xmlns:a16="http://schemas.microsoft.com/office/drawing/2014/main" id="{DFA4D667-03C6-4EDF-B487-48157977A46A}"/>
              </a:ext>
            </a:extLst>
          </p:cNvPr>
          <p:cNvGrpSpPr/>
          <p:nvPr/>
        </p:nvGrpSpPr>
        <p:grpSpPr>
          <a:xfrm>
            <a:off x="4132176" y="1528054"/>
            <a:ext cx="6175538" cy="4901692"/>
            <a:chOff x="3413719" y="1528054"/>
            <a:chExt cx="6175538" cy="4901692"/>
          </a:xfrm>
        </p:grpSpPr>
        <p:grpSp>
          <p:nvGrpSpPr>
            <p:cNvPr id="9" name="Group 8">
              <a:extLst>
                <a:ext uri="{FF2B5EF4-FFF2-40B4-BE49-F238E27FC236}">
                  <a16:creationId xmlns:a16="http://schemas.microsoft.com/office/drawing/2014/main" id="{28051BC4-E346-4D76-9E30-9CAD10D6CB34}"/>
                </a:ext>
              </a:extLst>
            </p:cNvPr>
            <p:cNvGrpSpPr/>
            <p:nvPr/>
          </p:nvGrpSpPr>
          <p:grpSpPr>
            <a:xfrm>
              <a:off x="3413719" y="1528054"/>
              <a:ext cx="6175538" cy="4901692"/>
              <a:chOff x="1515674" y="1611043"/>
              <a:chExt cx="5829086" cy="4654550"/>
            </a:xfrm>
          </p:grpSpPr>
          <p:sp>
            <p:nvSpPr>
              <p:cNvPr id="10" name="Freeform 4">
                <a:extLst>
                  <a:ext uri="{FF2B5EF4-FFF2-40B4-BE49-F238E27FC236}">
                    <a16:creationId xmlns:a16="http://schemas.microsoft.com/office/drawing/2014/main" id="{CE8BE9F0-0CF4-4B50-9F9A-18936CFFBB86}"/>
                  </a:ext>
                </a:extLst>
              </p:cNvPr>
              <p:cNvSpPr>
                <a:spLocks/>
              </p:cNvSpPr>
              <p:nvPr/>
            </p:nvSpPr>
            <p:spPr bwMode="auto">
              <a:xfrm>
                <a:off x="4442703" y="1611043"/>
                <a:ext cx="2902057" cy="2846644"/>
              </a:xfrm>
              <a:custGeom>
                <a:avLst/>
                <a:gdLst>
                  <a:gd name="T0" fmla="*/ 0 w 1627"/>
                  <a:gd name="T1" fmla="*/ 0 h 1584"/>
                  <a:gd name="T2" fmla="*/ 1627 w 1627"/>
                  <a:gd name="T3" fmla="*/ 1265 h 1584"/>
                  <a:gd name="T4" fmla="*/ 1480 w 1627"/>
                  <a:gd name="T5" fmla="*/ 1276 h 1584"/>
                  <a:gd name="T6" fmla="*/ 1476 w 1627"/>
                  <a:gd name="T7" fmla="*/ 1304 h 1584"/>
                  <a:gd name="T8" fmla="*/ 1483 w 1627"/>
                  <a:gd name="T9" fmla="*/ 1339 h 1584"/>
                  <a:gd name="T10" fmla="*/ 1494 w 1627"/>
                  <a:gd name="T11" fmla="*/ 1382 h 1584"/>
                  <a:gd name="T12" fmla="*/ 1502 w 1627"/>
                  <a:gd name="T13" fmla="*/ 1423 h 1584"/>
                  <a:gd name="T14" fmla="*/ 1499 w 1627"/>
                  <a:gd name="T15" fmla="*/ 1461 h 1584"/>
                  <a:gd name="T16" fmla="*/ 1487 w 1627"/>
                  <a:gd name="T17" fmla="*/ 1499 h 1584"/>
                  <a:gd name="T18" fmla="*/ 1461 w 1627"/>
                  <a:gd name="T19" fmla="*/ 1530 h 1584"/>
                  <a:gd name="T20" fmla="*/ 1431 w 1627"/>
                  <a:gd name="T21" fmla="*/ 1555 h 1584"/>
                  <a:gd name="T22" fmla="*/ 1394 w 1627"/>
                  <a:gd name="T23" fmla="*/ 1572 h 1584"/>
                  <a:gd name="T24" fmla="*/ 1348 w 1627"/>
                  <a:gd name="T25" fmla="*/ 1582 h 1584"/>
                  <a:gd name="T26" fmla="*/ 1307 w 1627"/>
                  <a:gd name="T27" fmla="*/ 1584 h 1584"/>
                  <a:gd name="T28" fmla="*/ 1271 w 1627"/>
                  <a:gd name="T29" fmla="*/ 1579 h 1584"/>
                  <a:gd name="T30" fmla="*/ 1235 w 1627"/>
                  <a:gd name="T31" fmla="*/ 1568 h 1584"/>
                  <a:gd name="T32" fmla="*/ 1205 w 1627"/>
                  <a:gd name="T33" fmla="*/ 1548 h 1584"/>
                  <a:gd name="T34" fmla="*/ 1177 w 1627"/>
                  <a:gd name="T35" fmla="*/ 1519 h 1584"/>
                  <a:gd name="T36" fmla="*/ 1154 w 1627"/>
                  <a:gd name="T37" fmla="*/ 1486 h 1584"/>
                  <a:gd name="T38" fmla="*/ 1142 w 1627"/>
                  <a:gd name="T39" fmla="*/ 1441 h 1584"/>
                  <a:gd name="T40" fmla="*/ 1147 w 1627"/>
                  <a:gd name="T41" fmla="*/ 1396 h 1584"/>
                  <a:gd name="T42" fmla="*/ 1159 w 1627"/>
                  <a:gd name="T43" fmla="*/ 1351 h 1584"/>
                  <a:gd name="T44" fmla="*/ 1168 w 1627"/>
                  <a:gd name="T45" fmla="*/ 1306 h 1584"/>
                  <a:gd name="T46" fmla="*/ 1167 w 1627"/>
                  <a:gd name="T47" fmla="*/ 1284 h 1584"/>
                  <a:gd name="T48" fmla="*/ 892 w 1627"/>
                  <a:gd name="T49" fmla="*/ 1273 h 1584"/>
                  <a:gd name="T50" fmla="*/ 895 w 1627"/>
                  <a:gd name="T51" fmla="*/ 1198 h 1584"/>
                  <a:gd name="T52" fmla="*/ 889 w 1627"/>
                  <a:gd name="T53" fmla="*/ 1149 h 1584"/>
                  <a:gd name="T54" fmla="*/ 878 w 1627"/>
                  <a:gd name="T55" fmla="*/ 1119 h 1584"/>
                  <a:gd name="T56" fmla="*/ 855 w 1627"/>
                  <a:gd name="T57" fmla="*/ 1095 h 1584"/>
                  <a:gd name="T58" fmla="*/ 824 w 1627"/>
                  <a:gd name="T59" fmla="*/ 1080 h 1584"/>
                  <a:gd name="T60" fmla="*/ 786 w 1627"/>
                  <a:gd name="T61" fmla="*/ 1075 h 1584"/>
                  <a:gd name="T62" fmla="*/ 731 w 1627"/>
                  <a:gd name="T63" fmla="*/ 1078 h 1584"/>
                  <a:gd name="T64" fmla="*/ 679 w 1627"/>
                  <a:gd name="T65" fmla="*/ 1082 h 1584"/>
                  <a:gd name="T66" fmla="*/ 625 w 1627"/>
                  <a:gd name="T67" fmla="*/ 1082 h 1584"/>
                  <a:gd name="T68" fmla="*/ 571 w 1627"/>
                  <a:gd name="T69" fmla="*/ 1073 h 1584"/>
                  <a:gd name="T70" fmla="*/ 530 w 1627"/>
                  <a:gd name="T71" fmla="*/ 1049 h 1584"/>
                  <a:gd name="T72" fmla="*/ 506 w 1627"/>
                  <a:gd name="T73" fmla="*/ 1016 h 1584"/>
                  <a:gd name="T74" fmla="*/ 496 w 1627"/>
                  <a:gd name="T75" fmla="*/ 972 h 1584"/>
                  <a:gd name="T76" fmla="*/ 498 w 1627"/>
                  <a:gd name="T77" fmla="*/ 923 h 1584"/>
                  <a:gd name="T78" fmla="*/ 491 w 1627"/>
                  <a:gd name="T79" fmla="*/ 878 h 1584"/>
                  <a:gd name="T80" fmla="*/ 480 w 1627"/>
                  <a:gd name="T81" fmla="*/ 849 h 1584"/>
                  <a:gd name="T82" fmla="*/ 463 w 1627"/>
                  <a:gd name="T83" fmla="*/ 831 h 1584"/>
                  <a:gd name="T84" fmla="*/ 423 w 1627"/>
                  <a:gd name="T85" fmla="*/ 813 h 1584"/>
                  <a:gd name="T86" fmla="*/ 371 w 1627"/>
                  <a:gd name="T87" fmla="*/ 799 h 1584"/>
                  <a:gd name="T88" fmla="*/ 313 w 1627"/>
                  <a:gd name="T89" fmla="*/ 789 h 1584"/>
                  <a:gd name="T90" fmla="*/ 269 w 1627"/>
                  <a:gd name="T91" fmla="*/ 775 h 1584"/>
                  <a:gd name="T92" fmla="*/ 231 w 1627"/>
                  <a:gd name="T93" fmla="*/ 753 h 1584"/>
                  <a:gd name="T94" fmla="*/ 200 w 1627"/>
                  <a:gd name="T95" fmla="*/ 724 h 1584"/>
                  <a:gd name="T96" fmla="*/ 180 w 1627"/>
                  <a:gd name="T97" fmla="*/ 687 h 1584"/>
                  <a:gd name="T98" fmla="*/ 177 w 1627"/>
                  <a:gd name="T99" fmla="*/ 646 h 1584"/>
                  <a:gd name="T100" fmla="*/ 189 w 1627"/>
                  <a:gd name="T101" fmla="*/ 601 h 1584"/>
                  <a:gd name="T102" fmla="*/ 199 w 1627"/>
                  <a:gd name="T103" fmla="*/ 550 h 1584"/>
                  <a:gd name="T104" fmla="*/ 207 w 1627"/>
                  <a:gd name="T105" fmla="*/ 502 h 1584"/>
                  <a:gd name="T106" fmla="*/ 199 w 1627"/>
                  <a:gd name="T107" fmla="*/ 454 h 1584"/>
                  <a:gd name="T108" fmla="*/ 179 w 1627"/>
                  <a:gd name="T109" fmla="*/ 410 h 1584"/>
                  <a:gd name="T110" fmla="*/ 159 w 1627"/>
                  <a:gd name="T111" fmla="*/ 384 h 1584"/>
                  <a:gd name="T112" fmla="*/ 134 w 1627"/>
                  <a:gd name="T113" fmla="*/ 360 h 1584"/>
                  <a:gd name="T114" fmla="*/ 104 w 1627"/>
                  <a:gd name="T115" fmla="*/ 343 h 1584"/>
                  <a:gd name="T116" fmla="*/ 66 w 1627"/>
                  <a:gd name="T117" fmla="*/ 331 h 1584"/>
                  <a:gd name="T118" fmla="*/ 21 w 1627"/>
                  <a:gd name="T119" fmla="*/ 330 h 15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27"/>
                  <a:gd name="T181" fmla="*/ 0 h 1584"/>
                  <a:gd name="T182" fmla="*/ 1627 w 1627"/>
                  <a:gd name="T183" fmla="*/ 1584 h 15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27" h="1584">
                    <a:moveTo>
                      <a:pt x="0" y="330"/>
                    </a:moveTo>
                    <a:lnTo>
                      <a:pt x="0" y="0"/>
                    </a:lnTo>
                    <a:lnTo>
                      <a:pt x="1626" y="0"/>
                    </a:lnTo>
                    <a:lnTo>
                      <a:pt x="1627" y="1265"/>
                    </a:lnTo>
                    <a:lnTo>
                      <a:pt x="1486" y="1265"/>
                    </a:lnTo>
                    <a:lnTo>
                      <a:pt x="1480" y="1276"/>
                    </a:lnTo>
                    <a:lnTo>
                      <a:pt x="1476" y="1291"/>
                    </a:lnTo>
                    <a:lnTo>
                      <a:pt x="1476" y="1304"/>
                    </a:lnTo>
                    <a:lnTo>
                      <a:pt x="1478" y="1320"/>
                    </a:lnTo>
                    <a:lnTo>
                      <a:pt x="1483" y="1339"/>
                    </a:lnTo>
                    <a:lnTo>
                      <a:pt x="1489" y="1365"/>
                    </a:lnTo>
                    <a:lnTo>
                      <a:pt x="1494" y="1382"/>
                    </a:lnTo>
                    <a:lnTo>
                      <a:pt x="1499" y="1403"/>
                    </a:lnTo>
                    <a:lnTo>
                      <a:pt x="1502" y="1423"/>
                    </a:lnTo>
                    <a:lnTo>
                      <a:pt x="1502" y="1442"/>
                    </a:lnTo>
                    <a:lnTo>
                      <a:pt x="1499" y="1461"/>
                    </a:lnTo>
                    <a:lnTo>
                      <a:pt x="1494" y="1481"/>
                    </a:lnTo>
                    <a:lnTo>
                      <a:pt x="1487" y="1499"/>
                    </a:lnTo>
                    <a:lnTo>
                      <a:pt x="1476" y="1513"/>
                    </a:lnTo>
                    <a:lnTo>
                      <a:pt x="1461" y="1530"/>
                    </a:lnTo>
                    <a:lnTo>
                      <a:pt x="1445" y="1543"/>
                    </a:lnTo>
                    <a:lnTo>
                      <a:pt x="1431" y="1555"/>
                    </a:lnTo>
                    <a:lnTo>
                      <a:pt x="1414" y="1565"/>
                    </a:lnTo>
                    <a:lnTo>
                      <a:pt x="1394" y="1572"/>
                    </a:lnTo>
                    <a:lnTo>
                      <a:pt x="1370" y="1579"/>
                    </a:lnTo>
                    <a:lnTo>
                      <a:pt x="1348" y="1582"/>
                    </a:lnTo>
                    <a:lnTo>
                      <a:pt x="1328" y="1584"/>
                    </a:lnTo>
                    <a:lnTo>
                      <a:pt x="1307" y="1584"/>
                    </a:lnTo>
                    <a:lnTo>
                      <a:pt x="1287" y="1582"/>
                    </a:lnTo>
                    <a:lnTo>
                      <a:pt x="1271" y="1579"/>
                    </a:lnTo>
                    <a:lnTo>
                      <a:pt x="1253" y="1574"/>
                    </a:lnTo>
                    <a:lnTo>
                      <a:pt x="1235" y="1568"/>
                    </a:lnTo>
                    <a:lnTo>
                      <a:pt x="1221" y="1560"/>
                    </a:lnTo>
                    <a:lnTo>
                      <a:pt x="1205" y="1548"/>
                    </a:lnTo>
                    <a:lnTo>
                      <a:pt x="1191" y="1534"/>
                    </a:lnTo>
                    <a:lnTo>
                      <a:pt x="1177" y="1519"/>
                    </a:lnTo>
                    <a:lnTo>
                      <a:pt x="1164" y="1503"/>
                    </a:lnTo>
                    <a:lnTo>
                      <a:pt x="1154" y="1486"/>
                    </a:lnTo>
                    <a:lnTo>
                      <a:pt x="1147" y="1465"/>
                    </a:lnTo>
                    <a:lnTo>
                      <a:pt x="1142" y="1441"/>
                    </a:lnTo>
                    <a:lnTo>
                      <a:pt x="1142" y="1418"/>
                    </a:lnTo>
                    <a:lnTo>
                      <a:pt x="1147" y="1396"/>
                    </a:lnTo>
                    <a:lnTo>
                      <a:pt x="1153" y="1373"/>
                    </a:lnTo>
                    <a:lnTo>
                      <a:pt x="1159" y="1351"/>
                    </a:lnTo>
                    <a:lnTo>
                      <a:pt x="1166" y="1325"/>
                    </a:lnTo>
                    <a:lnTo>
                      <a:pt x="1168" y="1306"/>
                    </a:lnTo>
                    <a:lnTo>
                      <a:pt x="1168" y="1294"/>
                    </a:lnTo>
                    <a:lnTo>
                      <a:pt x="1167" y="1284"/>
                    </a:lnTo>
                    <a:lnTo>
                      <a:pt x="1163" y="1273"/>
                    </a:lnTo>
                    <a:lnTo>
                      <a:pt x="892" y="1273"/>
                    </a:lnTo>
                    <a:lnTo>
                      <a:pt x="896" y="1225"/>
                    </a:lnTo>
                    <a:lnTo>
                      <a:pt x="895" y="1198"/>
                    </a:lnTo>
                    <a:lnTo>
                      <a:pt x="892" y="1173"/>
                    </a:lnTo>
                    <a:lnTo>
                      <a:pt x="889" y="1149"/>
                    </a:lnTo>
                    <a:lnTo>
                      <a:pt x="885" y="1133"/>
                    </a:lnTo>
                    <a:lnTo>
                      <a:pt x="878" y="1119"/>
                    </a:lnTo>
                    <a:lnTo>
                      <a:pt x="869" y="1106"/>
                    </a:lnTo>
                    <a:lnTo>
                      <a:pt x="855" y="1095"/>
                    </a:lnTo>
                    <a:lnTo>
                      <a:pt x="839" y="1085"/>
                    </a:lnTo>
                    <a:lnTo>
                      <a:pt x="824" y="1080"/>
                    </a:lnTo>
                    <a:lnTo>
                      <a:pt x="810" y="1077"/>
                    </a:lnTo>
                    <a:lnTo>
                      <a:pt x="786" y="1075"/>
                    </a:lnTo>
                    <a:lnTo>
                      <a:pt x="758" y="1075"/>
                    </a:lnTo>
                    <a:lnTo>
                      <a:pt x="731" y="1078"/>
                    </a:lnTo>
                    <a:lnTo>
                      <a:pt x="701" y="1080"/>
                    </a:lnTo>
                    <a:lnTo>
                      <a:pt x="679" y="1082"/>
                    </a:lnTo>
                    <a:lnTo>
                      <a:pt x="649" y="1084"/>
                    </a:lnTo>
                    <a:lnTo>
                      <a:pt x="625" y="1082"/>
                    </a:lnTo>
                    <a:lnTo>
                      <a:pt x="604" y="1080"/>
                    </a:lnTo>
                    <a:lnTo>
                      <a:pt x="571" y="1073"/>
                    </a:lnTo>
                    <a:lnTo>
                      <a:pt x="550" y="1063"/>
                    </a:lnTo>
                    <a:lnTo>
                      <a:pt x="530" y="1049"/>
                    </a:lnTo>
                    <a:lnTo>
                      <a:pt x="518" y="1033"/>
                    </a:lnTo>
                    <a:lnTo>
                      <a:pt x="506" y="1016"/>
                    </a:lnTo>
                    <a:lnTo>
                      <a:pt x="498" y="995"/>
                    </a:lnTo>
                    <a:lnTo>
                      <a:pt x="496" y="972"/>
                    </a:lnTo>
                    <a:lnTo>
                      <a:pt x="496" y="944"/>
                    </a:lnTo>
                    <a:lnTo>
                      <a:pt x="498" y="923"/>
                    </a:lnTo>
                    <a:lnTo>
                      <a:pt x="496" y="902"/>
                    </a:lnTo>
                    <a:lnTo>
                      <a:pt x="491" y="878"/>
                    </a:lnTo>
                    <a:lnTo>
                      <a:pt x="487" y="864"/>
                    </a:lnTo>
                    <a:lnTo>
                      <a:pt x="480" y="849"/>
                    </a:lnTo>
                    <a:lnTo>
                      <a:pt x="471" y="840"/>
                    </a:lnTo>
                    <a:lnTo>
                      <a:pt x="463" y="831"/>
                    </a:lnTo>
                    <a:lnTo>
                      <a:pt x="444" y="823"/>
                    </a:lnTo>
                    <a:lnTo>
                      <a:pt x="423" y="813"/>
                    </a:lnTo>
                    <a:lnTo>
                      <a:pt x="399" y="806"/>
                    </a:lnTo>
                    <a:lnTo>
                      <a:pt x="371" y="799"/>
                    </a:lnTo>
                    <a:lnTo>
                      <a:pt x="343" y="793"/>
                    </a:lnTo>
                    <a:lnTo>
                      <a:pt x="313" y="789"/>
                    </a:lnTo>
                    <a:lnTo>
                      <a:pt x="292" y="782"/>
                    </a:lnTo>
                    <a:lnTo>
                      <a:pt x="269" y="775"/>
                    </a:lnTo>
                    <a:lnTo>
                      <a:pt x="247" y="766"/>
                    </a:lnTo>
                    <a:lnTo>
                      <a:pt x="231" y="753"/>
                    </a:lnTo>
                    <a:lnTo>
                      <a:pt x="213" y="738"/>
                    </a:lnTo>
                    <a:lnTo>
                      <a:pt x="200" y="724"/>
                    </a:lnTo>
                    <a:lnTo>
                      <a:pt x="189" y="707"/>
                    </a:lnTo>
                    <a:lnTo>
                      <a:pt x="180" y="687"/>
                    </a:lnTo>
                    <a:lnTo>
                      <a:pt x="177" y="666"/>
                    </a:lnTo>
                    <a:lnTo>
                      <a:pt x="177" y="646"/>
                    </a:lnTo>
                    <a:lnTo>
                      <a:pt x="182" y="628"/>
                    </a:lnTo>
                    <a:lnTo>
                      <a:pt x="189" y="601"/>
                    </a:lnTo>
                    <a:lnTo>
                      <a:pt x="196" y="574"/>
                    </a:lnTo>
                    <a:lnTo>
                      <a:pt x="199" y="550"/>
                    </a:lnTo>
                    <a:lnTo>
                      <a:pt x="204" y="526"/>
                    </a:lnTo>
                    <a:lnTo>
                      <a:pt x="207" y="502"/>
                    </a:lnTo>
                    <a:lnTo>
                      <a:pt x="204" y="477"/>
                    </a:lnTo>
                    <a:lnTo>
                      <a:pt x="199" y="454"/>
                    </a:lnTo>
                    <a:lnTo>
                      <a:pt x="190" y="432"/>
                    </a:lnTo>
                    <a:lnTo>
                      <a:pt x="179" y="410"/>
                    </a:lnTo>
                    <a:lnTo>
                      <a:pt x="166" y="393"/>
                    </a:lnTo>
                    <a:lnTo>
                      <a:pt x="159" y="384"/>
                    </a:lnTo>
                    <a:lnTo>
                      <a:pt x="146" y="371"/>
                    </a:lnTo>
                    <a:lnTo>
                      <a:pt x="134" y="360"/>
                    </a:lnTo>
                    <a:lnTo>
                      <a:pt x="121" y="351"/>
                    </a:lnTo>
                    <a:lnTo>
                      <a:pt x="104" y="343"/>
                    </a:lnTo>
                    <a:lnTo>
                      <a:pt x="87" y="337"/>
                    </a:lnTo>
                    <a:lnTo>
                      <a:pt x="66" y="331"/>
                    </a:lnTo>
                    <a:lnTo>
                      <a:pt x="42" y="330"/>
                    </a:lnTo>
                    <a:lnTo>
                      <a:pt x="21" y="330"/>
                    </a:lnTo>
                    <a:lnTo>
                      <a:pt x="0" y="330"/>
                    </a:lnTo>
                    <a:close/>
                  </a:path>
                </a:pathLst>
              </a:custGeom>
              <a:solidFill>
                <a:schemeClr val="bg1">
                  <a:lumMod val="75000"/>
                </a:schemeClr>
              </a:solidFill>
              <a:ln w="17526">
                <a:solidFill>
                  <a:srgbClr val="FFFFFF"/>
                </a:solidFill>
                <a:round/>
                <a:headEnd/>
                <a:tailEnd/>
              </a:ln>
            </p:spPr>
            <p:txBody>
              <a:bodyPr/>
              <a:lstStyle/>
              <a:p>
                <a:r>
                  <a:rPr lang="en-US" sz="1550">
                    <a:solidFill>
                      <a:schemeClr val="bg1"/>
                    </a:solidFill>
                  </a:rPr>
                  <a:t>            </a:t>
                </a:r>
              </a:p>
              <a:p>
                <a:pPr marL="285750" indent="-285750">
                  <a:buFontTx/>
                  <a:buChar char="-"/>
                </a:pPr>
                <a:endParaRPr lang="en-US" sz="1550"/>
              </a:p>
            </p:txBody>
          </p:sp>
          <p:sp>
            <p:nvSpPr>
              <p:cNvPr id="11" name="Freeform 5">
                <a:extLst>
                  <a:ext uri="{FF2B5EF4-FFF2-40B4-BE49-F238E27FC236}">
                    <a16:creationId xmlns:a16="http://schemas.microsoft.com/office/drawing/2014/main" id="{75336262-EB22-4AB0-A502-6B0B1A106544}"/>
                  </a:ext>
                </a:extLst>
              </p:cNvPr>
              <p:cNvSpPr>
                <a:spLocks/>
              </p:cNvSpPr>
              <p:nvPr/>
            </p:nvSpPr>
            <p:spPr bwMode="auto">
              <a:xfrm>
                <a:off x="4430217" y="3880810"/>
                <a:ext cx="2914543" cy="2384783"/>
              </a:xfrm>
              <a:custGeom>
                <a:avLst/>
                <a:gdLst>
                  <a:gd name="T0" fmla="*/ 0 w 1634"/>
                  <a:gd name="T1" fmla="*/ 1327 h 1327"/>
                  <a:gd name="T2" fmla="*/ 1633 w 1634"/>
                  <a:gd name="T3" fmla="*/ 0 h 1327"/>
                  <a:gd name="T4" fmla="*/ 1480 w 1634"/>
                  <a:gd name="T5" fmla="*/ 26 h 1327"/>
                  <a:gd name="T6" fmla="*/ 1485 w 1634"/>
                  <a:gd name="T7" fmla="*/ 69 h 1327"/>
                  <a:gd name="T8" fmla="*/ 1501 w 1634"/>
                  <a:gd name="T9" fmla="*/ 129 h 1327"/>
                  <a:gd name="T10" fmla="*/ 1506 w 1634"/>
                  <a:gd name="T11" fmla="*/ 177 h 1327"/>
                  <a:gd name="T12" fmla="*/ 1496 w 1634"/>
                  <a:gd name="T13" fmla="*/ 226 h 1327"/>
                  <a:gd name="T14" fmla="*/ 1462 w 1634"/>
                  <a:gd name="T15" fmla="*/ 268 h 1327"/>
                  <a:gd name="T16" fmla="*/ 1420 w 1634"/>
                  <a:gd name="T17" fmla="*/ 299 h 1327"/>
                  <a:gd name="T18" fmla="*/ 1369 w 1634"/>
                  <a:gd name="T19" fmla="*/ 315 h 1327"/>
                  <a:gd name="T20" fmla="*/ 1295 w 1634"/>
                  <a:gd name="T21" fmla="*/ 314 h 1327"/>
                  <a:gd name="T22" fmla="*/ 1247 w 1634"/>
                  <a:gd name="T23" fmla="*/ 304 h 1327"/>
                  <a:gd name="T24" fmla="*/ 1199 w 1634"/>
                  <a:gd name="T25" fmla="*/ 270 h 1327"/>
                  <a:gd name="T26" fmla="*/ 1167 w 1634"/>
                  <a:gd name="T27" fmla="*/ 229 h 1327"/>
                  <a:gd name="T28" fmla="*/ 1153 w 1634"/>
                  <a:gd name="T29" fmla="*/ 185 h 1327"/>
                  <a:gd name="T30" fmla="*/ 1156 w 1634"/>
                  <a:gd name="T31" fmla="*/ 137 h 1327"/>
                  <a:gd name="T32" fmla="*/ 1167 w 1634"/>
                  <a:gd name="T33" fmla="*/ 93 h 1327"/>
                  <a:gd name="T34" fmla="*/ 1178 w 1634"/>
                  <a:gd name="T35" fmla="*/ 48 h 1327"/>
                  <a:gd name="T36" fmla="*/ 1173 w 1634"/>
                  <a:gd name="T37" fmla="*/ 6 h 1327"/>
                  <a:gd name="T38" fmla="*/ 902 w 1634"/>
                  <a:gd name="T39" fmla="*/ 52 h 1327"/>
                  <a:gd name="T40" fmla="*/ 897 w 1634"/>
                  <a:gd name="T41" fmla="*/ 112 h 1327"/>
                  <a:gd name="T42" fmla="*/ 894 w 1634"/>
                  <a:gd name="T43" fmla="*/ 161 h 1327"/>
                  <a:gd name="T44" fmla="*/ 882 w 1634"/>
                  <a:gd name="T45" fmla="*/ 203 h 1327"/>
                  <a:gd name="T46" fmla="*/ 858 w 1634"/>
                  <a:gd name="T47" fmla="*/ 232 h 1327"/>
                  <a:gd name="T48" fmla="*/ 824 w 1634"/>
                  <a:gd name="T49" fmla="*/ 247 h 1327"/>
                  <a:gd name="T50" fmla="*/ 786 w 1634"/>
                  <a:gd name="T51" fmla="*/ 251 h 1327"/>
                  <a:gd name="T52" fmla="*/ 739 w 1634"/>
                  <a:gd name="T53" fmla="*/ 249 h 1327"/>
                  <a:gd name="T54" fmla="*/ 697 w 1634"/>
                  <a:gd name="T55" fmla="*/ 246 h 1327"/>
                  <a:gd name="T56" fmla="*/ 643 w 1634"/>
                  <a:gd name="T57" fmla="*/ 243 h 1327"/>
                  <a:gd name="T58" fmla="*/ 595 w 1634"/>
                  <a:gd name="T59" fmla="*/ 249 h 1327"/>
                  <a:gd name="T60" fmla="*/ 551 w 1634"/>
                  <a:gd name="T61" fmla="*/ 266 h 1327"/>
                  <a:gd name="T62" fmla="*/ 519 w 1634"/>
                  <a:gd name="T63" fmla="*/ 295 h 1327"/>
                  <a:gd name="T64" fmla="*/ 501 w 1634"/>
                  <a:gd name="T65" fmla="*/ 332 h 1327"/>
                  <a:gd name="T66" fmla="*/ 501 w 1634"/>
                  <a:gd name="T67" fmla="*/ 374 h 1327"/>
                  <a:gd name="T68" fmla="*/ 501 w 1634"/>
                  <a:gd name="T69" fmla="*/ 421 h 1327"/>
                  <a:gd name="T70" fmla="*/ 491 w 1634"/>
                  <a:gd name="T71" fmla="*/ 459 h 1327"/>
                  <a:gd name="T72" fmla="*/ 471 w 1634"/>
                  <a:gd name="T73" fmla="*/ 490 h 1327"/>
                  <a:gd name="T74" fmla="*/ 430 w 1634"/>
                  <a:gd name="T75" fmla="*/ 511 h 1327"/>
                  <a:gd name="T76" fmla="*/ 386 w 1634"/>
                  <a:gd name="T77" fmla="*/ 524 h 1327"/>
                  <a:gd name="T78" fmla="*/ 334 w 1634"/>
                  <a:gd name="T79" fmla="*/ 535 h 1327"/>
                  <a:gd name="T80" fmla="*/ 287 w 1634"/>
                  <a:gd name="T81" fmla="*/ 547 h 1327"/>
                  <a:gd name="T82" fmla="*/ 248 w 1634"/>
                  <a:gd name="T83" fmla="*/ 562 h 1327"/>
                  <a:gd name="T84" fmla="*/ 218 w 1634"/>
                  <a:gd name="T85" fmla="*/ 585 h 1327"/>
                  <a:gd name="T86" fmla="*/ 193 w 1634"/>
                  <a:gd name="T87" fmla="*/ 620 h 1327"/>
                  <a:gd name="T88" fmla="*/ 180 w 1634"/>
                  <a:gd name="T89" fmla="*/ 664 h 1327"/>
                  <a:gd name="T90" fmla="*/ 186 w 1634"/>
                  <a:gd name="T91" fmla="*/ 709 h 1327"/>
                  <a:gd name="T92" fmla="*/ 200 w 1634"/>
                  <a:gd name="T93" fmla="*/ 765 h 1327"/>
                  <a:gd name="T94" fmla="*/ 208 w 1634"/>
                  <a:gd name="T95" fmla="*/ 813 h 1327"/>
                  <a:gd name="T96" fmla="*/ 206 w 1634"/>
                  <a:gd name="T97" fmla="*/ 860 h 1327"/>
                  <a:gd name="T98" fmla="*/ 193 w 1634"/>
                  <a:gd name="T99" fmla="*/ 902 h 1327"/>
                  <a:gd name="T100" fmla="*/ 173 w 1634"/>
                  <a:gd name="T101" fmla="*/ 945 h 1327"/>
                  <a:gd name="T102" fmla="*/ 141 w 1634"/>
                  <a:gd name="T103" fmla="*/ 991 h 1327"/>
                  <a:gd name="T104" fmla="*/ 108 w 1634"/>
                  <a:gd name="T105" fmla="*/ 1021 h 1327"/>
                  <a:gd name="T106" fmla="*/ 74 w 1634"/>
                  <a:gd name="T107" fmla="*/ 1039 h 1327"/>
                  <a:gd name="T108" fmla="*/ 23 w 1634"/>
                  <a:gd name="T109" fmla="*/ 1049 h 132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34"/>
                  <a:gd name="T166" fmla="*/ 0 h 1327"/>
                  <a:gd name="T167" fmla="*/ 1634 w 1634"/>
                  <a:gd name="T168" fmla="*/ 1327 h 132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34" h="1327">
                    <a:moveTo>
                      <a:pt x="0" y="1049"/>
                    </a:moveTo>
                    <a:lnTo>
                      <a:pt x="0" y="1327"/>
                    </a:lnTo>
                    <a:lnTo>
                      <a:pt x="1634" y="1327"/>
                    </a:lnTo>
                    <a:lnTo>
                      <a:pt x="1633" y="0"/>
                    </a:lnTo>
                    <a:lnTo>
                      <a:pt x="1487" y="0"/>
                    </a:lnTo>
                    <a:lnTo>
                      <a:pt x="1480" y="26"/>
                    </a:lnTo>
                    <a:lnTo>
                      <a:pt x="1480" y="44"/>
                    </a:lnTo>
                    <a:lnTo>
                      <a:pt x="1485" y="69"/>
                    </a:lnTo>
                    <a:lnTo>
                      <a:pt x="1493" y="96"/>
                    </a:lnTo>
                    <a:lnTo>
                      <a:pt x="1501" y="129"/>
                    </a:lnTo>
                    <a:lnTo>
                      <a:pt x="1506" y="154"/>
                    </a:lnTo>
                    <a:lnTo>
                      <a:pt x="1506" y="177"/>
                    </a:lnTo>
                    <a:lnTo>
                      <a:pt x="1503" y="202"/>
                    </a:lnTo>
                    <a:lnTo>
                      <a:pt x="1496" y="226"/>
                    </a:lnTo>
                    <a:lnTo>
                      <a:pt x="1480" y="249"/>
                    </a:lnTo>
                    <a:lnTo>
                      <a:pt x="1462" y="268"/>
                    </a:lnTo>
                    <a:lnTo>
                      <a:pt x="1442" y="287"/>
                    </a:lnTo>
                    <a:lnTo>
                      <a:pt x="1420" y="299"/>
                    </a:lnTo>
                    <a:lnTo>
                      <a:pt x="1393" y="309"/>
                    </a:lnTo>
                    <a:lnTo>
                      <a:pt x="1369" y="315"/>
                    </a:lnTo>
                    <a:lnTo>
                      <a:pt x="1335" y="316"/>
                    </a:lnTo>
                    <a:lnTo>
                      <a:pt x="1295" y="314"/>
                    </a:lnTo>
                    <a:lnTo>
                      <a:pt x="1270" y="309"/>
                    </a:lnTo>
                    <a:lnTo>
                      <a:pt x="1247" y="304"/>
                    </a:lnTo>
                    <a:lnTo>
                      <a:pt x="1226" y="291"/>
                    </a:lnTo>
                    <a:lnTo>
                      <a:pt x="1199" y="270"/>
                    </a:lnTo>
                    <a:lnTo>
                      <a:pt x="1182" y="250"/>
                    </a:lnTo>
                    <a:lnTo>
                      <a:pt x="1167" y="229"/>
                    </a:lnTo>
                    <a:lnTo>
                      <a:pt x="1158" y="206"/>
                    </a:lnTo>
                    <a:lnTo>
                      <a:pt x="1153" y="185"/>
                    </a:lnTo>
                    <a:lnTo>
                      <a:pt x="1153" y="161"/>
                    </a:lnTo>
                    <a:lnTo>
                      <a:pt x="1156" y="137"/>
                    </a:lnTo>
                    <a:lnTo>
                      <a:pt x="1161" y="115"/>
                    </a:lnTo>
                    <a:lnTo>
                      <a:pt x="1167" y="93"/>
                    </a:lnTo>
                    <a:lnTo>
                      <a:pt x="1174" y="71"/>
                    </a:lnTo>
                    <a:lnTo>
                      <a:pt x="1178" y="48"/>
                    </a:lnTo>
                    <a:lnTo>
                      <a:pt x="1178" y="28"/>
                    </a:lnTo>
                    <a:lnTo>
                      <a:pt x="1173" y="6"/>
                    </a:lnTo>
                    <a:lnTo>
                      <a:pt x="899" y="6"/>
                    </a:lnTo>
                    <a:lnTo>
                      <a:pt x="902" y="52"/>
                    </a:lnTo>
                    <a:lnTo>
                      <a:pt x="899" y="85"/>
                    </a:lnTo>
                    <a:lnTo>
                      <a:pt x="897" y="112"/>
                    </a:lnTo>
                    <a:lnTo>
                      <a:pt x="897" y="136"/>
                    </a:lnTo>
                    <a:lnTo>
                      <a:pt x="894" y="161"/>
                    </a:lnTo>
                    <a:lnTo>
                      <a:pt x="889" y="187"/>
                    </a:lnTo>
                    <a:lnTo>
                      <a:pt x="882" y="203"/>
                    </a:lnTo>
                    <a:lnTo>
                      <a:pt x="872" y="219"/>
                    </a:lnTo>
                    <a:lnTo>
                      <a:pt x="858" y="232"/>
                    </a:lnTo>
                    <a:lnTo>
                      <a:pt x="842" y="242"/>
                    </a:lnTo>
                    <a:lnTo>
                      <a:pt x="824" y="247"/>
                    </a:lnTo>
                    <a:lnTo>
                      <a:pt x="804" y="250"/>
                    </a:lnTo>
                    <a:lnTo>
                      <a:pt x="786" y="251"/>
                    </a:lnTo>
                    <a:lnTo>
                      <a:pt x="762" y="251"/>
                    </a:lnTo>
                    <a:lnTo>
                      <a:pt x="739" y="249"/>
                    </a:lnTo>
                    <a:lnTo>
                      <a:pt x="721" y="247"/>
                    </a:lnTo>
                    <a:lnTo>
                      <a:pt x="697" y="246"/>
                    </a:lnTo>
                    <a:lnTo>
                      <a:pt x="671" y="243"/>
                    </a:lnTo>
                    <a:lnTo>
                      <a:pt x="643" y="243"/>
                    </a:lnTo>
                    <a:lnTo>
                      <a:pt x="619" y="246"/>
                    </a:lnTo>
                    <a:lnTo>
                      <a:pt x="595" y="249"/>
                    </a:lnTo>
                    <a:lnTo>
                      <a:pt x="570" y="256"/>
                    </a:lnTo>
                    <a:lnTo>
                      <a:pt x="551" y="266"/>
                    </a:lnTo>
                    <a:lnTo>
                      <a:pt x="532" y="278"/>
                    </a:lnTo>
                    <a:lnTo>
                      <a:pt x="519" y="295"/>
                    </a:lnTo>
                    <a:lnTo>
                      <a:pt x="506" y="314"/>
                    </a:lnTo>
                    <a:lnTo>
                      <a:pt x="501" y="332"/>
                    </a:lnTo>
                    <a:lnTo>
                      <a:pt x="498" y="353"/>
                    </a:lnTo>
                    <a:lnTo>
                      <a:pt x="501" y="374"/>
                    </a:lnTo>
                    <a:lnTo>
                      <a:pt x="502" y="397"/>
                    </a:lnTo>
                    <a:lnTo>
                      <a:pt x="501" y="421"/>
                    </a:lnTo>
                    <a:lnTo>
                      <a:pt x="496" y="439"/>
                    </a:lnTo>
                    <a:lnTo>
                      <a:pt x="491" y="459"/>
                    </a:lnTo>
                    <a:lnTo>
                      <a:pt x="482" y="477"/>
                    </a:lnTo>
                    <a:lnTo>
                      <a:pt x="471" y="490"/>
                    </a:lnTo>
                    <a:lnTo>
                      <a:pt x="453" y="503"/>
                    </a:lnTo>
                    <a:lnTo>
                      <a:pt x="430" y="511"/>
                    </a:lnTo>
                    <a:lnTo>
                      <a:pt x="407" y="518"/>
                    </a:lnTo>
                    <a:lnTo>
                      <a:pt x="386" y="524"/>
                    </a:lnTo>
                    <a:lnTo>
                      <a:pt x="364" y="530"/>
                    </a:lnTo>
                    <a:lnTo>
                      <a:pt x="334" y="535"/>
                    </a:lnTo>
                    <a:lnTo>
                      <a:pt x="311" y="540"/>
                    </a:lnTo>
                    <a:lnTo>
                      <a:pt x="287" y="547"/>
                    </a:lnTo>
                    <a:lnTo>
                      <a:pt x="268" y="554"/>
                    </a:lnTo>
                    <a:lnTo>
                      <a:pt x="248" y="562"/>
                    </a:lnTo>
                    <a:lnTo>
                      <a:pt x="232" y="573"/>
                    </a:lnTo>
                    <a:lnTo>
                      <a:pt x="218" y="585"/>
                    </a:lnTo>
                    <a:lnTo>
                      <a:pt x="203" y="603"/>
                    </a:lnTo>
                    <a:lnTo>
                      <a:pt x="193" y="620"/>
                    </a:lnTo>
                    <a:lnTo>
                      <a:pt x="184" y="640"/>
                    </a:lnTo>
                    <a:lnTo>
                      <a:pt x="180" y="664"/>
                    </a:lnTo>
                    <a:lnTo>
                      <a:pt x="183" y="686"/>
                    </a:lnTo>
                    <a:lnTo>
                      <a:pt x="186" y="709"/>
                    </a:lnTo>
                    <a:lnTo>
                      <a:pt x="193" y="736"/>
                    </a:lnTo>
                    <a:lnTo>
                      <a:pt x="200" y="765"/>
                    </a:lnTo>
                    <a:lnTo>
                      <a:pt x="206" y="792"/>
                    </a:lnTo>
                    <a:lnTo>
                      <a:pt x="208" y="813"/>
                    </a:lnTo>
                    <a:lnTo>
                      <a:pt x="208" y="833"/>
                    </a:lnTo>
                    <a:lnTo>
                      <a:pt x="206" y="860"/>
                    </a:lnTo>
                    <a:lnTo>
                      <a:pt x="199" y="883"/>
                    </a:lnTo>
                    <a:lnTo>
                      <a:pt x="193" y="902"/>
                    </a:lnTo>
                    <a:lnTo>
                      <a:pt x="184" y="921"/>
                    </a:lnTo>
                    <a:lnTo>
                      <a:pt x="173" y="945"/>
                    </a:lnTo>
                    <a:lnTo>
                      <a:pt x="158" y="972"/>
                    </a:lnTo>
                    <a:lnTo>
                      <a:pt x="141" y="991"/>
                    </a:lnTo>
                    <a:lnTo>
                      <a:pt x="124" y="1007"/>
                    </a:lnTo>
                    <a:lnTo>
                      <a:pt x="108" y="1021"/>
                    </a:lnTo>
                    <a:lnTo>
                      <a:pt x="91" y="1032"/>
                    </a:lnTo>
                    <a:lnTo>
                      <a:pt x="74" y="1039"/>
                    </a:lnTo>
                    <a:lnTo>
                      <a:pt x="50" y="1045"/>
                    </a:lnTo>
                    <a:lnTo>
                      <a:pt x="23" y="1049"/>
                    </a:lnTo>
                    <a:lnTo>
                      <a:pt x="0" y="1049"/>
                    </a:lnTo>
                    <a:close/>
                  </a:path>
                </a:pathLst>
              </a:custGeom>
              <a:solidFill>
                <a:schemeClr val="tx1"/>
              </a:solidFill>
              <a:ln w="17526">
                <a:solidFill>
                  <a:srgbClr val="FFFFFF"/>
                </a:solidFill>
                <a:round/>
                <a:headEnd/>
                <a:tailEnd/>
              </a:ln>
            </p:spPr>
            <p:txBody>
              <a:bodyPr/>
              <a:lstStyle/>
              <a:p>
                <a:endParaRPr lang="en-US"/>
              </a:p>
            </p:txBody>
          </p:sp>
          <p:sp>
            <p:nvSpPr>
              <p:cNvPr id="12" name="Freeform 6">
                <a:extLst>
                  <a:ext uri="{FF2B5EF4-FFF2-40B4-BE49-F238E27FC236}">
                    <a16:creationId xmlns:a16="http://schemas.microsoft.com/office/drawing/2014/main" id="{1E6CED94-4651-44B0-81B2-2D2D70E15E41}"/>
                  </a:ext>
                </a:extLst>
              </p:cNvPr>
              <p:cNvSpPr>
                <a:spLocks/>
              </p:cNvSpPr>
              <p:nvPr/>
            </p:nvSpPr>
            <p:spPr bwMode="auto">
              <a:xfrm>
                <a:off x="1528160" y="3418949"/>
                <a:ext cx="2902057" cy="2846644"/>
              </a:xfrm>
              <a:custGeom>
                <a:avLst/>
                <a:gdLst>
                  <a:gd name="T0" fmla="*/ 1619 w 1628"/>
                  <a:gd name="T1" fmla="*/ 1584 h 1584"/>
                  <a:gd name="T2" fmla="*/ 0 w 1628"/>
                  <a:gd name="T3" fmla="*/ 319 h 1584"/>
                  <a:gd name="T4" fmla="*/ 147 w 1628"/>
                  <a:gd name="T5" fmla="*/ 308 h 1584"/>
                  <a:gd name="T6" fmla="*/ 151 w 1628"/>
                  <a:gd name="T7" fmla="*/ 280 h 1584"/>
                  <a:gd name="T8" fmla="*/ 144 w 1628"/>
                  <a:gd name="T9" fmla="*/ 244 h 1584"/>
                  <a:gd name="T10" fmla="*/ 133 w 1628"/>
                  <a:gd name="T11" fmla="*/ 202 h 1584"/>
                  <a:gd name="T12" fmla="*/ 126 w 1628"/>
                  <a:gd name="T13" fmla="*/ 161 h 1584"/>
                  <a:gd name="T14" fmla="*/ 127 w 1628"/>
                  <a:gd name="T15" fmla="*/ 123 h 1584"/>
                  <a:gd name="T16" fmla="*/ 140 w 1628"/>
                  <a:gd name="T17" fmla="*/ 85 h 1584"/>
                  <a:gd name="T18" fmla="*/ 166 w 1628"/>
                  <a:gd name="T19" fmla="*/ 54 h 1584"/>
                  <a:gd name="T20" fmla="*/ 196 w 1628"/>
                  <a:gd name="T21" fmla="*/ 28 h 1584"/>
                  <a:gd name="T22" fmla="*/ 233 w 1628"/>
                  <a:gd name="T23" fmla="*/ 10 h 1584"/>
                  <a:gd name="T24" fmla="*/ 279 w 1628"/>
                  <a:gd name="T25" fmla="*/ 2 h 1584"/>
                  <a:gd name="T26" fmla="*/ 320 w 1628"/>
                  <a:gd name="T27" fmla="*/ 0 h 1584"/>
                  <a:gd name="T28" fmla="*/ 356 w 1628"/>
                  <a:gd name="T29" fmla="*/ 4 h 1584"/>
                  <a:gd name="T30" fmla="*/ 392 w 1628"/>
                  <a:gd name="T31" fmla="*/ 16 h 1584"/>
                  <a:gd name="T32" fmla="*/ 422 w 1628"/>
                  <a:gd name="T33" fmla="*/ 36 h 1584"/>
                  <a:gd name="T34" fmla="*/ 450 w 1628"/>
                  <a:gd name="T35" fmla="*/ 65 h 1584"/>
                  <a:gd name="T36" fmla="*/ 473 w 1628"/>
                  <a:gd name="T37" fmla="*/ 98 h 1584"/>
                  <a:gd name="T38" fmla="*/ 485 w 1628"/>
                  <a:gd name="T39" fmla="*/ 143 h 1584"/>
                  <a:gd name="T40" fmla="*/ 480 w 1628"/>
                  <a:gd name="T41" fmla="*/ 188 h 1584"/>
                  <a:gd name="T42" fmla="*/ 469 w 1628"/>
                  <a:gd name="T43" fmla="*/ 233 h 1584"/>
                  <a:gd name="T44" fmla="*/ 457 w 1628"/>
                  <a:gd name="T45" fmla="*/ 278 h 1584"/>
                  <a:gd name="T46" fmla="*/ 460 w 1628"/>
                  <a:gd name="T47" fmla="*/ 300 h 1584"/>
                  <a:gd name="T48" fmla="*/ 734 w 1628"/>
                  <a:gd name="T49" fmla="*/ 311 h 1584"/>
                  <a:gd name="T50" fmla="*/ 727 w 1628"/>
                  <a:gd name="T51" fmla="*/ 394 h 1584"/>
                  <a:gd name="T52" fmla="*/ 730 w 1628"/>
                  <a:gd name="T53" fmla="*/ 444 h 1584"/>
                  <a:gd name="T54" fmla="*/ 737 w 1628"/>
                  <a:gd name="T55" fmla="*/ 494 h 1584"/>
                  <a:gd name="T56" fmla="*/ 755 w 1628"/>
                  <a:gd name="T57" fmla="*/ 525 h 1584"/>
                  <a:gd name="T58" fmla="*/ 785 w 1628"/>
                  <a:gd name="T59" fmla="*/ 548 h 1584"/>
                  <a:gd name="T60" fmla="*/ 814 w 1628"/>
                  <a:gd name="T61" fmla="*/ 558 h 1584"/>
                  <a:gd name="T62" fmla="*/ 855 w 1628"/>
                  <a:gd name="T63" fmla="*/ 559 h 1584"/>
                  <a:gd name="T64" fmla="*/ 896 w 1628"/>
                  <a:gd name="T65" fmla="*/ 555 h 1584"/>
                  <a:gd name="T66" fmla="*/ 947 w 1628"/>
                  <a:gd name="T67" fmla="*/ 549 h 1584"/>
                  <a:gd name="T68" fmla="*/ 999 w 1628"/>
                  <a:gd name="T69" fmla="*/ 552 h 1584"/>
                  <a:gd name="T70" fmla="*/ 1047 w 1628"/>
                  <a:gd name="T71" fmla="*/ 565 h 1584"/>
                  <a:gd name="T72" fmla="*/ 1086 w 1628"/>
                  <a:gd name="T73" fmla="*/ 588 h 1584"/>
                  <a:gd name="T74" fmla="*/ 1110 w 1628"/>
                  <a:gd name="T75" fmla="*/ 621 h 1584"/>
                  <a:gd name="T76" fmla="*/ 1120 w 1628"/>
                  <a:gd name="T77" fmla="*/ 661 h 1584"/>
                  <a:gd name="T78" fmla="*/ 1116 w 1628"/>
                  <a:gd name="T79" fmla="*/ 706 h 1584"/>
                  <a:gd name="T80" fmla="*/ 1120 w 1628"/>
                  <a:gd name="T81" fmla="*/ 749 h 1584"/>
                  <a:gd name="T82" fmla="*/ 1136 w 1628"/>
                  <a:gd name="T83" fmla="*/ 785 h 1584"/>
                  <a:gd name="T84" fmla="*/ 1164 w 1628"/>
                  <a:gd name="T85" fmla="*/ 811 h 1584"/>
                  <a:gd name="T86" fmla="*/ 1211 w 1628"/>
                  <a:gd name="T87" fmla="*/ 826 h 1584"/>
                  <a:gd name="T88" fmla="*/ 1254 w 1628"/>
                  <a:gd name="T89" fmla="*/ 837 h 1584"/>
                  <a:gd name="T90" fmla="*/ 1307 w 1628"/>
                  <a:gd name="T91" fmla="*/ 847 h 1584"/>
                  <a:gd name="T92" fmla="*/ 1350 w 1628"/>
                  <a:gd name="T93" fmla="*/ 861 h 1584"/>
                  <a:gd name="T94" fmla="*/ 1386 w 1628"/>
                  <a:gd name="T95" fmla="*/ 881 h 1584"/>
                  <a:gd name="T96" fmla="*/ 1415 w 1628"/>
                  <a:gd name="T97" fmla="*/ 911 h 1584"/>
                  <a:gd name="T98" fmla="*/ 1434 w 1628"/>
                  <a:gd name="T99" fmla="*/ 946 h 1584"/>
                  <a:gd name="T100" fmla="*/ 1435 w 1628"/>
                  <a:gd name="T101" fmla="*/ 996 h 1584"/>
                  <a:gd name="T102" fmla="*/ 1425 w 1628"/>
                  <a:gd name="T103" fmla="*/ 1044 h 1584"/>
                  <a:gd name="T104" fmla="*/ 1411 w 1628"/>
                  <a:gd name="T105" fmla="*/ 1100 h 1584"/>
                  <a:gd name="T106" fmla="*/ 1408 w 1628"/>
                  <a:gd name="T107" fmla="*/ 1141 h 1584"/>
                  <a:gd name="T108" fmla="*/ 1418 w 1628"/>
                  <a:gd name="T109" fmla="*/ 1190 h 1584"/>
                  <a:gd name="T110" fmla="*/ 1436 w 1628"/>
                  <a:gd name="T111" fmla="*/ 1224 h 1584"/>
                  <a:gd name="T112" fmla="*/ 1466 w 1628"/>
                  <a:gd name="T113" fmla="*/ 1261 h 1584"/>
                  <a:gd name="T114" fmla="*/ 1506 w 1628"/>
                  <a:gd name="T115" fmla="*/ 1289 h 1584"/>
                  <a:gd name="T116" fmla="*/ 1547 w 1628"/>
                  <a:gd name="T117" fmla="*/ 1302 h 1584"/>
                  <a:gd name="T118" fmla="*/ 1593 w 1628"/>
                  <a:gd name="T119" fmla="*/ 1306 h 15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28"/>
                  <a:gd name="T181" fmla="*/ 0 h 1584"/>
                  <a:gd name="T182" fmla="*/ 1628 w 1628"/>
                  <a:gd name="T183" fmla="*/ 1584 h 15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28" h="1584">
                    <a:moveTo>
                      <a:pt x="1628" y="1305"/>
                    </a:moveTo>
                    <a:lnTo>
                      <a:pt x="1628" y="1584"/>
                    </a:lnTo>
                    <a:lnTo>
                      <a:pt x="1" y="1584"/>
                    </a:lnTo>
                    <a:lnTo>
                      <a:pt x="0" y="319"/>
                    </a:lnTo>
                    <a:lnTo>
                      <a:pt x="141" y="319"/>
                    </a:lnTo>
                    <a:lnTo>
                      <a:pt x="147" y="308"/>
                    </a:lnTo>
                    <a:lnTo>
                      <a:pt x="151" y="292"/>
                    </a:lnTo>
                    <a:lnTo>
                      <a:pt x="151" y="280"/>
                    </a:lnTo>
                    <a:lnTo>
                      <a:pt x="150" y="264"/>
                    </a:lnTo>
                    <a:lnTo>
                      <a:pt x="144" y="244"/>
                    </a:lnTo>
                    <a:lnTo>
                      <a:pt x="138" y="219"/>
                    </a:lnTo>
                    <a:lnTo>
                      <a:pt x="133" y="202"/>
                    </a:lnTo>
                    <a:lnTo>
                      <a:pt x="127" y="181"/>
                    </a:lnTo>
                    <a:lnTo>
                      <a:pt x="126" y="161"/>
                    </a:lnTo>
                    <a:lnTo>
                      <a:pt x="126" y="141"/>
                    </a:lnTo>
                    <a:lnTo>
                      <a:pt x="127" y="123"/>
                    </a:lnTo>
                    <a:lnTo>
                      <a:pt x="133" y="103"/>
                    </a:lnTo>
                    <a:lnTo>
                      <a:pt x="140" y="85"/>
                    </a:lnTo>
                    <a:lnTo>
                      <a:pt x="151" y="71"/>
                    </a:lnTo>
                    <a:lnTo>
                      <a:pt x="166" y="54"/>
                    </a:lnTo>
                    <a:lnTo>
                      <a:pt x="181" y="41"/>
                    </a:lnTo>
                    <a:lnTo>
                      <a:pt x="196" y="28"/>
                    </a:lnTo>
                    <a:lnTo>
                      <a:pt x="213" y="19"/>
                    </a:lnTo>
                    <a:lnTo>
                      <a:pt x="233" y="10"/>
                    </a:lnTo>
                    <a:lnTo>
                      <a:pt x="255" y="4"/>
                    </a:lnTo>
                    <a:lnTo>
                      <a:pt x="279" y="2"/>
                    </a:lnTo>
                    <a:lnTo>
                      <a:pt x="299" y="0"/>
                    </a:lnTo>
                    <a:lnTo>
                      <a:pt x="320" y="0"/>
                    </a:lnTo>
                    <a:lnTo>
                      <a:pt x="340" y="2"/>
                    </a:lnTo>
                    <a:lnTo>
                      <a:pt x="356" y="4"/>
                    </a:lnTo>
                    <a:lnTo>
                      <a:pt x="374" y="10"/>
                    </a:lnTo>
                    <a:lnTo>
                      <a:pt x="392" y="16"/>
                    </a:lnTo>
                    <a:lnTo>
                      <a:pt x="406" y="24"/>
                    </a:lnTo>
                    <a:lnTo>
                      <a:pt x="422" y="36"/>
                    </a:lnTo>
                    <a:lnTo>
                      <a:pt x="436" y="50"/>
                    </a:lnTo>
                    <a:lnTo>
                      <a:pt x="450" y="65"/>
                    </a:lnTo>
                    <a:lnTo>
                      <a:pt x="463" y="81"/>
                    </a:lnTo>
                    <a:lnTo>
                      <a:pt x="473" y="98"/>
                    </a:lnTo>
                    <a:lnTo>
                      <a:pt x="480" y="119"/>
                    </a:lnTo>
                    <a:lnTo>
                      <a:pt x="485" y="143"/>
                    </a:lnTo>
                    <a:lnTo>
                      <a:pt x="485" y="165"/>
                    </a:lnTo>
                    <a:lnTo>
                      <a:pt x="480" y="188"/>
                    </a:lnTo>
                    <a:lnTo>
                      <a:pt x="474" y="211"/>
                    </a:lnTo>
                    <a:lnTo>
                      <a:pt x="469" y="233"/>
                    </a:lnTo>
                    <a:lnTo>
                      <a:pt x="461" y="259"/>
                    </a:lnTo>
                    <a:lnTo>
                      <a:pt x="457" y="278"/>
                    </a:lnTo>
                    <a:lnTo>
                      <a:pt x="457" y="290"/>
                    </a:lnTo>
                    <a:lnTo>
                      <a:pt x="460" y="300"/>
                    </a:lnTo>
                    <a:lnTo>
                      <a:pt x="464" y="311"/>
                    </a:lnTo>
                    <a:lnTo>
                      <a:pt x="734" y="311"/>
                    </a:lnTo>
                    <a:lnTo>
                      <a:pt x="728" y="363"/>
                    </a:lnTo>
                    <a:lnTo>
                      <a:pt x="727" y="394"/>
                    </a:lnTo>
                    <a:lnTo>
                      <a:pt x="728" y="420"/>
                    </a:lnTo>
                    <a:lnTo>
                      <a:pt x="730" y="444"/>
                    </a:lnTo>
                    <a:lnTo>
                      <a:pt x="733" y="469"/>
                    </a:lnTo>
                    <a:lnTo>
                      <a:pt x="737" y="494"/>
                    </a:lnTo>
                    <a:lnTo>
                      <a:pt x="745" y="511"/>
                    </a:lnTo>
                    <a:lnTo>
                      <a:pt x="755" y="525"/>
                    </a:lnTo>
                    <a:lnTo>
                      <a:pt x="768" y="538"/>
                    </a:lnTo>
                    <a:lnTo>
                      <a:pt x="785" y="548"/>
                    </a:lnTo>
                    <a:lnTo>
                      <a:pt x="803" y="555"/>
                    </a:lnTo>
                    <a:lnTo>
                      <a:pt x="821" y="558"/>
                    </a:lnTo>
                    <a:lnTo>
                      <a:pt x="841" y="559"/>
                    </a:lnTo>
                    <a:lnTo>
                      <a:pt x="864" y="559"/>
                    </a:lnTo>
                    <a:lnTo>
                      <a:pt x="888" y="556"/>
                    </a:lnTo>
                    <a:lnTo>
                      <a:pt x="905" y="555"/>
                    </a:lnTo>
                    <a:lnTo>
                      <a:pt x="930" y="552"/>
                    </a:lnTo>
                    <a:lnTo>
                      <a:pt x="956" y="549"/>
                    </a:lnTo>
                    <a:lnTo>
                      <a:pt x="984" y="549"/>
                    </a:lnTo>
                    <a:lnTo>
                      <a:pt x="1008" y="552"/>
                    </a:lnTo>
                    <a:lnTo>
                      <a:pt x="1032" y="556"/>
                    </a:lnTo>
                    <a:lnTo>
                      <a:pt x="1056" y="565"/>
                    </a:lnTo>
                    <a:lnTo>
                      <a:pt x="1076" y="573"/>
                    </a:lnTo>
                    <a:lnTo>
                      <a:pt x="1095" y="588"/>
                    </a:lnTo>
                    <a:lnTo>
                      <a:pt x="1108" y="603"/>
                    </a:lnTo>
                    <a:lnTo>
                      <a:pt x="1119" y="621"/>
                    </a:lnTo>
                    <a:lnTo>
                      <a:pt x="1126" y="641"/>
                    </a:lnTo>
                    <a:lnTo>
                      <a:pt x="1129" y="661"/>
                    </a:lnTo>
                    <a:lnTo>
                      <a:pt x="1126" y="684"/>
                    </a:lnTo>
                    <a:lnTo>
                      <a:pt x="1125" y="706"/>
                    </a:lnTo>
                    <a:lnTo>
                      <a:pt x="1126" y="729"/>
                    </a:lnTo>
                    <a:lnTo>
                      <a:pt x="1129" y="749"/>
                    </a:lnTo>
                    <a:lnTo>
                      <a:pt x="1136" y="767"/>
                    </a:lnTo>
                    <a:lnTo>
                      <a:pt x="1145" y="785"/>
                    </a:lnTo>
                    <a:lnTo>
                      <a:pt x="1156" y="798"/>
                    </a:lnTo>
                    <a:lnTo>
                      <a:pt x="1173" y="811"/>
                    </a:lnTo>
                    <a:lnTo>
                      <a:pt x="1196" y="819"/>
                    </a:lnTo>
                    <a:lnTo>
                      <a:pt x="1220" y="826"/>
                    </a:lnTo>
                    <a:lnTo>
                      <a:pt x="1239" y="832"/>
                    </a:lnTo>
                    <a:lnTo>
                      <a:pt x="1263" y="837"/>
                    </a:lnTo>
                    <a:lnTo>
                      <a:pt x="1292" y="843"/>
                    </a:lnTo>
                    <a:lnTo>
                      <a:pt x="1316" y="847"/>
                    </a:lnTo>
                    <a:lnTo>
                      <a:pt x="1340" y="854"/>
                    </a:lnTo>
                    <a:lnTo>
                      <a:pt x="1359" y="861"/>
                    </a:lnTo>
                    <a:lnTo>
                      <a:pt x="1379" y="870"/>
                    </a:lnTo>
                    <a:lnTo>
                      <a:pt x="1395" y="881"/>
                    </a:lnTo>
                    <a:lnTo>
                      <a:pt x="1407" y="893"/>
                    </a:lnTo>
                    <a:lnTo>
                      <a:pt x="1424" y="911"/>
                    </a:lnTo>
                    <a:lnTo>
                      <a:pt x="1434" y="928"/>
                    </a:lnTo>
                    <a:lnTo>
                      <a:pt x="1443" y="946"/>
                    </a:lnTo>
                    <a:lnTo>
                      <a:pt x="1447" y="972"/>
                    </a:lnTo>
                    <a:lnTo>
                      <a:pt x="1444" y="996"/>
                    </a:lnTo>
                    <a:lnTo>
                      <a:pt x="1440" y="1017"/>
                    </a:lnTo>
                    <a:lnTo>
                      <a:pt x="1434" y="1044"/>
                    </a:lnTo>
                    <a:lnTo>
                      <a:pt x="1427" y="1073"/>
                    </a:lnTo>
                    <a:lnTo>
                      <a:pt x="1420" y="1100"/>
                    </a:lnTo>
                    <a:lnTo>
                      <a:pt x="1417" y="1123"/>
                    </a:lnTo>
                    <a:lnTo>
                      <a:pt x="1417" y="1141"/>
                    </a:lnTo>
                    <a:lnTo>
                      <a:pt x="1421" y="1168"/>
                    </a:lnTo>
                    <a:lnTo>
                      <a:pt x="1427" y="1190"/>
                    </a:lnTo>
                    <a:lnTo>
                      <a:pt x="1436" y="1207"/>
                    </a:lnTo>
                    <a:lnTo>
                      <a:pt x="1445" y="1224"/>
                    </a:lnTo>
                    <a:lnTo>
                      <a:pt x="1460" y="1243"/>
                    </a:lnTo>
                    <a:lnTo>
                      <a:pt x="1475" y="1261"/>
                    </a:lnTo>
                    <a:lnTo>
                      <a:pt x="1493" y="1277"/>
                    </a:lnTo>
                    <a:lnTo>
                      <a:pt x="1515" y="1289"/>
                    </a:lnTo>
                    <a:lnTo>
                      <a:pt x="1534" y="1296"/>
                    </a:lnTo>
                    <a:lnTo>
                      <a:pt x="1556" y="1302"/>
                    </a:lnTo>
                    <a:lnTo>
                      <a:pt x="1577" y="1305"/>
                    </a:lnTo>
                    <a:lnTo>
                      <a:pt x="1602" y="1306"/>
                    </a:lnTo>
                    <a:lnTo>
                      <a:pt x="1628" y="1305"/>
                    </a:lnTo>
                    <a:close/>
                  </a:path>
                </a:pathLst>
              </a:custGeom>
              <a:solidFill>
                <a:schemeClr val="accent1"/>
              </a:solidFill>
              <a:ln w="17526">
                <a:solidFill>
                  <a:srgbClr val="FFFFFF"/>
                </a:solidFill>
                <a:round/>
                <a:headEnd/>
                <a:tailEnd/>
              </a:ln>
            </p:spPr>
            <p:txBody>
              <a:bodyPr/>
              <a:lstStyle/>
              <a:p>
                <a:endParaRPr lang="en-US"/>
              </a:p>
              <a:p>
                <a:endParaRPr lang="en-US"/>
              </a:p>
              <a:p>
                <a:endParaRPr lang="en-US"/>
              </a:p>
              <a:p>
                <a:endParaRPr lang="en-US"/>
              </a:p>
            </p:txBody>
          </p:sp>
          <p:sp>
            <p:nvSpPr>
              <p:cNvPr id="13" name="Freeform 7">
                <a:extLst>
                  <a:ext uri="{FF2B5EF4-FFF2-40B4-BE49-F238E27FC236}">
                    <a16:creationId xmlns:a16="http://schemas.microsoft.com/office/drawing/2014/main" id="{566678B8-2747-44C6-BC3A-8B8A2D22DC3E}"/>
                  </a:ext>
                </a:extLst>
              </p:cNvPr>
              <p:cNvSpPr>
                <a:spLocks/>
              </p:cNvSpPr>
              <p:nvPr/>
            </p:nvSpPr>
            <p:spPr bwMode="auto">
              <a:xfrm>
                <a:off x="1515674" y="1611043"/>
                <a:ext cx="2914543" cy="2384783"/>
              </a:xfrm>
              <a:custGeom>
                <a:avLst/>
                <a:gdLst>
                  <a:gd name="T0" fmla="*/ 1626 w 1635"/>
                  <a:gd name="T1" fmla="*/ 0 h 1327"/>
                  <a:gd name="T2" fmla="*/ 1 w 1635"/>
                  <a:gd name="T3" fmla="*/ 1327 h 1327"/>
                  <a:gd name="T4" fmla="*/ 154 w 1635"/>
                  <a:gd name="T5" fmla="*/ 1301 h 1327"/>
                  <a:gd name="T6" fmla="*/ 150 w 1635"/>
                  <a:gd name="T7" fmla="*/ 1258 h 1327"/>
                  <a:gd name="T8" fmla="*/ 133 w 1635"/>
                  <a:gd name="T9" fmla="*/ 1198 h 1327"/>
                  <a:gd name="T10" fmla="*/ 127 w 1635"/>
                  <a:gd name="T11" fmla="*/ 1150 h 1327"/>
                  <a:gd name="T12" fmla="*/ 138 w 1635"/>
                  <a:gd name="T13" fmla="*/ 1101 h 1327"/>
                  <a:gd name="T14" fmla="*/ 172 w 1635"/>
                  <a:gd name="T15" fmla="*/ 1058 h 1327"/>
                  <a:gd name="T16" fmla="*/ 214 w 1635"/>
                  <a:gd name="T17" fmla="*/ 1027 h 1327"/>
                  <a:gd name="T18" fmla="*/ 265 w 1635"/>
                  <a:gd name="T19" fmla="*/ 1012 h 1327"/>
                  <a:gd name="T20" fmla="*/ 339 w 1635"/>
                  <a:gd name="T21" fmla="*/ 1013 h 1327"/>
                  <a:gd name="T22" fmla="*/ 387 w 1635"/>
                  <a:gd name="T23" fmla="*/ 1023 h 1327"/>
                  <a:gd name="T24" fmla="*/ 435 w 1635"/>
                  <a:gd name="T25" fmla="*/ 1057 h 1327"/>
                  <a:gd name="T26" fmla="*/ 467 w 1635"/>
                  <a:gd name="T27" fmla="*/ 1098 h 1327"/>
                  <a:gd name="T28" fmla="*/ 481 w 1635"/>
                  <a:gd name="T29" fmla="*/ 1142 h 1327"/>
                  <a:gd name="T30" fmla="*/ 478 w 1635"/>
                  <a:gd name="T31" fmla="*/ 1190 h 1327"/>
                  <a:gd name="T32" fmla="*/ 467 w 1635"/>
                  <a:gd name="T33" fmla="*/ 1234 h 1327"/>
                  <a:gd name="T34" fmla="*/ 456 w 1635"/>
                  <a:gd name="T35" fmla="*/ 1279 h 1327"/>
                  <a:gd name="T36" fmla="*/ 461 w 1635"/>
                  <a:gd name="T37" fmla="*/ 1321 h 1327"/>
                  <a:gd name="T38" fmla="*/ 733 w 1635"/>
                  <a:gd name="T39" fmla="*/ 1274 h 1327"/>
                  <a:gd name="T40" fmla="*/ 735 w 1635"/>
                  <a:gd name="T41" fmla="*/ 1215 h 1327"/>
                  <a:gd name="T42" fmla="*/ 740 w 1635"/>
                  <a:gd name="T43" fmla="*/ 1166 h 1327"/>
                  <a:gd name="T44" fmla="*/ 752 w 1635"/>
                  <a:gd name="T45" fmla="*/ 1123 h 1327"/>
                  <a:gd name="T46" fmla="*/ 776 w 1635"/>
                  <a:gd name="T47" fmla="*/ 1095 h 1327"/>
                  <a:gd name="T48" fmla="*/ 810 w 1635"/>
                  <a:gd name="T49" fmla="*/ 1080 h 1327"/>
                  <a:gd name="T50" fmla="*/ 839 w 1635"/>
                  <a:gd name="T51" fmla="*/ 1075 h 1327"/>
                  <a:gd name="T52" fmla="*/ 886 w 1635"/>
                  <a:gd name="T53" fmla="*/ 1077 h 1327"/>
                  <a:gd name="T54" fmla="*/ 928 w 1635"/>
                  <a:gd name="T55" fmla="*/ 1081 h 1327"/>
                  <a:gd name="T56" fmla="*/ 982 w 1635"/>
                  <a:gd name="T57" fmla="*/ 1084 h 1327"/>
                  <a:gd name="T58" fmla="*/ 1030 w 1635"/>
                  <a:gd name="T59" fmla="*/ 1077 h 1327"/>
                  <a:gd name="T60" fmla="*/ 1074 w 1635"/>
                  <a:gd name="T61" fmla="*/ 1061 h 1327"/>
                  <a:gd name="T62" fmla="*/ 1106 w 1635"/>
                  <a:gd name="T63" fmla="*/ 1032 h 1327"/>
                  <a:gd name="T64" fmla="*/ 1124 w 1635"/>
                  <a:gd name="T65" fmla="*/ 995 h 1327"/>
                  <a:gd name="T66" fmla="*/ 1124 w 1635"/>
                  <a:gd name="T67" fmla="*/ 953 h 1327"/>
                  <a:gd name="T68" fmla="*/ 1124 w 1635"/>
                  <a:gd name="T69" fmla="*/ 906 h 1327"/>
                  <a:gd name="T70" fmla="*/ 1134 w 1635"/>
                  <a:gd name="T71" fmla="*/ 868 h 1327"/>
                  <a:gd name="T72" fmla="*/ 1154 w 1635"/>
                  <a:gd name="T73" fmla="*/ 837 h 1327"/>
                  <a:gd name="T74" fmla="*/ 1195 w 1635"/>
                  <a:gd name="T75" fmla="*/ 816 h 1327"/>
                  <a:gd name="T76" fmla="*/ 1239 w 1635"/>
                  <a:gd name="T77" fmla="*/ 803 h 1327"/>
                  <a:gd name="T78" fmla="*/ 1291 w 1635"/>
                  <a:gd name="T79" fmla="*/ 792 h 1327"/>
                  <a:gd name="T80" fmla="*/ 1338 w 1635"/>
                  <a:gd name="T81" fmla="*/ 780 h 1327"/>
                  <a:gd name="T82" fmla="*/ 1377 w 1635"/>
                  <a:gd name="T83" fmla="*/ 765 h 1327"/>
                  <a:gd name="T84" fmla="*/ 1407 w 1635"/>
                  <a:gd name="T85" fmla="*/ 742 h 1327"/>
                  <a:gd name="T86" fmla="*/ 1432 w 1635"/>
                  <a:gd name="T87" fmla="*/ 707 h 1327"/>
                  <a:gd name="T88" fmla="*/ 1445 w 1635"/>
                  <a:gd name="T89" fmla="*/ 662 h 1327"/>
                  <a:gd name="T90" fmla="*/ 1439 w 1635"/>
                  <a:gd name="T91" fmla="*/ 618 h 1327"/>
                  <a:gd name="T92" fmla="*/ 1425 w 1635"/>
                  <a:gd name="T93" fmla="*/ 561 h 1327"/>
                  <a:gd name="T94" fmla="*/ 1417 w 1635"/>
                  <a:gd name="T95" fmla="*/ 513 h 1327"/>
                  <a:gd name="T96" fmla="*/ 1419 w 1635"/>
                  <a:gd name="T97" fmla="*/ 467 h 1327"/>
                  <a:gd name="T98" fmla="*/ 1434 w 1635"/>
                  <a:gd name="T99" fmla="*/ 427 h 1327"/>
                  <a:gd name="T100" fmla="*/ 1458 w 1635"/>
                  <a:gd name="T101" fmla="*/ 392 h 1327"/>
                  <a:gd name="T102" fmla="*/ 1493 w 1635"/>
                  <a:gd name="T103" fmla="*/ 358 h 1327"/>
                  <a:gd name="T104" fmla="*/ 1534 w 1635"/>
                  <a:gd name="T105" fmla="*/ 338 h 1327"/>
                  <a:gd name="T106" fmla="*/ 1575 w 1635"/>
                  <a:gd name="T107" fmla="*/ 330 h 1327"/>
                  <a:gd name="T108" fmla="*/ 1626 w 1635"/>
                  <a:gd name="T109" fmla="*/ 330 h 132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35"/>
                  <a:gd name="T166" fmla="*/ 0 h 1327"/>
                  <a:gd name="T167" fmla="*/ 1635 w 1635"/>
                  <a:gd name="T168" fmla="*/ 1327 h 132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35" h="1327">
                    <a:moveTo>
                      <a:pt x="1635" y="330"/>
                    </a:moveTo>
                    <a:lnTo>
                      <a:pt x="1635" y="0"/>
                    </a:lnTo>
                    <a:lnTo>
                      <a:pt x="0" y="0"/>
                    </a:lnTo>
                    <a:lnTo>
                      <a:pt x="1" y="1327"/>
                    </a:lnTo>
                    <a:lnTo>
                      <a:pt x="147" y="1327"/>
                    </a:lnTo>
                    <a:lnTo>
                      <a:pt x="154" y="1301"/>
                    </a:lnTo>
                    <a:lnTo>
                      <a:pt x="154" y="1283"/>
                    </a:lnTo>
                    <a:lnTo>
                      <a:pt x="150" y="1258"/>
                    </a:lnTo>
                    <a:lnTo>
                      <a:pt x="141" y="1231"/>
                    </a:lnTo>
                    <a:lnTo>
                      <a:pt x="133" y="1198"/>
                    </a:lnTo>
                    <a:lnTo>
                      <a:pt x="128" y="1173"/>
                    </a:lnTo>
                    <a:lnTo>
                      <a:pt x="127" y="1150"/>
                    </a:lnTo>
                    <a:lnTo>
                      <a:pt x="131" y="1125"/>
                    </a:lnTo>
                    <a:lnTo>
                      <a:pt x="138" y="1101"/>
                    </a:lnTo>
                    <a:lnTo>
                      <a:pt x="154" y="1077"/>
                    </a:lnTo>
                    <a:lnTo>
                      <a:pt x="172" y="1058"/>
                    </a:lnTo>
                    <a:lnTo>
                      <a:pt x="192" y="1040"/>
                    </a:lnTo>
                    <a:lnTo>
                      <a:pt x="214" y="1027"/>
                    </a:lnTo>
                    <a:lnTo>
                      <a:pt x="241" y="1016"/>
                    </a:lnTo>
                    <a:lnTo>
                      <a:pt x="265" y="1012"/>
                    </a:lnTo>
                    <a:lnTo>
                      <a:pt x="299" y="1010"/>
                    </a:lnTo>
                    <a:lnTo>
                      <a:pt x="339" y="1013"/>
                    </a:lnTo>
                    <a:lnTo>
                      <a:pt x="364" y="1016"/>
                    </a:lnTo>
                    <a:lnTo>
                      <a:pt x="387" y="1023"/>
                    </a:lnTo>
                    <a:lnTo>
                      <a:pt x="408" y="1036"/>
                    </a:lnTo>
                    <a:lnTo>
                      <a:pt x="435" y="1057"/>
                    </a:lnTo>
                    <a:lnTo>
                      <a:pt x="452" y="1077"/>
                    </a:lnTo>
                    <a:lnTo>
                      <a:pt x="467" y="1098"/>
                    </a:lnTo>
                    <a:lnTo>
                      <a:pt x="476" y="1121"/>
                    </a:lnTo>
                    <a:lnTo>
                      <a:pt x="481" y="1142"/>
                    </a:lnTo>
                    <a:lnTo>
                      <a:pt x="481" y="1166"/>
                    </a:lnTo>
                    <a:lnTo>
                      <a:pt x="478" y="1190"/>
                    </a:lnTo>
                    <a:lnTo>
                      <a:pt x="473" y="1212"/>
                    </a:lnTo>
                    <a:lnTo>
                      <a:pt x="467" y="1234"/>
                    </a:lnTo>
                    <a:lnTo>
                      <a:pt x="460" y="1256"/>
                    </a:lnTo>
                    <a:lnTo>
                      <a:pt x="456" y="1279"/>
                    </a:lnTo>
                    <a:lnTo>
                      <a:pt x="456" y="1298"/>
                    </a:lnTo>
                    <a:lnTo>
                      <a:pt x="461" y="1321"/>
                    </a:lnTo>
                    <a:lnTo>
                      <a:pt x="735" y="1321"/>
                    </a:lnTo>
                    <a:lnTo>
                      <a:pt x="733" y="1274"/>
                    </a:lnTo>
                    <a:lnTo>
                      <a:pt x="735" y="1241"/>
                    </a:lnTo>
                    <a:lnTo>
                      <a:pt x="735" y="1215"/>
                    </a:lnTo>
                    <a:lnTo>
                      <a:pt x="737" y="1191"/>
                    </a:lnTo>
                    <a:lnTo>
                      <a:pt x="740" y="1166"/>
                    </a:lnTo>
                    <a:lnTo>
                      <a:pt x="745" y="1140"/>
                    </a:lnTo>
                    <a:lnTo>
                      <a:pt x="752" y="1123"/>
                    </a:lnTo>
                    <a:lnTo>
                      <a:pt x="762" y="1108"/>
                    </a:lnTo>
                    <a:lnTo>
                      <a:pt x="776" y="1095"/>
                    </a:lnTo>
                    <a:lnTo>
                      <a:pt x="792" y="1085"/>
                    </a:lnTo>
                    <a:lnTo>
                      <a:pt x="810" y="1080"/>
                    </a:lnTo>
                    <a:lnTo>
                      <a:pt x="830" y="1077"/>
                    </a:lnTo>
                    <a:lnTo>
                      <a:pt x="848" y="1075"/>
                    </a:lnTo>
                    <a:lnTo>
                      <a:pt x="872" y="1075"/>
                    </a:lnTo>
                    <a:lnTo>
                      <a:pt x="895" y="1077"/>
                    </a:lnTo>
                    <a:lnTo>
                      <a:pt x="913" y="1080"/>
                    </a:lnTo>
                    <a:lnTo>
                      <a:pt x="937" y="1081"/>
                    </a:lnTo>
                    <a:lnTo>
                      <a:pt x="963" y="1084"/>
                    </a:lnTo>
                    <a:lnTo>
                      <a:pt x="991" y="1084"/>
                    </a:lnTo>
                    <a:lnTo>
                      <a:pt x="1015" y="1081"/>
                    </a:lnTo>
                    <a:lnTo>
                      <a:pt x="1039" y="1077"/>
                    </a:lnTo>
                    <a:lnTo>
                      <a:pt x="1064" y="1071"/>
                    </a:lnTo>
                    <a:lnTo>
                      <a:pt x="1083" y="1061"/>
                    </a:lnTo>
                    <a:lnTo>
                      <a:pt x="1102" y="1049"/>
                    </a:lnTo>
                    <a:lnTo>
                      <a:pt x="1115" y="1032"/>
                    </a:lnTo>
                    <a:lnTo>
                      <a:pt x="1128" y="1013"/>
                    </a:lnTo>
                    <a:lnTo>
                      <a:pt x="1133" y="995"/>
                    </a:lnTo>
                    <a:lnTo>
                      <a:pt x="1136" y="974"/>
                    </a:lnTo>
                    <a:lnTo>
                      <a:pt x="1133" y="953"/>
                    </a:lnTo>
                    <a:lnTo>
                      <a:pt x="1132" y="930"/>
                    </a:lnTo>
                    <a:lnTo>
                      <a:pt x="1133" y="906"/>
                    </a:lnTo>
                    <a:lnTo>
                      <a:pt x="1138" y="888"/>
                    </a:lnTo>
                    <a:lnTo>
                      <a:pt x="1143" y="868"/>
                    </a:lnTo>
                    <a:lnTo>
                      <a:pt x="1152" y="849"/>
                    </a:lnTo>
                    <a:lnTo>
                      <a:pt x="1163" y="837"/>
                    </a:lnTo>
                    <a:lnTo>
                      <a:pt x="1181" y="824"/>
                    </a:lnTo>
                    <a:lnTo>
                      <a:pt x="1204" y="816"/>
                    </a:lnTo>
                    <a:lnTo>
                      <a:pt x="1227" y="809"/>
                    </a:lnTo>
                    <a:lnTo>
                      <a:pt x="1248" y="803"/>
                    </a:lnTo>
                    <a:lnTo>
                      <a:pt x="1270" y="797"/>
                    </a:lnTo>
                    <a:lnTo>
                      <a:pt x="1300" y="792"/>
                    </a:lnTo>
                    <a:lnTo>
                      <a:pt x="1323" y="787"/>
                    </a:lnTo>
                    <a:lnTo>
                      <a:pt x="1347" y="780"/>
                    </a:lnTo>
                    <a:lnTo>
                      <a:pt x="1366" y="773"/>
                    </a:lnTo>
                    <a:lnTo>
                      <a:pt x="1386" y="765"/>
                    </a:lnTo>
                    <a:lnTo>
                      <a:pt x="1402" y="753"/>
                    </a:lnTo>
                    <a:lnTo>
                      <a:pt x="1416" y="742"/>
                    </a:lnTo>
                    <a:lnTo>
                      <a:pt x="1431" y="724"/>
                    </a:lnTo>
                    <a:lnTo>
                      <a:pt x="1441" y="707"/>
                    </a:lnTo>
                    <a:lnTo>
                      <a:pt x="1450" y="687"/>
                    </a:lnTo>
                    <a:lnTo>
                      <a:pt x="1454" y="662"/>
                    </a:lnTo>
                    <a:lnTo>
                      <a:pt x="1451" y="641"/>
                    </a:lnTo>
                    <a:lnTo>
                      <a:pt x="1448" y="618"/>
                    </a:lnTo>
                    <a:lnTo>
                      <a:pt x="1441" y="591"/>
                    </a:lnTo>
                    <a:lnTo>
                      <a:pt x="1434" y="561"/>
                    </a:lnTo>
                    <a:lnTo>
                      <a:pt x="1427" y="535"/>
                    </a:lnTo>
                    <a:lnTo>
                      <a:pt x="1426" y="513"/>
                    </a:lnTo>
                    <a:lnTo>
                      <a:pt x="1426" y="494"/>
                    </a:lnTo>
                    <a:lnTo>
                      <a:pt x="1428" y="467"/>
                    </a:lnTo>
                    <a:lnTo>
                      <a:pt x="1436" y="444"/>
                    </a:lnTo>
                    <a:lnTo>
                      <a:pt x="1443" y="427"/>
                    </a:lnTo>
                    <a:lnTo>
                      <a:pt x="1452" y="410"/>
                    </a:lnTo>
                    <a:lnTo>
                      <a:pt x="1467" y="392"/>
                    </a:lnTo>
                    <a:lnTo>
                      <a:pt x="1482" y="374"/>
                    </a:lnTo>
                    <a:lnTo>
                      <a:pt x="1502" y="358"/>
                    </a:lnTo>
                    <a:lnTo>
                      <a:pt x="1523" y="345"/>
                    </a:lnTo>
                    <a:lnTo>
                      <a:pt x="1543" y="338"/>
                    </a:lnTo>
                    <a:lnTo>
                      <a:pt x="1563" y="333"/>
                    </a:lnTo>
                    <a:lnTo>
                      <a:pt x="1584" y="330"/>
                    </a:lnTo>
                    <a:lnTo>
                      <a:pt x="1609" y="330"/>
                    </a:lnTo>
                    <a:lnTo>
                      <a:pt x="1635" y="330"/>
                    </a:lnTo>
                    <a:close/>
                  </a:path>
                </a:pathLst>
              </a:custGeom>
              <a:solidFill>
                <a:schemeClr val="accent2"/>
              </a:solidFill>
              <a:ln w="17526">
                <a:solidFill>
                  <a:srgbClr val="FFFFFF"/>
                </a:solidFill>
                <a:round/>
                <a:headEnd/>
                <a:tailEnd/>
              </a:ln>
            </p:spPr>
            <p:txBody>
              <a:bodyPr/>
              <a:lstStyle/>
              <a:p>
                <a:endParaRPr lang="en-US" sz="1550" b="1"/>
              </a:p>
            </p:txBody>
          </p:sp>
        </p:grpSp>
        <p:sp>
          <p:nvSpPr>
            <p:cNvPr id="14" name="TextBox 13">
              <a:extLst>
                <a:ext uri="{FF2B5EF4-FFF2-40B4-BE49-F238E27FC236}">
                  <a16:creationId xmlns:a16="http://schemas.microsoft.com/office/drawing/2014/main" id="{D2AF2458-C467-43FF-BA0C-0CDE0ED5EA18}"/>
                </a:ext>
              </a:extLst>
            </p:cNvPr>
            <p:cNvSpPr txBox="1"/>
            <p:nvPr/>
          </p:nvSpPr>
          <p:spPr>
            <a:xfrm>
              <a:off x="5398185" y="3133148"/>
              <a:ext cx="2233061" cy="2031325"/>
            </a:xfrm>
            <a:prstGeom prst="rect">
              <a:avLst/>
            </a:prstGeom>
            <a:noFill/>
          </p:spPr>
          <p:txBody>
            <a:bodyPr wrap="square" rtlCol="0">
              <a:spAutoFit/>
            </a:bodyPr>
            <a:lstStyle/>
            <a:p>
              <a:pPr algn="ctr"/>
              <a:r>
                <a:rPr lang="en-US"/>
                <a:t>Goal:  </a:t>
              </a:r>
            </a:p>
            <a:p>
              <a:pPr algn="ctr"/>
              <a:r>
                <a:rPr lang="en-US"/>
                <a:t>Accurately reflect patient severity and level of care administered in       the ED</a:t>
              </a:r>
            </a:p>
            <a:p>
              <a:endParaRPr lang="en-US"/>
            </a:p>
          </p:txBody>
        </p:sp>
        <p:sp>
          <p:nvSpPr>
            <p:cNvPr id="15" name="TextBox 14">
              <a:extLst>
                <a:ext uri="{FF2B5EF4-FFF2-40B4-BE49-F238E27FC236}">
                  <a16:creationId xmlns:a16="http://schemas.microsoft.com/office/drawing/2014/main" id="{3A45425D-286C-4B43-B6A7-823301008BE6}"/>
                </a:ext>
              </a:extLst>
            </p:cNvPr>
            <p:cNvSpPr txBox="1"/>
            <p:nvPr/>
          </p:nvSpPr>
          <p:spPr>
            <a:xfrm>
              <a:off x="7500756" y="5175377"/>
              <a:ext cx="1563500" cy="646331"/>
            </a:xfrm>
            <a:prstGeom prst="rect">
              <a:avLst/>
            </a:prstGeom>
            <a:noFill/>
          </p:spPr>
          <p:txBody>
            <a:bodyPr wrap="square">
              <a:spAutoFit/>
            </a:bodyPr>
            <a:lstStyle/>
            <a:p>
              <a:pPr algn="ctr"/>
              <a:r>
                <a:rPr lang="en-US" b="1">
                  <a:solidFill>
                    <a:schemeClr val="bg1"/>
                  </a:solidFill>
                </a:rPr>
                <a:t>CDS Role</a:t>
              </a:r>
            </a:p>
            <a:p>
              <a:r>
                <a:rPr lang="en-US" b="1">
                  <a:solidFill>
                    <a:schemeClr val="bg1"/>
                  </a:solidFill>
                </a:rPr>
                <a:t> </a:t>
              </a:r>
            </a:p>
          </p:txBody>
        </p:sp>
        <p:sp>
          <p:nvSpPr>
            <p:cNvPr id="17" name="TextBox 16">
              <a:extLst>
                <a:ext uri="{FF2B5EF4-FFF2-40B4-BE49-F238E27FC236}">
                  <a16:creationId xmlns:a16="http://schemas.microsoft.com/office/drawing/2014/main" id="{E72B87FD-A271-4FE7-BE7E-CF347FE15CEB}"/>
                </a:ext>
              </a:extLst>
            </p:cNvPr>
            <p:cNvSpPr txBox="1"/>
            <p:nvPr/>
          </p:nvSpPr>
          <p:spPr>
            <a:xfrm>
              <a:off x="7370266" y="2470441"/>
              <a:ext cx="1824480" cy="369332"/>
            </a:xfrm>
            <a:prstGeom prst="rect">
              <a:avLst/>
            </a:prstGeom>
            <a:noFill/>
          </p:spPr>
          <p:txBody>
            <a:bodyPr wrap="square">
              <a:spAutoFit/>
            </a:bodyPr>
            <a:lstStyle/>
            <a:p>
              <a:pPr algn="ctr"/>
              <a:r>
                <a:rPr lang="en-US" b="1">
                  <a:solidFill>
                    <a:schemeClr val="bg1"/>
                  </a:solidFill>
                </a:rPr>
                <a:t>Considerations</a:t>
              </a:r>
            </a:p>
          </p:txBody>
        </p:sp>
        <p:sp>
          <p:nvSpPr>
            <p:cNvPr id="18" name="TextBox 17">
              <a:extLst>
                <a:ext uri="{FF2B5EF4-FFF2-40B4-BE49-F238E27FC236}">
                  <a16:creationId xmlns:a16="http://schemas.microsoft.com/office/drawing/2014/main" id="{493C1184-EDC8-4581-A5B6-9E22BAF2FE3F}"/>
                </a:ext>
              </a:extLst>
            </p:cNvPr>
            <p:cNvSpPr txBox="1"/>
            <p:nvPr/>
          </p:nvSpPr>
          <p:spPr>
            <a:xfrm>
              <a:off x="3787394" y="5129210"/>
              <a:ext cx="2353647" cy="369332"/>
            </a:xfrm>
            <a:prstGeom prst="rect">
              <a:avLst/>
            </a:prstGeom>
            <a:noFill/>
          </p:spPr>
          <p:txBody>
            <a:bodyPr wrap="square">
              <a:spAutoFit/>
            </a:bodyPr>
            <a:lstStyle/>
            <a:p>
              <a:pPr algn="ctr"/>
              <a:r>
                <a:rPr lang="en-US" b="1">
                  <a:solidFill>
                    <a:schemeClr val="bg1"/>
                  </a:solidFill>
                </a:rPr>
                <a:t>Level Approach</a:t>
              </a:r>
            </a:p>
          </p:txBody>
        </p:sp>
        <p:sp>
          <p:nvSpPr>
            <p:cNvPr id="19" name="TextBox 18">
              <a:extLst>
                <a:ext uri="{FF2B5EF4-FFF2-40B4-BE49-F238E27FC236}">
                  <a16:creationId xmlns:a16="http://schemas.microsoft.com/office/drawing/2014/main" id="{947345D5-80AD-4E27-BB51-6C14DFB76177}"/>
                </a:ext>
              </a:extLst>
            </p:cNvPr>
            <p:cNvSpPr txBox="1"/>
            <p:nvPr/>
          </p:nvSpPr>
          <p:spPr>
            <a:xfrm>
              <a:off x="3853023" y="2337414"/>
              <a:ext cx="2080352" cy="646331"/>
            </a:xfrm>
            <a:prstGeom prst="rect">
              <a:avLst/>
            </a:prstGeom>
            <a:noFill/>
          </p:spPr>
          <p:txBody>
            <a:bodyPr wrap="square">
              <a:spAutoFit/>
            </a:bodyPr>
            <a:lstStyle/>
            <a:p>
              <a:pPr algn="ctr"/>
              <a:r>
                <a:rPr lang="en-US" b="1">
                  <a:solidFill>
                    <a:schemeClr val="bg1"/>
                  </a:solidFill>
                </a:rPr>
                <a:t>Multidisciplinary Collaboration</a:t>
              </a:r>
            </a:p>
          </p:txBody>
        </p:sp>
      </p:grpSp>
    </p:spTree>
    <p:extLst>
      <p:ext uri="{BB962C8B-B14F-4D97-AF65-F5344CB8AC3E}">
        <p14:creationId xmlns:p14="http://schemas.microsoft.com/office/powerpoint/2010/main" val="22867853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7FF80-FCD8-45E5-B173-1CCEF60FB3BB}"/>
              </a:ext>
            </a:extLst>
          </p:cNvPr>
          <p:cNvSpPr>
            <a:spLocks noGrp="1"/>
          </p:cNvSpPr>
          <p:nvPr>
            <p:ph type="title"/>
          </p:nvPr>
        </p:nvSpPr>
        <p:spPr/>
        <p:txBody>
          <a:bodyPr/>
          <a:lstStyle/>
          <a:p>
            <a:r>
              <a:rPr lang="en-US"/>
              <a:t>Multidisciplinary Collaboration </a:t>
            </a:r>
          </a:p>
        </p:txBody>
      </p:sp>
      <p:sp>
        <p:nvSpPr>
          <p:cNvPr id="8" name="Content Placeholder 7">
            <a:extLst>
              <a:ext uri="{FF2B5EF4-FFF2-40B4-BE49-F238E27FC236}">
                <a16:creationId xmlns:a16="http://schemas.microsoft.com/office/drawing/2014/main" id="{2D4C5E45-9F0D-413A-AC02-0DC873F16A9E}"/>
              </a:ext>
            </a:extLst>
          </p:cNvPr>
          <p:cNvSpPr>
            <a:spLocks noGrp="1"/>
          </p:cNvSpPr>
          <p:nvPr>
            <p:ph idx="1"/>
          </p:nvPr>
        </p:nvSpPr>
        <p:spPr/>
        <p:txBody>
          <a:bodyPr numCol="2">
            <a:normAutofit fontScale="70000" lnSpcReduction="20000"/>
          </a:bodyPr>
          <a:lstStyle/>
          <a:p>
            <a:r>
              <a:rPr lang="en-US" dirty="0"/>
              <a:t>OP CDI Staff</a:t>
            </a:r>
          </a:p>
          <a:p>
            <a:pPr lvl="1"/>
            <a:r>
              <a:rPr lang="en-US" dirty="0"/>
              <a:t>Revenue integrity-led project</a:t>
            </a:r>
          </a:p>
          <a:p>
            <a:endParaRPr lang="en-US" dirty="0"/>
          </a:p>
          <a:p>
            <a:r>
              <a:rPr lang="en-US" dirty="0"/>
              <a:t>ED Clinical Leadership</a:t>
            </a:r>
          </a:p>
          <a:p>
            <a:pPr lvl="1"/>
            <a:r>
              <a:rPr lang="en-US" dirty="0"/>
              <a:t>Shared clinical experience</a:t>
            </a:r>
          </a:p>
          <a:p>
            <a:pPr lvl="1"/>
            <a:r>
              <a:rPr lang="en-US" dirty="0"/>
              <a:t>Patient population</a:t>
            </a:r>
          </a:p>
          <a:p>
            <a:pPr lvl="1"/>
            <a:r>
              <a:rPr lang="en-US" dirty="0"/>
              <a:t>Guidance on documentation </a:t>
            </a:r>
          </a:p>
          <a:p>
            <a:pPr lvl="1"/>
            <a:r>
              <a:rPr lang="en-US" dirty="0"/>
              <a:t>Insight on workflows and impact</a:t>
            </a:r>
          </a:p>
          <a:p>
            <a:pPr marL="0" indent="0">
              <a:buNone/>
            </a:pPr>
            <a:endParaRPr lang="en-US" dirty="0"/>
          </a:p>
          <a:p>
            <a:r>
              <a:rPr lang="en-US" dirty="0"/>
              <a:t>Compliance </a:t>
            </a:r>
          </a:p>
          <a:p>
            <a:pPr lvl="1"/>
            <a:r>
              <a:rPr lang="en-US" dirty="0"/>
              <a:t>Ensure regulatory guidelines were adhered to</a:t>
            </a:r>
          </a:p>
          <a:p>
            <a:pPr lvl="1"/>
            <a:r>
              <a:rPr lang="en-US" dirty="0"/>
              <a:t>Separately reportable items  </a:t>
            </a:r>
          </a:p>
          <a:p>
            <a:pPr marL="0" indent="0">
              <a:buNone/>
            </a:pPr>
            <a:endParaRPr lang="en-US" dirty="0"/>
          </a:p>
          <a:p>
            <a:endParaRPr lang="en-US" dirty="0"/>
          </a:p>
          <a:p>
            <a:endParaRPr lang="en-US" dirty="0"/>
          </a:p>
          <a:p>
            <a:endParaRPr lang="en-US" dirty="0"/>
          </a:p>
          <a:p>
            <a:r>
              <a:rPr lang="en-US" dirty="0"/>
              <a:t>Information Systems</a:t>
            </a:r>
          </a:p>
          <a:p>
            <a:pPr lvl="1"/>
            <a:r>
              <a:rPr lang="en-US" dirty="0"/>
              <a:t>Project scope </a:t>
            </a:r>
          </a:p>
          <a:p>
            <a:pPr lvl="1"/>
            <a:r>
              <a:rPr lang="en-US" dirty="0"/>
              <a:t>FCC module in ASAP</a:t>
            </a:r>
          </a:p>
          <a:p>
            <a:pPr lvl="1"/>
            <a:r>
              <a:rPr lang="en-US" dirty="0"/>
              <a:t>Internal workplan</a:t>
            </a:r>
          </a:p>
          <a:p>
            <a:pPr lvl="1"/>
            <a:r>
              <a:rPr lang="en-US" dirty="0"/>
              <a:t>Timeline </a:t>
            </a:r>
          </a:p>
          <a:p>
            <a:endParaRPr lang="en-US" dirty="0"/>
          </a:p>
          <a:p>
            <a:r>
              <a:rPr lang="en-US" dirty="0"/>
              <a:t>Claro Healthcare</a:t>
            </a:r>
          </a:p>
          <a:p>
            <a:pPr lvl="1"/>
            <a:r>
              <a:rPr lang="en-US" dirty="0"/>
              <a:t>Project workplans</a:t>
            </a:r>
          </a:p>
          <a:p>
            <a:pPr lvl="1"/>
            <a:r>
              <a:rPr lang="en-US" dirty="0"/>
              <a:t>Criteria development and inclusion</a:t>
            </a:r>
          </a:p>
          <a:p>
            <a:pPr lvl="1"/>
            <a:r>
              <a:rPr lang="en-US" dirty="0"/>
              <a:t>Data analysis and modeling</a:t>
            </a:r>
          </a:p>
          <a:p>
            <a:pPr lvl="1"/>
            <a:r>
              <a:rPr lang="en-US" dirty="0"/>
              <a:t>Workflow optimization</a:t>
            </a:r>
          </a:p>
          <a:p>
            <a:pPr lvl="1"/>
            <a:r>
              <a:rPr lang="en-US" dirty="0"/>
              <a:t>Clinical and coding expertise, chart reviews </a:t>
            </a:r>
          </a:p>
          <a:p>
            <a:pPr lvl="1"/>
            <a:r>
              <a:rPr lang="en-US" dirty="0"/>
              <a:t>Education and roll out to clinical staff</a:t>
            </a:r>
          </a:p>
          <a:p>
            <a:pPr lvl="1"/>
            <a:r>
              <a:rPr lang="en-US" dirty="0"/>
              <a:t>Project dashboard, monitoring, and measurement</a:t>
            </a:r>
          </a:p>
          <a:p>
            <a:pPr marL="0" indent="0">
              <a:buNone/>
            </a:pPr>
            <a:r>
              <a:rPr lang="en-US" dirty="0"/>
              <a:t> </a:t>
            </a:r>
          </a:p>
          <a:p>
            <a:endParaRPr lang="en-US" dirty="0"/>
          </a:p>
        </p:txBody>
      </p:sp>
      <p:pic>
        <p:nvPicPr>
          <p:cNvPr id="7" name="Picture 6" descr="Icon&#10;&#10;Description automatically generated">
            <a:extLst>
              <a:ext uri="{FF2B5EF4-FFF2-40B4-BE49-F238E27FC236}">
                <a16:creationId xmlns:a16="http://schemas.microsoft.com/office/drawing/2014/main" id="{322E72F5-3B0D-4156-A8A0-B78AA0FF590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rot="5400000">
            <a:off x="11049585" y="5687736"/>
            <a:ext cx="842629" cy="843802"/>
          </a:xfrm>
          <a:prstGeom prst="rect">
            <a:avLst/>
          </a:prstGeom>
        </p:spPr>
      </p:pic>
    </p:spTree>
    <p:extLst>
      <p:ext uri="{BB962C8B-B14F-4D97-AF65-F5344CB8AC3E}">
        <p14:creationId xmlns:p14="http://schemas.microsoft.com/office/powerpoint/2010/main" val="80825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7FF80-FCD8-45E5-B173-1CCEF60FB3BB}"/>
              </a:ext>
            </a:extLst>
          </p:cNvPr>
          <p:cNvSpPr>
            <a:spLocks noGrp="1"/>
          </p:cNvSpPr>
          <p:nvPr>
            <p:ph type="title"/>
          </p:nvPr>
        </p:nvSpPr>
        <p:spPr/>
        <p:txBody>
          <a:bodyPr/>
          <a:lstStyle/>
          <a:p>
            <a:r>
              <a:rPr lang="en-US"/>
              <a:t>Level Approach </a:t>
            </a:r>
          </a:p>
        </p:txBody>
      </p:sp>
      <p:sp>
        <p:nvSpPr>
          <p:cNvPr id="3" name="Content Placeholder 2">
            <a:extLst>
              <a:ext uri="{FF2B5EF4-FFF2-40B4-BE49-F238E27FC236}">
                <a16:creationId xmlns:a16="http://schemas.microsoft.com/office/drawing/2014/main" id="{3C9517FC-5712-4ED2-80BC-CBD1EC243233}"/>
              </a:ext>
            </a:extLst>
          </p:cNvPr>
          <p:cNvSpPr>
            <a:spLocks noGrp="1"/>
          </p:cNvSpPr>
          <p:nvPr>
            <p:ph idx="1"/>
          </p:nvPr>
        </p:nvSpPr>
        <p:spPr>
          <a:xfrm>
            <a:off x="453303" y="1555335"/>
            <a:ext cx="6725710" cy="4975616"/>
          </a:xfrm>
        </p:spPr>
        <p:txBody>
          <a:bodyPr>
            <a:normAutofit/>
          </a:bodyPr>
          <a:lstStyle/>
          <a:p>
            <a:r>
              <a:rPr lang="en-US" dirty="0"/>
              <a:t>Criteria </a:t>
            </a:r>
          </a:p>
          <a:p>
            <a:pPr lvl="1"/>
            <a:r>
              <a:rPr lang="en-US" dirty="0"/>
              <a:t>NorthShore specific criteria based on services provided</a:t>
            </a:r>
          </a:p>
          <a:p>
            <a:r>
              <a:rPr lang="en-US" dirty="0"/>
              <a:t>Manual approach</a:t>
            </a:r>
          </a:p>
          <a:p>
            <a:pPr lvl="1"/>
            <a:r>
              <a:rPr lang="en-US" dirty="0"/>
              <a:t>Utilize staff to review record and apply ED level</a:t>
            </a:r>
          </a:p>
          <a:p>
            <a:r>
              <a:rPr lang="en-US" dirty="0"/>
              <a:t>Semi-automated</a:t>
            </a:r>
          </a:p>
          <a:p>
            <a:pPr lvl="1"/>
            <a:r>
              <a:rPr lang="en-US" dirty="0"/>
              <a:t>System and staff work in tandem to apply an ED level</a:t>
            </a:r>
          </a:p>
          <a:p>
            <a:r>
              <a:rPr lang="en-US" dirty="0"/>
              <a:t>Automated</a:t>
            </a:r>
          </a:p>
          <a:p>
            <a:pPr lvl="1"/>
            <a:r>
              <a:rPr lang="en-US" dirty="0"/>
              <a:t>Leverage system to apply ED level</a:t>
            </a:r>
          </a:p>
          <a:p>
            <a:pPr lvl="1"/>
            <a:endParaRPr lang="en-US" dirty="0"/>
          </a:p>
          <a:p>
            <a:endParaRPr lang="en-US" dirty="0"/>
          </a:p>
        </p:txBody>
      </p:sp>
      <p:pic>
        <p:nvPicPr>
          <p:cNvPr id="7" name="Picture 6" descr="Icon&#10;&#10;Description automatically generated">
            <a:extLst>
              <a:ext uri="{FF2B5EF4-FFF2-40B4-BE49-F238E27FC236}">
                <a16:creationId xmlns:a16="http://schemas.microsoft.com/office/drawing/2014/main" id="{322E72F5-3B0D-4156-A8A0-B78AA0FF590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rot="10800000">
            <a:off x="10963939" y="5507449"/>
            <a:ext cx="955012" cy="956341"/>
          </a:xfrm>
          <a:prstGeom prst="rect">
            <a:avLst/>
          </a:prstGeom>
        </p:spPr>
      </p:pic>
      <p:pic>
        <p:nvPicPr>
          <p:cNvPr id="5" name="Picture 4" descr="Bright ladder against dull ladders">
            <a:extLst>
              <a:ext uri="{FF2B5EF4-FFF2-40B4-BE49-F238E27FC236}">
                <a16:creationId xmlns:a16="http://schemas.microsoft.com/office/drawing/2014/main" id="{3328593A-2EBE-4584-A28F-6CABB7F282FD}"/>
              </a:ext>
            </a:extLst>
          </p:cNvPr>
          <p:cNvPicPr>
            <a:picLocks noChangeAspect="1"/>
          </p:cNvPicPr>
          <p:nvPr/>
        </p:nvPicPr>
        <p:blipFill>
          <a:blip r:embed="rId4"/>
          <a:stretch>
            <a:fillRect/>
          </a:stretch>
        </p:blipFill>
        <p:spPr>
          <a:xfrm>
            <a:off x="7179013" y="1585286"/>
            <a:ext cx="4114800" cy="2834789"/>
          </a:xfrm>
          <a:prstGeom prst="rect">
            <a:avLst/>
          </a:prstGeom>
        </p:spPr>
      </p:pic>
    </p:spTree>
    <p:extLst>
      <p:ext uri="{BB962C8B-B14F-4D97-AF65-F5344CB8AC3E}">
        <p14:creationId xmlns:p14="http://schemas.microsoft.com/office/powerpoint/2010/main" val="2049578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a:t>Founding Chapter President</a:t>
            </a:r>
          </a:p>
        </p:txBody>
      </p:sp>
      <p:sp>
        <p:nvSpPr>
          <p:cNvPr id="7171" name="Rectangle 3"/>
          <p:cNvSpPr>
            <a:spLocks noGrp="1" noChangeArrowheads="1"/>
          </p:cNvSpPr>
          <p:nvPr>
            <p:ph idx="1"/>
          </p:nvPr>
        </p:nvSpPr>
        <p:spPr>
          <a:xfrm>
            <a:off x="2033516" y="1555335"/>
            <a:ext cx="9679921" cy="4681692"/>
          </a:xfrm>
        </p:spPr>
        <p:txBody>
          <a:bodyPr>
            <a:normAutofit/>
          </a:bodyPr>
          <a:lstStyle/>
          <a:p>
            <a:pPr marL="0" indent="0">
              <a:buNone/>
            </a:pPr>
            <a:r>
              <a:rPr lang="en-US" altLang="en-US" sz="2000" b="1" dirty="0"/>
              <a:t>Jeff Morgan, FHFMA, CHAM, Senior Sales Manager, Craneware, Chicago</a:t>
            </a:r>
          </a:p>
          <a:p>
            <a:pPr marL="0" indent="0">
              <a:buNone/>
            </a:pPr>
            <a:r>
              <a:rPr lang="en-US" sz="2000" dirty="0"/>
              <a:t>Morgan has more than 20 years of healthcare revenue cycle and revenue integrity experience as senior sales manager with Craneware. He is a Certified Healthcare Financial Professional (CHFP), and a Fellow within Healthcare Financial Management Association (HFMA). Morgan is also a Certified Healthcare Access Manager, as certified by the National Association of Healthcare Access Managers (NAHAM). He holds a Bachelor’s Degree in Business Administration, Finance, from Appalachian State University. </a:t>
            </a:r>
          </a:p>
          <a:p>
            <a:pPr marL="0" indent="0">
              <a:buNone/>
            </a:pPr>
            <a:r>
              <a:rPr lang="en-US" sz="2000" dirty="0"/>
              <a:t>Morgan has been a member of HFMA for 15 years and served as the president of the Greater St. Louis HFMA Chapter from 2017–2018. He is a founding member and president of the Illinois Chapter of NAHRI. </a:t>
            </a:r>
          </a:p>
          <a:p>
            <a:pPr marL="0" indent="0">
              <a:buNone/>
            </a:pPr>
            <a:endParaRPr lang="en-US" altLang="en-US" dirty="0"/>
          </a:p>
        </p:txBody>
      </p:sp>
      <p:pic>
        <p:nvPicPr>
          <p:cNvPr id="4" name="Picture 3">
            <a:extLst>
              <a:ext uri="{FF2B5EF4-FFF2-40B4-BE49-F238E27FC236}">
                <a16:creationId xmlns:a16="http://schemas.microsoft.com/office/drawing/2014/main" id="{A2D16BB0-0DF2-4EC8-BAA7-56FC9CC4C1B5}"/>
              </a:ext>
            </a:extLst>
          </p:cNvPr>
          <p:cNvPicPr>
            <a:picLocks noChangeAspect="1"/>
          </p:cNvPicPr>
          <p:nvPr/>
        </p:nvPicPr>
        <p:blipFill>
          <a:blip r:embed="rId2"/>
          <a:stretch>
            <a:fillRect/>
          </a:stretch>
        </p:blipFill>
        <p:spPr>
          <a:xfrm>
            <a:off x="595709" y="1553684"/>
            <a:ext cx="1295400" cy="1755838"/>
          </a:xfrm>
          <a:prstGeom prst="rect">
            <a:avLst/>
          </a:prstGeom>
        </p:spPr>
      </p:pic>
    </p:spTree>
    <p:extLst>
      <p:ext uri="{BB962C8B-B14F-4D97-AF65-F5344CB8AC3E}">
        <p14:creationId xmlns:p14="http://schemas.microsoft.com/office/powerpoint/2010/main" val="32968837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7FF80-FCD8-45E5-B173-1CCEF60FB3BB}"/>
              </a:ext>
            </a:extLst>
          </p:cNvPr>
          <p:cNvSpPr>
            <a:spLocks noGrp="1"/>
          </p:cNvSpPr>
          <p:nvPr>
            <p:ph type="title"/>
          </p:nvPr>
        </p:nvSpPr>
        <p:spPr/>
        <p:txBody>
          <a:bodyPr/>
          <a:lstStyle/>
          <a:p>
            <a:r>
              <a:rPr lang="en-US"/>
              <a:t>Considerations</a:t>
            </a:r>
          </a:p>
        </p:txBody>
      </p:sp>
      <p:sp>
        <p:nvSpPr>
          <p:cNvPr id="6" name="Content Placeholder 5">
            <a:extLst>
              <a:ext uri="{FF2B5EF4-FFF2-40B4-BE49-F238E27FC236}">
                <a16:creationId xmlns:a16="http://schemas.microsoft.com/office/drawing/2014/main" id="{2D2C4703-CED1-445B-AAE9-489BA7784985}"/>
              </a:ext>
            </a:extLst>
          </p:cNvPr>
          <p:cNvSpPr>
            <a:spLocks noGrp="1"/>
          </p:cNvSpPr>
          <p:nvPr>
            <p:ph idx="1"/>
          </p:nvPr>
        </p:nvSpPr>
        <p:spPr>
          <a:xfrm>
            <a:off x="453302" y="1296140"/>
            <a:ext cx="11260135" cy="5234811"/>
          </a:xfrm>
        </p:spPr>
        <p:txBody>
          <a:bodyPr>
            <a:normAutofit fontScale="55000" lnSpcReduction="20000"/>
          </a:bodyPr>
          <a:lstStyle/>
          <a:p>
            <a:pPr>
              <a:spcBef>
                <a:spcPts val="300"/>
              </a:spcBef>
            </a:pPr>
            <a:r>
              <a:rPr lang="en-US" sz="4500" dirty="0"/>
              <a:t>Desired outcomes</a:t>
            </a:r>
          </a:p>
          <a:p>
            <a:pPr lvl="1">
              <a:spcBef>
                <a:spcPts val="300"/>
              </a:spcBef>
            </a:pPr>
            <a:r>
              <a:rPr lang="en-US" sz="3800" dirty="0"/>
              <a:t>Efficient workflow</a:t>
            </a:r>
          </a:p>
          <a:p>
            <a:pPr lvl="1">
              <a:spcBef>
                <a:spcPts val="300"/>
              </a:spcBef>
            </a:pPr>
            <a:r>
              <a:rPr lang="en-US" sz="3800" dirty="0"/>
              <a:t>Ability to easily update as needed</a:t>
            </a:r>
          </a:p>
          <a:p>
            <a:pPr>
              <a:spcBef>
                <a:spcPts val="300"/>
              </a:spcBef>
            </a:pPr>
            <a:r>
              <a:rPr lang="en-US" sz="4500" dirty="0"/>
              <a:t>Criteria </a:t>
            </a:r>
          </a:p>
          <a:p>
            <a:pPr lvl="1">
              <a:spcBef>
                <a:spcPts val="300"/>
              </a:spcBef>
            </a:pPr>
            <a:r>
              <a:rPr lang="en-US" sz="3800" dirty="0"/>
              <a:t>Reflective of resource utilization</a:t>
            </a:r>
          </a:p>
          <a:p>
            <a:pPr lvl="1">
              <a:spcBef>
                <a:spcPts val="300"/>
              </a:spcBef>
            </a:pPr>
            <a:r>
              <a:rPr lang="en-US" sz="3800" dirty="0"/>
              <a:t>Better reflect patient severity</a:t>
            </a:r>
          </a:p>
          <a:p>
            <a:pPr lvl="1">
              <a:spcBef>
                <a:spcPts val="300"/>
              </a:spcBef>
            </a:pPr>
            <a:r>
              <a:rPr lang="en-US" sz="3800" dirty="0"/>
              <a:t>Provide an organizational uniform standard</a:t>
            </a:r>
          </a:p>
          <a:p>
            <a:pPr>
              <a:spcBef>
                <a:spcPts val="300"/>
              </a:spcBef>
            </a:pPr>
            <a:r>
              <a:rPr lang="en-US" sz="4500" dirty="0"/>
              <a:t>Revenue opportunity</a:t>
            </a:r>
          </a:p>
          <a:p>
            <a:pPr lvl="1">
              <a:spcBef>
                <a:spcPts val="300"/>
              </a:spcBef>
            </a:pPr>
            <a:r>
              <a:rPr lang="en-US" sz="3800" dirty="0"/>
              <a:t>Significant</a:t>
            </a:r>
            <a:r>
              <a:rPr lang="en-US" sz="3100" dirty="0"/>
              <a:t> </a:t>
            </a:r>
          </a:p>
          <a:p>
            <a:pPr>
              <a:spcBef>
                <a:spcPts val="300"/>
              </a:spcBef>
            </a:pPr>
            <a:r>
              <a:rPr lang="en-US" sz="4500" dirty="0"/>
              <a:t>Timeline</a:t>
            </a:r>
          </a:p>
          <a:p>
            <a:pPr lvl="1">
              <a:spcBef>
                <a:spcPts val="300"/>
              </a:spcBef>
            </a:pPr>
            <a:r>
              <a:rPr lang="en-US" sz="3800" dirty="0"/>
              <a:t>Approach</a:t>
            </a:r>
          </a:p>
          <a:p>
            <a:pPr lvl="1">
              <a:spcBef>
                <a:spcPts val="300"/>
              </a:spcBef>
            </a:pPr>
            <a:r>
              <a:rPr lang="en-US" sz="3800" dirty="0"/>
              <a:t>Resources </a:t>
            </a:r>
          </a:p>
          <a:p>
            <a:pPr lvl="1">
              <a:spcBef>
                <a:spcPts val="300"/>
              </a:spcBef>
            </a:pPr>
            <a:r>
              <a:rPr lang="en-US" sz="3800" dirty="0"/>
              <a:t>Rollout</a:t>
            </a:r>
          </a:p>
          <a:p>
            <a:pPr marL="457200" lvl="1" indent="0">
              <a:buNone/>
            </a:pPr>
            <a:endParaRPr lang="en-US" sz="2000" dirty="0">
              <a:latin typeface="Gotham Office"/>
            </a:endParaRPr>
          </a:p>
        </p:txBody>
      </p:sp>
      <p:pic>
        <p:nvPicPr>
          <p:cNvPr id="7" name="Picture 6" descr="Icon&#10;&#10;Description automatically generated">
            <a:extLst>
              <a:ext uri="{FF2B5EF4-FFF2-40B4-BE49-F238E27FC236}">
                <a16:creationId xmlns:a16="http://schemas.microsoft.com/office/drawing/2014/main" id="{322E72F5-3B0D-4156-A8A0-B78AA0FF590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rot="16200000">
            <a:off x="10963939" y="5507449"/>
            <a:ext cx="955012" cy="956341"/>
          </a:xfrm>
          <a:prstGeom prst="rect">
            <a:avLst/>
          </a:prstGeom>
        </p:spPr>
      </p:pic>
      <p:pic>
        <p:nvPicPr>
          <p:cNvPr id="14" name="Picture 13" descr="Person solving on board">
            <a:extLst>
              <a:ext uri="{FF2B5EF4-FFF2-40B4-BE49-F238E27FC236}">
                <a16:creationId xmlns:a16="http://schemas.microsoft.com/office/drawing/2014/main" id="{C08A61D8-9CA2-4865-8203-D171247E42B4}"/>
              </a:ext>
            </a:extLst>
          </p:cNvPr>
          <p:cNvPicPr>
            <a:picLocks noChangeAspect="1"/>
          </p:cNvPicPr>
          <p:nvPr/>
        </p:nvPicPr>
        <p:blipFill>
          <a:blip r:embed="rId4"/>
          <a:stretch>
            <a:fillRect/>
          </a:stretch>
        </p:blipFill>
        <p:spPr>
          <a:xfrm>
            <a:off x="7218124" y="1625287"/>
            <a:ext cx="4114800" cy="2743200"/>
          </a:xfrm>
          <a:prstGeom prst="rect">
            <a:avLst/>
          </a:prstGeom>
        </p:spPr>
      </p:pic>
    </p:spTree>
    <p:extLst>
      <p:ext uri="{BB962C8B-B14F-4D97-AF65-F5344CB8AC3E}">
        <p14:creationId xmlns:p14="http://schemas.microsoft.com/office/powerpoint/2010/main" val="11122051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7FF80-FCD8-45E5-B173-1CCEF60FB3BB}"/>
              </a:ext>
            </a:extLst>
          </p:cNvPr>
          <p:cNvSpPr>
            <a:spLocks noGrp="1"/>
          </p:cNvSpPr>
          <p:nvPr>
            <p:ph type="title"/>
          </p:nvPr>
        </p:nvSpPr>
        <p:spPr/>
        <p:txBody>
          <a:bodyPr/>
          <a:lstStyle/>
          <a:p>
            <a:r>
              <a:rPr lang="en-US"/>
              <a:t>Clinical Documentation Specialist Role</a:t>
            </a:r>
          </a:p>
        </p:txBody>
      </p:sp>
      <p:sp>
        <p:nvSpPr>
          <p:cNvPr id="9" name="Content Placeholder 8">
            <a:extLst>
              <a:ext uri="{FF2B5EF4-FFF2-40B4-BE49-F238E27FC236}">
                <a16:creationId xmlns:a16="http://schemas.microsoft.com/office/drawing/2014/main" id="{7F0F6CF4-00C0-4B43-982C-E1C7C3E494AC}"/>
              </a:ext>
            </a:extLst>
          </p:cNvPr>
          <p:cNvSpPr>
            <a:spLocks noGrp="1"/>
          </p:cNvSpPr>
          <p:nvPr>
            <p:ph idx="1"/>
          </p:nvPr>
        </p:nvSpPr>
        <p:spPr>
          <a:xfrm>
            <a:off x="567552" y="1416537"/>
            <a:ext cx="6592005" cy="4975616"/>
          </a:xfrm>
        </p:spPr>
        <p:txBody>
          <a:bodyPr>
            <a:normAutofit lnSpcReduction="10000"/>
          </a:bodyPr>
          <a:lstStyle/>
          <a:p>
            <a:r>
              <a:rPr lang="en-US"/>
              <a:t>Educate</a:t>
            </a:r>
          </a:p>
          <a:p>
            <a:pPr lvl="1"/>
            <a:r>
              <a:rPr lang="en-US"/>
              <a:t>Assist clinical staff on new documentation fields</a:t>
            </a:r>
          </a:p>
          <a:p>
            <a:pPr lvl="1"/>
            <a:r>
              <a:rPr lang="en-US"/>
              <a:t>Provide an understanding of new processes</a:t>
            </a:r>
          </a:p>
          <a:p>
            <a:r>
              <a:rPr lang="en-US"/>
              <a:t>Monitor </a:t>
            </a:r>
          </a:p>
          <a:p>
            <a:pPr lvl="1"/>
            <a:r>
              <a:rPr lang="en-US"/>
              <a:t>Audit ED charges </a:t>
            </a:r>
          </a:p>
          <a:p>
            <a:pPr lvl="1"/>
            <a:r>
              <a:rPr lang="en-US"/>
              <a:t>Verify criteria is applied appropriately</a:t>
            </a:r>
          </a:p>
          <a:p>
            <a:r>
              <a:rPr lang="en-US"/>
              <a:t>Identify </a:t>
            </a:r>
          </a:p>
          <a:p>
            <a:pPr lvl="1"/>
            <a:r>
              <a:rPr lang="en-US"/>
              <a:t>Level discrepancies</a:t>
            </a:r>
          </a:p>
          <a:p>
            <a:pPr lvl="1"/>
            <a:r>
              <a:rPr lang="en-US"/>
              <a:t>Documentation improvement opportunities</a:t>
            </a:r>
          </a:p>
          <a:p>
            <a:pPr lvl="1"/>
            <a:r>
              <a:rPr lang="en-US"/>
              <a:t>Potential criteria adjustments  </a:t>
            </a:r>
          </a:p>
          <a:p>
            <a:pPr marL="0" indent="0">
              <a:buNone/>
            </a:pPr>
            <a:endParaRPr lang="en-US"/>
          </a:p>
        </p:txBody>
      </p:sp>
      <p:pic>
        <p:nvPicPr>
          <p:cNvPr id="7" name="Picture 6" descr="Icon&#10;&#10;Description automatically generated">
            <a:extLst>
              <a:ext uri="{FF2B5EF4-FFF2-40B4-BE49-F238E27FC236}">
                <a16:creationId xmlns:a16="http://schemas.microsoft.com/office/drawing/2014/main" id="{322E72F5-3B0D-4156-A8A0-B78AA0FF590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0963939" y="5507449"/>
            <a:ext cx="955012" cy="956341"/>
          </a:xfrm>
          <a:prstGeom prst="rect">
            <a:avLst/>
          </a:prstGeom>
        </p:spPr>
      </p:pic>
      <p:pic>
        <p:nvPicPr>
          <p:cNvPr id="13" name="Picture 12" descr="Doctors monitoring patient condition on monitors">
            <a:extLst>
              <a:ext uri="{FF2B5EF4-FFF2-40B4-BE49-F238E27FC236}">
                <a16:creationId xmlns:a16="http://schemas.microsoft.com/office/drawing/2014/main" id="{ABE8FD97-D641-4EB0-80E8-B7451A1D7DDE}"/>
              </a:ext>
            </a:extLst>
          </p:cNvPr>
          <p:cNvPicPr>
            <a:picLocks noChangeAspect="1"/>
          </p:cNvPicPr>
          <p:nvPr/>
        </p:nvPicPr>
        <p:blipFill>
          <a:blip r:embed="rId4"/>
          <a:stretch>
            <a:fillRect/>
          </a:stretch>
        </p:blipFill>
        <p:spPr>
          <a:xfrm flipH="1">
            <a:off x="7235045" y="1603973"/>
            <a:ext cx="4115805" cy="2743200"/>
          </a:xfrm>
          <a:prstGeom prst="rect">
            <a:avLst/>
          </a:prstGeom>
        </p:spPr>
      </p:pic>
    </p:spTree>
    <p:extLst>
      <p:ext uri="{BB962C8B-B14F-4D97-AF65-F5344CB8AC3E}">
        <p14:creationId xmlns:p14="http://schemas.microsoft.com/office/powerpoint/2010/main" val="29868523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7DE8D0-0799-4877-8E56-B92ACBCFF143}"/>
              </a:ext>
            </a:extLst>
          </p:cNvPr>
          <p:cNvSpPr>
            <a:spLocks noGrp="1"/>
          </p:cNvSpPr>
          <p:nvPr>
            <p:ph type="title"/>
          </p:nvPr>
        </p:nvSpPr>
        <p:spPr/>
        <p:txBody>
          <a:bodyPr/>
          <a:lstStyle/>
          <a:p>
            <a:r>
              <a:rPr lang="en-US"/>
              <a:t>Outpatient Clinical Documentation Integrity</a:t>
            </a:r>
          </a:p>
        </p:txBody>
      </p:sp>
      <p:sp>
        <p:nvSpPr>
          <p:cNvPr id="7" name="Text Placeholder 6">
            <a:extLst>
              <a:ext uri="{FF2B5EF4-FFF2-40B4-BE49-F238E27FC236}">
                <a16:creationId xmlns:a16="http://schemas.microsoft.com/office/drawing/2014/main" id="{1CCC44AB-CD75-4213-83B1-CC6CE3AF5A45}"/>
              </a:ext>
            </a:extLst>
          </p:cNvPr>
          <p:cNvSpPr>
            <a:spLocks noGrp="1"/>
          </p:cNvSpPr>
          <p:nvPr>
            <p:ph type="body" idx="10"/>
          </p:nvPr>
        </p:nvSpPr>
        <p:spPr/>
        <p:txBody>
          <a:bodyPr/>
          <a:lstStyle/>
          <a:p>
            <a:r>
              <a:rPr lang="en-US"/>
              <a:t>Questions?</a:t>
            </a:r>
          </a:p>
        </p:txBody>
      </p:sp>
    </p:spTree>
    <p:extLst>
      <p:ext uri="{BB962C8B-B14F-4D97-AF65-F5344CB8AC3E}">
        <p14:creationId xmlns:p14="http://schemas.microsoft.com/office/powerpoint/2010/main" val="661389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Closing Remarks</a:t>
            </a:r>
          </a:p>
        </p:txBody>
      </p:sp>
      <p:sp>
        <p:nvSpPr>
          <p:cNvPr id="5" name="Text Placeholder 4">
            <a:extLst>
              <a:ext uri="{FF2B5EF4-FFF2-40B4-BE49-F238E27FC236}">
                <a16:creationId xmlns:a16="http://schemas.microsoft.com/office/drawing/2014/main" id="{7899F09E-CF91-48C3-A5A9-73D89794E1A7}"/>
              </a:ext>
            </a:extLst>
          </p:cNvPr>
          <p:cNvSpPr>
            <a:spLocks noGrp="1"/>
          </p:cNvSpPr>
          <p:nvPr>
            <p:ph type="body" idx="1"/>
          </p:nvPr>
        </p:nvSpPr>
        <p:spPr/>
        <p:txBody>
          <a:bodyPr/>
          <a:lstStyle/>
          <a:p>
            <a:r>
              <a:rPr lang="en-US"/>
              <a:t>Thank you for attending today’s meeting!</a:t>
            </a:r>
          </a:p>
        </p:txBody>
      </p:sp>
    </p:spTree>
    <p:extLst>
      <p:ext uri="{BB962C8B-B14F-4D97-AF65-F5344CB8AC3E}">
        <p14:creationId xmlns:p14="http://schemas.microsoft.com/office/powerpoint/2010/main" val="212542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a:t>Founding Board Member</a:t>
            </a:r>
          </a:p>
        </p:txBody>
      </p:sp>
      <p:sp>
        <p:nvSpPr>
          <p:cNvPr id="7171" name="Rectangle 3"/>
          <p:cNvSpPr>
            <a:spLocks noGrp="1" noChangeArrowheads="1"/>
          </p:cNvSpPr>
          <p:nvPr>
            <p:ph idx="1"/>
          </p:nvPr>
        </p:nvSpPr>
        <p:spPr>
          <a:xfrm>
            <a:off x="2033516" y="1555335"/>
            <a:ext cx="9679921" cy="4681692"/>
          </a:xfrm>
        </p:spPr>
        <p:txBody>
          <a:bodyPr>
            <a:normAutofit fontScale="62500" lnSpcReduction="20000"/>
          </a:bodyPr>
          <a:lstStyle/>
          <a:p>
            <a:pPr marL="0" indent="0">
              <a:buNone/>
            </a:pPr>
            <a:r>
              <a:rPr lang="en-US" altLang="en-US" b="1" dirty="0"/>
              <a:t>Alison Davis, CPC, CEMC, </a:t>
            </a:r>
            <a:r>
              <a:rPr lang="en-US" b="1" dirty="0"/>
              <a:t>Manager, Business Office Operations, Carle Foundation Hospital, Urbana, IL </a:t>
            </a:r>
            <a:endParaRPr lang="en-US" altLang="en-US" b="1" dirty="0"/>
          </a:p>
          <a:p>
            <a:pPr marL="0" indent="0">
              <a:buNone/>
            </a:pPr>
            <a:r>
              <a:rPr lang="en-US" dirty="0"/>
              <a:t>Davis is a healthcare revenue cycle professional with more than 27 years of experience focused in professional and facility coding and billing, accounts receivable, and large health system charge capture and chargemaster structure management. \ She maintains certification as a Certified Professional Coder (CPC), Certified Evaluation and Management Coder (CEMC), and Epic Resolute Hospital Billing Charge Capture and CDM.  </a:t>
            </a:r>
          </a:p>
          <a:p>
            <a:pPr marL="0" indent="0">
              <a:buNone/>
            </a:pPr>
            <a:r>
              <a:rPr lang="en-US" dirty="0"/>
              <a:t>Davis transitioned multiple physician and hospital entity chargemaster structures onto the Epic platform, as well as health system ambulatory locations from a physician office model to provider-based outpatient departments of the hospital. She implemented strategic pricing models in a large health system, as well as integration of HIM, billing, pharmacy, supply chain, compliance, and IT into a system wide standardized CDM management team. She has managed charging and receivables for physician practices, academic hospitals, rural health clinics and critical access hospitals.  </a:t>
            </a:r>
          </a:p>
          <a:p>
            <a:pPr marL="0" indent="0">
              <a:buNone/>
            </a:pPr>
            <a:r>
              <a:rPr lang="en-US" dirty="0"/>
              <a:t>Davis specializes in managing charge capture controls and automation across the EMR and practice management system platforms to ensure appropriate and full charge capture and billing accuracy balancing CMS regulations, AMA CPT® guidelines, and third-party payor policies.  </a:t>
            </a:r>
          </a:p>
          <a:p>
            <a:pPr marL="0" indent="0">
              <a:buNone/>
            </a:pPr>
            <a:endParaRPr lang="en-US" alt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709" y="1555334"/>
            <a:ext cx="1295400" cy="1754187"/>
          </a:xfrm>
          <a:prstGeom prst="rect">
            <a:avLst/>
          </a:prstGeom>
        </p:spPr>
      </p:pic>
    </p:spTree>
    <p:extLst>
      <p:ext uri="{BB962C8B-B14F-4D97-AF65-F5344CB8AC3E}">
        <p14:creationId xmlns:p14="http://schemas.microsoft.com/office/powerpoint/2010/main" val="428732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t>Founding Board Member</a:t>
            </a:r>
          </a:p>
        </p:txBody>
      </p:sp>
      <p:sp>
        <p:nvSpPr>
          <p:cNvPr id="7171" name="Rectangle 3"/>
          <p:cNvSpPr>
            <a:spLocks noGrp="1" noChangeArrowheads="1"/>
          </p:cNvSpPr>
          <p:nvPr>
            <p:ph idx="1"/>
          </p:nvPr>
        </p:nvSpPr>
        <p:spPr>
          <a:xfrm>
            <a:off x="2033516" y="1555335"/>
            <a:ext cx="9679921" cy="4681692"/>
          </a:xfrm>
        </p:spPr>
        <p:txBody>
          <a:bodyPr>
            <a:normAutofit fontScale="70000" lnSpcReduction="20000"/>
          </a:bodyPr>
          <a:lstStyle/>
          <a:p>
            <a:pPr marL="0" indent="0">
              <a:buNone/>
            </a:pPr>
            <a:r>
              <a:rPr lang="en-US" altLang="en-US" b="1" dirty="0"/>
              <a:t>Bess Quint, Senior Revenue Integrity Analyst, Northwestern Medicine, Warrenville, IL</a:t>
            </a:r>
          </a:p>
          <a:p>
            <a:pPr marL="0" indent="0">
              <a:buNone/>
            </a:pPr>
            <a:r>
              <a:rPr lang="en-US" altLang="en-US" dirty="0"/>
              <a:t>Quint is a senior revenue integrity analyst with Northwestern Medicine. She has more than 12 years of experience in the healthcare revenue cycle with community-based health systems and large regional academic healthcare systems. She has experience in facility insurance verification, financial counseling, collections, and billing.  </a:t>
            </a:r>
          </a:p>
          <a:p>
            <a:pPr marL="0" indent="0">
              <a:buNone/>
            </a:pPr>
            <a:r>
              <a:rPr lang="en-US" altLang="en-US" dirty="0"/>
              <a:t>For the last six years, Quint has been working in revenue integrity focused on charge capture and CDM. She maintains both a Certified Healthcare Financial Professional (CHFP) Certification and a Certified Revenue Cycle Representative (CRCR) Certification through HFMA.  </a:t>
            </a:r>
          </a:p>
          <a:p>
            <a:pPr marL="0" indent="0">
              <a:buNone/>
            </a:pPr>
            <a:r>
              <a:rPr lang="en-US" altLang="en-US" dirty="0"/>
              <a:t>Additionally, Quint an maintains Epic Hospital Billing and Charging Administration Certificate, Epic Beaker Clinical Pathology Certification, and Epic Clinical Anatomic Pathology Certification. She holds a Bachelor in Business Administration with a concentration in Healthcare Administration from Southern New Hampshire University.</a:t>
            </a:r>
          </a:p>
          <a:p>
            <a:pPr marL="0" indent="0">
              <a:buNone/>
            </a:pPr>
            <a:endParaRPr lang="en-US" altLang="en-US" dirty="0"/>
          </a:p>
        </p:txBody>
      </p:sp>
      <p:pic>
        <p:nvPicPr>
          <p:cNvPr id="1026" name="Picture 2">
            <a:extLst>
              <a:ext uri="{FF2B5EF4-FFF2-40B4-BE49-F238E27FC236}">
                <a16:creationId xmlns:a16="http://schemas.microsoft.com/office/drawing/2014/main" id="{54BE900B-D30E-4C2E-A732-C9C4B47672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563" y="1555335"/>
            <a:ext cx="126682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7500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a:t>Founding Members</a:t>
            </a:r>
          </a:p>
        </p:txBody>
      </p:sp>
      <p:sp>
        <p:nvSpPr>
          <p:cNvPr id="7171" name="Rectangle 3"/>
          <p:cNvSpPr>
            <a:spLocks noGrp="1" noChangeArrowheads="1"/>
          </p:cNvSpPr>
          <p:nvPr>
            <p:ph idx="1"/>
          </p:nvPr>
        </p:nvSpPr>
        <p:spPr>
          <a:xfrm>
            <a:off x="2033516" y="1317062"/>
            <a:ext cx="9679921" cy="5287924"/>
          </a:xfrm>
        </p:spPr>
        <p:txBody>
          <a:bodyPr>
            <a:normAutofit fontScale="92500" lnSpcReduction="10000"/>
          </a:bodyPr>
          <a:lstStyle/>
          <a:p>
            <a:pPr marL="0" indent="0">
              <a:lnSpc>
                <a:spcPct val="120000"/>
              </a:lnSpc>
              <a:spcAft>
                <a:spcPts val="0"/>
              </a:spcAft>
              <a:buNone/>
            </a:pPr>
            <a:r>
              <a:rPr lang="en-US" dirty="0"/>
              <a:t>Phil Kajpust, RHIA, Manager Revenue Integrity, NorthShore University </a:t>
            </a:r>
            <a:r>
              <a:rPr lang="en-US" dirty="0" err="1"/>
              <a:t>HealthSystem</a:t>
            </a:r>
            <a:r>
              <a:rPr lang="en-US" dirty="0"/>
              <a:t>, Skokie, IL</a:t>
            </a:r>
          </a:p>
          <a:p>
            <a:pPr marL="0" indent="0">
              <a:lnSpc>
                <a:spcPct val="120000"/>
              </a:lnSpc>
              <a:spcAft>
                <a:spcPts val="0"/>
              </a:spcAft>
              <a:buNone/>
            </a:pPr>
            <a:endParaRPr lang="en-US" dirty="0"/>
          </a:p>
          <a:p>
            <a:pPr marL="0" indent="0">
              <a:lnSpc>
                <a:spcPct val="120000"/>
              </a:lnSpc>
              <a:spcAft>
                <a:spcPts val="0"/>
              </a:spcAft>
              <a:buNone/>
            </a:pPr>
            <a:endParaRPr lang="en-US" dirty="0"/>
          </a:p>
          <a:p>
            <a:pPr marL="0" indent="0">
              <a:lnSpc>
                <a:spcPct val="120000"/>
              </a:lnSpc>
              <a:spcAft>
                <a:spcPts val="0"/>
              </a:spcAft>
              <a:buNone/>
            </a:pPr>
            <a:endParaRPr lang="en-US" dirty="0"/>
          </a:p>
          <a:p>
            <a:pPr marL="0" indent="0">
              <a:lnSpc>
                <a:spcPct val="120000"/>
              </a:lnSpc>
              <a:spcAft>
                <a:spcPts val="0"/>
              </a:spcAft>
              <a:buNone/>
            </a:pPr>
            <a:r>
              <a:rPr lang="en-US" dirty="0"/>
              <a:t>Nicole Robinson, BS, MJ, MBA, CRCR, RHIA, VP- Patient Access and Mid-Revenue Cycle, OSF Healthcare, Peoria, IL</a:t>
            </a:r>
          </a:p>
          <a:p>
            <a:pPr marL="0" indent="0">
              <a:lnSpc>
                <a:spcPct val="120000"/>
              </a:lnSpc>
              <a:spcAft>
                <a:spcPts val="0"/>
              </a:spcAft>
              <a:buNone/>
            </a:pPr>
            <a:endParaRPr lang="en-US" dirty="0"/>
          </a:p>
          <a:p>
            <a:pPr marL="0" indent="0">
              <a:lnSpc>
                <a:spcPct val="120000"/>
              </a:lnSpc>
              <a:spcAft>
                <a:spcPts val="0"/>
              </a:spcAft>
              <a:buNone/>
            </a:pPr>
            <a:endParaRPr lang="en-US" dirty="0"/>
          </a:p>
          <a:p>
            <a:pPr marL="0" indent="0">
              <a:lnSpc>
                <a:spcPct val="120000"/>
              </a:lnSpc>
              <a:spcAft>
                <a:spcPts val="0"/>
              </a:spcAft>
              <a:buNone/>
            </a:pPr>
            <a:endParaRPr lang="en-US" dirty="0"/>
          </a:p>
          <a:p>
            <a:pPr marL="0" indent="0">
              <a:lnSpc>
                <a:spcPct val="120000"/>
              </a:lnSpc>
              <a:spcAft>
                <a:spcPts val="0"/>
              </a:spcAft>
              <a:buNone/>
            </a:pPr>
            <a:r>
              <a:rPr lang="en-US" dirty="0"/>
              <a:t>Holly Pogioli, Revenue Integrity Manager, OSF Healthcare, Peoria, IL</a:t>
            </a:r>
          </a:p>
          <a:p>
            <a:pPr marL="0" indent="0">
              <a:lnSpc>
                <a:spcPct val="120000"/>
              </a:lnSpc>
              <a:spcAft>
                <a:spcPts val="0"/>
              </a:spcAft>
              <a:buNone/>
            </a:pPr>
            <a:endParaRPr lang="en-US" dirty="0"/>
          </a:p>
        </p:txBody>
      </p:sp>
      <p:pic>
        <p:nvPicPr>
          <p:cNvPr id="1026" name="Picture 2" descr="Profile photo of Nicole Robinson, BS, MJ, MBA, CRCR, RHIA">
            <a:extLst>
              <a:ext uri="{FF2B5EF4-FFF2-40B4-BE49-F238E27FC236}">
                <a16:creationId xmlns:a16="http://schemas.microsoft.com/office/drawing/2014/main" id="{F8075556-2CE4-4124-B468-856B737196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937" y="3207093"/>
            <a:ext cx="1002251" cy="10022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667ADAE-6B6C-409F-83EE-E4E5E9600066}"/>
              </a:ext>
            </a:extLst>
          </p:cNvPr>
          <p:cNvPicPr/>
          <p:nvPr/>
        </p:nvPicPr>
        <p:blipFill rotWithShape="1">
          <a:blip r:embed="rId3" cstate="print">
            <a:extLst>
              <a:ext uri="{28A0092B-C50C-407E-A947-70E740481C1C}">
                <a14:useLocalDpi xmlns:a14="http://schemas.microsoft.com/office/drawing/2010/main" val="0"/>
              </a:ext>
            </a:extLst>
          </a:blip>
          <a:srcRect l="9479" t="1415" r="5210" b="12286"/>
          <a:stretch/>
        </p:blipFill>
        <p:spPr bwMode="auto">
          <a:xfrm>
            <a:off x="477937" y="1317062"/>
            <a:ext cx="884555" cy="13315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24672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a:t>Founding Members</a:t>
            </a:r>
          </a:p>
        </p:txBody>
      </p:sp>
      <p:sp>
        <p:nvSpPr>
          <p:cNvPr id="7171" name="Rectangle 3"/>
          <p:cNvSpPr>
            <a:spLocks noGrp="1" noChangeArrowheads="1"/>
          </p:cNvSpPr>
          <p:nvPr>
            <p:ph idx="1"/>
          </p:nvPr>
        </p:nvSpPr>
        <p:spPr>
          <a:xfrm>
            <a:off x="2033516" y="1317062"/>
            <a:ext cx="9679921" cy="5287924"/>
          </a:xfrm>
        </p:spPr>
        <p:txBody>
          <a:bodyPr>
            <a:normAutofit/>
          </a:bodyPr>
          <a:lstStyle/>
          <a:p>
            <a:pPr marL="0" indent="0">
              <a:lnSpc>
                <a:spcPct val="120000"/>
              </a:lnSpc>
              <a:spcAft>
                <a:spcPts val="0"/>
              </a:spcAft>
              <a:buNone/>
            </a:pPr>
            <a:r>
              <a:rPr lang="en-US" dirty="0"/>
              <a:t>Arshia Aslam, Manager, Finance Department, Revenue Integrity,</a:t>
            </a:r>
          </a:p>
          <a:p>
            <a:pPr marL="0" indent="0">
              <a:lnSpc>
                <a:spcPct val="120000"/>
              </a:lnSpc>
              <a:spcAft>
                <a:spcPts val="0"/>
              </a:spcAft>
              <a:buNone/>
            </a:pPr>
            <a:r>
              <a:rPr lang="en-US" dirty="0"/>
              <a:t>Northwestern Medicine, Warrenville, IL</a:t>
            </a:r>
          </a:p>
          <a:p>
            <a:pPr marL="0" indent="0">
              <a:buNone/>
            </a:pPr>
            <a:endParaRPr lang="en-US" altLang="en-US" dirty="0"/>
          </a:p>
          <a:p>
            <a:pPr marL="0" indent="0">
              <a:buNone/>
            </a:pPr>
            <a:endParaRPr lang="en-US" altLang="en-US" dirty="0"/>
          </a:p>
          <a:p>
            <a:pPr marL="0" indent="0">
              <a:buNone/>
            </a:pPr>
            <a:endParaRPr lang="en-US" altLang="en-US" dirty="0"/>
          </a:p>
          <a:p>
            <a:pPr marL="0" indent="0">
              <a:buNone/>
            </a:pPr>
            <a:endParaRPr lang="en-US" altLang="en-US" dirty="0"/>
          </a:p>
          <a:p>
            <a:pPr marL="0" indent="0">
              <a:buNone/>
            </a:pPr>
            <a:r>
              <a:rPr lang="en-US" altLang="en-US" dirty="0"/>
              <a:t>Gabriella Zdun, Director, Finance Department, Revenue Integrity,</a:t>
            </a:r>
          </a:p>
          <a:p>
            <a:pPr marL="0" indent="0">
              <a:buNone/>
            </a:pPr>
            <a:r>
              <a:rPr lang="en-US" dirty="0"/>
              <a:t>Northwestern Medicine, Warrenville, IL</a:t>
            </a:r>
          </a:p>
          <a:p>
            <a:pPr marL="0" indent="0">
              <a:buNone/>
            </a:pPr>
            <a:endParaRPr lang="en-US" altLang="en-US" dirty="0"/>
          </a:p>
        </p:txBody>
      </p:sp>
      <p:pic>
        <p:nvPicPr>
          <p:cNvPr id="2050" name="Picture 2" descr="Profile photo of Arshia Aslam">
            <a:extLst>
              <a:ext uri="{FF2B5EF4-FFF2-40B4-BE49-F238E27FC236}">
                <a16:creationId xmlns:a16="http://schemas.microsoft.com/office/drawing/2014/main" id="{51F1BD2F-69DA-4F6E-987C-4930211A25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115" y="1372368"/>
            <a:ext cx="123825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547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a:t>NAHRI Leadership</a:t>
            </a:r>
          </a:p>
        </p:txBody>
      </p:sp>
      <p:sp>
        <p:nvSpPr>
          <p:cNvPr id="7171" name="Rectangle 3"/>
          <p:cNvSpPr>
            <a:spLocks noGrp="1" noChangeArrowheads="1"/>
          </p:cNvSpPr>
          <p:nvPr>
            <p:ph idx="1"/>
          </p:nvPr>
        </p:nvSpPr>
        <p:spPr>
          <a:xfrm>
            <a:off x="1883664" y="1555335"/>
            <a:ext cx="9829773" cy="4975616"/>
          </a:xfrm>
        </p:spPr>
        <p:txBody>
          <a:bodyPr>
            <a:normAutofit/>
          </a:bodyPr>
          <a:lstStyle/>
          <a:p>
            <a:r>
              <a:rPr lang="en-US" altLang="en-US" b="1"/>
              <a:t>Jaclyn Fitzgerald</a:t>
            </a:r>
            <a:r>
              <a:rPr lang="en-US" altLang="en-US"/>
              <a:t>, Director of NAHRI</a:t>
            </a:r>
          </a:p>
          <a:p>
            <a:r>
              <a:rPr lang="en-US" altLang="en-US" i="1">
                <a:hlinkClick r:id="rId2"/>
              </a:rPr>
              <a:t>jfitzgerald@hcpro.com</a:t>
            </a:r>
            <a:endParaRPr lang="en-US" altLang="en-US" i="1"/>
          </a:p>
          <a:p>
            <a:endParaRPr lang="en-US" altLang="en-US"/>
          </a:p>
          <a:p>
            <a:endParaRPr lang="en-US" altLang="en-US"/>
          </a:p>
          <a:p>
            <a:r>
              <a:rPr lang="en-US" altLang="en-US" b="1"/>
              <a:t>Kevin Duffy</a:t>
            </a:r>
            <a:r>
              <a:rPr lang="en-US" altLang="en-US"/>
              <a:t>, Associate Content Specialist</a:t>
            </a:r>
          </a:p>
          <a:p>
            <a:r>
              <a:rPr lang="en-US" altLang="en-US" i="1">
                <a:hlinkClick r:id="rId3"/>
              </a:rPr>
              <a:t>kduffy@hcpro.com</a:t>
            </a:r>
            <a:endParaRPr lang="en-US" altLang="en-US" i="1"/>
          </a:p>
        </p:txBody>
      </p:sp>
      <p:pic>
        <p:nvPicPr>
          <p:cNvPr id="3" name="Picture 2" descr="A person smiling for the camera&#10;&#10;Description automatically generated">
            <a:extLst>
              <a:ext uri="{FF2B5EF4-FFF2-40B4-BE49-F238E27FC236}">
                <a16:creationId xmlns:a16="http://schemas.microsoft.com/office/drawing/2014/main" id="{CF7833A6-A8D2-4F42-831A-6B4995E68ACD}"/>
              </a:ext>
            </a:extLst>
          </p:cNvPr>
          <p:cNvPicPr>
            <a:picLocks noChangeAspect="1"/>
          </p:cNvPicPr>
          <p:nvPr/>
        </p:nvPicPr>
        <p:blipFill>
          <a:blip r:embed="rId4"/>
          <a:stretch>
            <a:fillRect/>
          </a:stretch>
        </p:blipFill>
        <p:spPr>
          <a:xfrm>
            <a:off x="633154" y="1482526"/>
            <a:ext cx="1159069" cy="1553712"/>
          </a:xfrm>
          <a:prstGeom prst="rect">
            <a:avLst/>
          </a:prstGeom>
        </p:spPr>
      </p:pic>
      <p:pic>
        <p:nvPicPr>
          <p:cNvPr id="4" name="Picture 3" descr="A person smiling for the camera&#10;&#10;Description automatically generated">
            <a:extLst>
              <a:ext uri="{FF2B5EF4-FFF2-40B4-BE49-F238E27FC236}">
                <a16:creationId xmlns:a16="http://schemas.microsoft.com/office/drawing/2014/main" id="{B37B20A7-88B4-44CF-B2FB-65A52E6B5BCC}"/>
              </a:ext>
            </a:extLst>
          </p:cNvPr>
          <p:cNvPicPr>
            <a:picLocks noChangeAspect="1"/>
          </p:cNvPicPr>
          <p:nvPr/>
        </p:nvPicPr>
        <p:blipFill>
          <a:blip r:embed="rId5"/>
          <a:stretch>
            <a:fillRect/>
          </a:stretch>
        </p:blipFill>
        <p:spPr>
          <a:xfrm>
            <a:off x="633154" y="3252568"/>
            <a:ext cx="1250510" cy="1250510"/>
          </a:xfrm>
          <a:prstGeom prst="rect">
            <a:avLst/>
          </a:prstGeom>
        </p:spPr>
      </p:pic>
    </p:spTree>
    <p:extLst>
      <p:ext uri="{BB962C8B-B14F-4D97-AF65-F5344CB8AC3E}">
        <p14:creationId xmlns:p14="http://schemas.microsoft.com/office/powerpoint/2010/main" val="3130701316"/>
      </p:ext>
    </p:extLst>
  </p:cSld>
  <p:clrMapOvr>
    <a:masterClrMapping/>
  </p:clrMapOvr>
</p:sld>
</file>

<file path=ppt/theme/theme1.xml><?xml version="1.0" encoding="utf-8"?>
<a:theme xmlns:a="http://schemas.openxmlformats.org/drawingml/2006/main" name="1_Office Theme">
  <a:themeElements>
    <a:clrScheme name="Custom 6">
      <a:dk1>
        <a:srgbClr val="000000"/>
      </a:dk1>
      <a:lt1>
        <a:srgbClr val="FFFFFF"/>
      </a:lt1>
      <a:dk2>
        <a:srgbClr val="55707E"/>
      </a:dk2>
      <a:lt2>
        <a:srgbClr val="404040"/>
      </a:lt2>
      <a:accent1>
        <a:srgbClr val="55707E"/>
      </a:accent1>
      <a:accent2>
        <a:srgbClr val="91C443"/>
      </a:accent2>
      <a:accent3>
        <a:srgbClr val="F67C20"/>
      </a:accent3>
      <a:accent4>
        <a:srgbClr val="C5203E"/>
      </a:accent4>
      <a:accent5>
        <a:srgbClr val="7030A0"/>
      </a:accent5>
      <a:accent6>
        <a:srgbClr val="183D6F"/>
      </a:accent6>
      <a:hlink>
        <a:srgbClr val="55707E"/>
      </a:hlink>
      <a:folHlink>
        <a:srgbClr val="40404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Custom 6">
      <a:dk1>
        <a:srgbClr val="000000"/>
      </a:dk1>
      <a:lt1>
        <a:srgbClr val="FFFFFF"/>
      </a:lt1>
      <a:dk2>
        <a:srgbClr val="55707E"/>
      </a:dk2>
      <a:lt2>
        <a:srgbClr val="404040"/>
      </a:lt2>
      <a:accent1>
        <a:srgbClr val="55707E"/>
      </a:accent1>
      <a:accent2>
        <a:srgbClr val="91C443"/>
      </a:accent2>
      <a:accent3>
        <a:srgbClr val="F67C20"/>
      </a:accent3>
      <a:accent4>
        <a:srgbClr val="C5203E"/>
      </a:accent4>
      <a:accent5>
        <a:srgbClr val="7030A0"/>
      </a:accent5>
      <a:accent6>
        <a:srgbClr val="183D6F"/>
      </a:accent6>
      <a:hlink>
        <a:srgbClr val="55707E"/>
      </a:hlink>
      <a:folHlink>
        <a:srgbClr val="40404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7C4DE05141E754E891A6462EE33A82B" ma:contentTypeVersion="11" ma:contentTypeDescription="Create a new document." ma:contentTypeScope="" ma:versionID="fe897a3b2b47bdfe75ee5646a3e54206">
  <xsd:schema xmlns:xsd="http://www.w3.org/2001/XMLSchema" xmlns:xs="http://www.w3.org/2001/XMLSchema" xmlns:p="http://schemas.microsoft.com/office/2006/metadata/properties" xmlns:ns2="36e36df8-6745-49b4-94a0-26a82ea95582" xmlns:ns3="b736d52e-fb99-4ca5-9d6b-0f809c1caf03" targetNamespace="http://schemas.microsoft.com/office/2006/metadata/properties" ma:root="true" ma:fieldsID="fdb1bf4008ab6f478a08e20c30807d29" ns2:_="" ns3:_="">
    <xsd:import namespace="36e36df8-6745-49b4-94a0-26a82ea95582"/>
    <xsd:import namespace="b736d52e-fb99-4ca5-9d6b-0f809c1caf0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e36df8-6745-49b4-94a0-26a82ea9558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736d52e-fb99-4ca5-9d6b-0f809c1caf0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9ADE3F-7AC6-4AD7-BDF7-F4ACFC10E8EE}">
  <ds:schemaRefs>
    <ds:schemaRef ds:uri="http://schemas.microsoft.com/sharepoint/v3/contenttype/forms"/>
  </ds:schemaRefs>
</ds:datastoreItem>
</file>

<file path=customXml/itemProps2.xml><?xml version="1.0" encoding="utf-8"?>
<ds:datastoreItem xmlns:ds="http://schemas.openxmlformats.org/officeDocument/2006/customXml" ds:itemID="{C8845642-82C1-4EEB-AA14-7B98133F6809}">
  <ds:schemaRefs>
    <ds:schemaRef ds:uri="http://schemas.microsoft.com/office/2006/metadata/properties"/>
    <ds:schemaRef ds:uri="http://purl.org/dc/terms/"/>
    <ds:schemaRef ds:uri="http://schemas.microsoft.com/office/2006/documentManagement/types"/>
    <ds:schemaRef ds:uri="36e36df8-6745-49b4-94a0-26a82ea95582"/>
    <ds:schemaRef ds:uri="http://schemas.openxmlformats.org/package/2006/metadata/core-properties"/>
    <ds:schemaRef ds:uri="http://purl.org/dc/elements/1.1/"/>
    <ds:schemaRef ds:uri="http://schemas.microsoft.com/office/infopath/2007/PartnerControls"/>
    <ds:schemaRef ds:uri="b736d52e-fb99-4ca5-9d6b-0f809c1caf03"/>
    <ds:schemaRef ds:uri="http://www.w3.org/XML/1998/namespace"/>
    <ds:schemaRef ds:uri="http://purl.org/dc/dcmitype/"/>
  </ds:schemaRefs>
</ds:datastoreItem>
</file>

<file path=customXml/itemProps3.xml><?xml version="1.0" encoding="utf-8"?>
<ds:datastoreItem xmlns:ds="http://schemas.openxmlformats.org/officeDocument/2006/customXml" ds:itemID="{35FF7CAA-F0C7-46EB-9FAB-2B4752D07101}">
  <ds:schemaRefs>
    <ds:schemaRef ds:uri="36e36df8-6745-49b4-94a0-26a82ea95582"/>
    <ds:schemaRef ds:uri="b736d52e-fb99-4ca5-9d6b-0f809c1caf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172</TotalTime>
  <Words>2874</Words>
  <Application>Microsoft Office PowerPoint</Application>
  <PresentationFormat>Widescreen</PresentationFormat>
  <Paragraphs>364</Paragraphs>
  <Slides>43</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43</vt:i4>
      </vt:variant>
    </vt:vector>
  </HeadingPairs>
  <TitlesOfParts>
    <vt:vector size="51" baseType="lpstr">
      <vt:lpstr>Arial</vt:lpstr>
      <vt:lpstr>Calibri</vt:lpstr>
      <vt:lpstr>Gotham Office</vt:lpstr>
      <vt:lpstr>HelveticaNeueLTStd-Roman</vt:lpstr>
      <vt:lpstr>Lato</vt:lpstr>
      <vt:lpstr>Open Sans</vt:lpstr>
      <vt:lpstr>1_Office Theme</vt:lpstr>
      <vt:lpstr>1_Office Theme</vt:lpstr>
      <vt:lpstr>NAHRI Illinois Local Chapter Presents: Outpatient Clinical Documentation Integrity </vt:lpstr>
      <vt:lpstr>NAHRI Local Chapters</vt:lpstr>
      <vt:lpstr>Agenda</vt:lpstr>
      <vt:lpstr>Founding Chapter President</vt:lpstr>
      <vt:lpstr>Founding Board Member</vt:lpstr>
      <vt:lpstr>Founding Board Member</vt:lpstr>
      <vt:lpstr>Founding Members</vt:lpstr>
      <vt:lpstr>Founding Members</vt:lpstr>
      <vt:lpstr>NAHRI Leadership</vt:lpstr>
      <vt:lpstr>Illinois Statistics</vt:lpstr>
      <vt:lpstr>Illinois Hospital Statistics</vt:lpstr>
      <vt:lpstr>Illinois Hospital Statistics</vt:lpstr>
      <vt:lpstr>Illinois Hospital Statistics</vt:lpstr>
      <vt:lpstr>Illinois Hospital Statistics: Critical Access Hospitals</vt:lpstr>
      <vt:lpstr>Illinois Chapter Goals</vt:lpstr>
      <vt:lpstr>Outpatient Clinical Documentation Integrity</vt:lpstr>
      <vt:lpstr>Guest Speaker </vt:lpstr>
      <vt:lpstr>Guest Speaker </vt:lpstr>
      <vt:lpstr>Presentation Agenda</vt:lpstr>
      <vt:lpstr>Outpatient Clinical Documentation Integrity</vt:lpstr>
      <vt:lpstr>   Outpatient CDI Overview</vt:lpstr>
      <vt:lpstr>OP CDI: What is it? </vt:lpstr>
      <vt:lpstr>OP CDI Goals</vt:lpstr>
      <vt:lpstr>Areas of Opportunity and Focus </vt:lpstr>
      <vt:lpstr>Revenue Integrity / OP CDI</vt:lpstr>
      <vt:lpstr>Revenue Integrity Goals</vt:lpstr>
      <vt:lpstr>OP CDI is part of Revenue Integrity</vt:lpstr>
      <vt:lpstr>  Evolution of Revenue Integrity/OP CDI</vt:lpstr>
      <vt:lpstr>Revenue Integrity at NorthShore University HealthSystem </vt:lpstr>
      <vt:lpstr>Outpatient CDI Functions in Revenue Integrity </vt:lpstr>
      <vt:lpstr>CDI Professional Functions </vt:lpstr>
      <vt:lpstr>Evolution of the Revenue Integrity/OP CDI program at NorthShore</vt:lpstr>
      <vt:lpstr>Partnerships for Success</vt:lpstr>
      <vt:lpstr>Addition of OP CDI to Revenue Integrity</vt:lpstr>
      <vt:lpstr>Outpatient Clinical Documentation Specialists</vt:lpstr>
      <vt:lpstr> OP CDI Initiative Spotlight</vt:lpstr>
      <vt:lpstr>Emergency Department E/M Level Project</vt:lpstr>
      <vt:lpstr>Multidisciplinary Collaboration </vt:lpstr>
      <vt:lpstr>Level Approach </vt:lpstr>
      <vt:lpstr>Considerations</vt:lpstr>
      <vt:lpstr>Clinical Documentation Specialist Role</vt:lpstr>
      <vt:lpstr>Outpatient Clinical Documentation Integrity</vt:lpstr>
      <vt:lpstr>Closing Remarks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NAHRI Pacific Northwest Chapter – Alaska, Oregon, and Washington Inaugural Meeting</dc:title>
  <dc:creator>Jennifer Dulaney</dc:creator>
  <cp:lastModifiedBy>Kevin Duffy</cp:lastModifiedBy>
  <cp:revision>41</cp:revision>
  <cp:lastPrinted>2020-12-03T02:32:40Z</cp:lastPrinted>
  <dcterms:created xsi:type="dcterms:W3CDTF">2020-10-31T20:44:23Z</dcterms:created>
  <dcterms:modified xsi:type="dcterms:W3CDTF">2021-02-18T18:16:59Z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0x010100E7C4DE05141E754E891A6462EE33A82B</vt:lpwstr>
  </property>
</Properties>
</file>