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8" r:id="rId1"/>
    <p:sldMasterId id="2147483660" r:id="rId2"/>
  </p:sldMasterIdLst>
  <p:notesMasterIdLst>
    <p:notesMasterId r:id="rId54"/>
  </p:notesMasterIdLst>
  <p:sldIdLst>
    <p:sldId id="3798" r:id="rId3"/>
    <p:sldId id="3799" r:id="rId4"/>
    <p:sldId id="3800" r:id="rId5"/>
    <p:sldId id="256" r:id="rId6"/>
    <p:sldId id="285" r:id="rId7"/>
    <p:sldId id="494" r:id="rId8"/>
    <p:sldId id="286" r:id="rId9"/>
    <p:sldId id="523" r:id="rId10"/>
    <p:sldId id="498" r:id="rId11"/>
    <p:sldId id="514" r:id="rId12"/>
    <p:sldId id="499" r:id="rId13"/>
    <p:sldId id="506" r:id="rId14"/>
    <p:sldId id="508" r:id="rId15"/>
    <p:sldId id="522" r:id="rId16"/>
    <p:sldId id="524" r:id="rId17"/>
    <p:sldId id="536" r:id="rId18"/>
    <p:sldId id="3793" r:id="rId19"/>
    <p:sldId id="288" r:id="rId20"/>
    <p:sldId id="3773" r:id="rId21"/>
    <p:sldId id="3795" r:id="rId22"/>
    <p:sldId id="3772" r:id="rId23"/>
    <p:sldId id="3775" r:id="rId24"/>
    <p:sldId id="3776" r:id="rId25"/>
    <p:sldId id="3778" r:id="rId26"/>
    <p:sldId id="3785" r:id="rId27"/>
    <p:sldId id="3766" r:id="rId28"/>
    <p:sldId id="510" r:id="rId29"/>
    <p:sldId id="533" r:id="rId30"/>
    <p:sldId id="3777" r:id="rId31"/>
    <p:sldId id="3782" r:id="rId32"/>
    <p:sldId id="3786" r:id="rId33"/>
    <p:sldId id="3797" r:id="rId34"/>
    <p:sldId id="3792" r:id="rId35"/>
    <p:sldId id="3788" r:id="rId36"/>
    <p:sldId id="3789" r:id="rId37"/>
    <p:sldId id="529" r:id="rId38"/>
    <p:sldId id="3783" r:id="rId39"/>
    <p:sldId id="3794" r:id="rId40"/>
    <p:sldId id="3787" r:id="rId41"/>
    <p:sldId id="3796" r:id="rId42"/>
    <p:sldId id="518" r:id="rId43"/>
    <p:sldId id="535" r:id="rId44"/>
    <p:sldId id="292" r:id="rId45"/>
    <p:sldId id="542" r:id="rId46"/>
    <p:sldId id="543" r:id="rId47"/>
    <p:sldId id="538" r:id="rId48"/>
    <p:sldId id="3770" r:id="rId49"/>
    <p:sldId id="541" r:id="rId50"/>
    <p:sldId id="540" r:id="rId51"/>
    <p:sldId id="3781" r:id="rId52"/>
    <p:sldId id="539" r:id="rId53"/>
  </p:sldIdLst>
  <p:sldSz cx="9144000" cy="5143500" type="screen16x9"/>
  <p:notesSz cx="6858000" cy="9144000"/>
  <p:embeddedFontLst>
    <p:embeddedFont>
      <p:font typeface="Bookman Old Style" panose="02050604050505020204" pitchFamily="18" charset="0"/>
      <p:regular r:id="rId55"/>
      <p:bold r:id="rId56"/>
      <p:italic r:id="rId57"/>
      <p:boldItalic r:id="rId58"/>
    </p:embeddedFont>
    <p:embeddedFont>
      <p:font typeface="Calibri" panose="020F0502020204030204" pitchFamily="34" charset="0"/>
      <p:regular r:id="rId59"/>
      <p:bold r:id="rId60"/>
      <p:italic r:id="rId61"/>
      <p:boldItalic r:id="rId62"/>
    </p:embeddedFont>
    <p:embeddedFont>
      <p:font typeface="Montserrat Light" panose="020B0604020202020204" charset="0"/>
      <p:regular r:id="rId63"/>
      <p:bold r:id="rId64"/>
      <p:italic r:id="rId65"/>
      <p:boldItalic r:id="rId66"/>
    </p:embeddedFont>
    <p:embeddedFont>
      <p:font typeface="Poppins" panose="020B0604020202020204" charset="0"/>
      <p:regular r:id="rId67"/>
      <p:bold r:id="rId68"/>
      <p:italic r:id="rId69"/>
      <p:boldItalic r:id="rId7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CE75440-C920-4D8A-8B99-CA110663B683}">
  <a:tblStyle styleId="{3CE75440-C920-4D8A-8B99-CA110663B683}"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369"/>
    <p:restoredTop sz="94745"/>
  </p:normalViewPr>
  <p:slideViewPr>
    <p:cSldViewPr snapToGrid="0" snapToObjects="1">
      <p:cViewPr varScale="1">
        <p:scale>
          <a:sx n="67" d="100"/>
          <a:sy n="67" d="100"/>
        </p:scale>
        <p:origin x="68" y="312"/>
      </p:cViewPr>
      <p:guideLst/>
    </p:cSldViewPr>
  </p:slideViewPr>
  <p:notesTextViewPr>
    <p:cViewPr>
      <p:scale>
        <a:sx n="1" d="1"/>
        <a:sy n="1" d="1"/>
      </p:scale>
      <p:origin x="0" y="0"/>
    </p:cViewPr>
  </p:notesTextViewPr>
  <p:sorterViewPr>
    <p:cViewPr>
      <p:scale>
        <a:sx n="150" d="100"/>
        <a:sy n="15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font" Target="fonts/font1.fntdata"/><Relationship Id="rId63" Type="http://schemas.openxmlformats.org/officeDocument/2006/relationships/font" Target="fonts/font9.fntdata"/><Relationship Id="rId68" Type="http://schemas.openxmlformats.org/officeDocument/2006/relationships/font" Target="fonts/font14.fntdata"/><Relationship Id="rId7" Type="http://schemas.openxmlformats.org/officeDocument/2006/relationships/slide" Target="slides/slide5.xml"/><Relationship Id="rId71"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font" Target="fonts/font4.fntdata"/><Relationship Id="rId66" Type="http://schemas.openxmlformats.org/officeDocument/2006/relationships/font" Target="fonts/font12.fntdata"/><Relationship Id="rId7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3.fntdata"/><Relationship Id="rId61" Type="http://schemas.openxmlformats.org/officeDocument/2006/relationships/font" Target="fonts/font7.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font" Target="fonts/font6.fntdata"/><Relationship Id="rId65" Type="http://schemas.openxmlformats.org/officeDocument/2006/relationships/font" Target="fonts/font11.fntdata"/><Relationship Id="rId73"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2.fntdata"/><Relationship Id="rId64" Type="http://schemas.openxmlformats.org/officeDocument/2006/relationships/font" Target="fonts/font10.fntdata"/><Relationship Id="rId69" Type="http://schemas.openxmlformats.org/officeDocument/2006/relationships/font" Target="fonts/font15.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5.fntdata"/><Relationship Id="rId67" Type="http://schemas.openxmlformats.org/officeDocument/2006/relationships/font" Target="fonts/font13.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notesMaster" Target="notesMasters/notesMaster1.xml"/><Relationship Id="rId62" Type="http://schemas.openxmlformats.org/officeDocument/2006/relationships/font" Target="fonts/font8.fntdata"/><Relationship Id="rId70"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FF1DBE5-82D9-45FB-AA83-11D71F76395A}" type="slidenum">
              <a:rPr lang="en-US">
                <a:solidFill>
                  <a:prstClr val="black"/>
                </a:solidFill>
              </a:rPr>
              <a:pPr>
                <a:defRPr/>
              </a:pPr>
              <a:t>1</a:t>
            </a:fld>
            <a:endParaRPr lang="en-US">
              <a:solidFill>
                <a:prstClr val="black"/>
              </a:solidFill>
            </a:endParaRPr>
          </a:p>
        </p:txBody>
      </p:sp>
    </p:spTree>
    <p:extLst>
      <p:ext uri="{BB962C8B-B14F-4D97-AF65-F5344CB8AC3E}">
        <p14:creationId xmlns:p14="http://schemas.microsoft.com/office/powerpoint/2010/main" val="10245706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320810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7271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 name="Google Shape;34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918675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550538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66644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 name="Google Shape;34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162671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 name="Google Shape;34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133422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456325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319127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242036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65398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460677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970326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529484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475344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300701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9039267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767793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853211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993625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 name="Google Shape;34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002882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604165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656557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999595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076342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 name="Google Shape;34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797788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425055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328704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59691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783956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 name="Google Shape;34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206634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774205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 name="Google Shape;34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436710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265522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063249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grpSp>
        <p:nvGrpSpPr>
          <p:cNvPr id="10" name="Google Shape;10;p2"/>
          <p:cNvGrpSpPr/>
          <p:nvPr/>
        </p:nvGrpSpPr>
        <p:grpSpPr>
          <a:xfrm flipH="1">
            <a:off x="912725" y="0"/>
            <a:ext cx="8231275" cy="4331550"/>
            <a:chOff x="0" y="0"/>
            <a:chExt cx="8231275" cy="4331550"/>
          </a:xfrm>
        </p:grpSpPr>
        <p:pic>
          <p:nvPicPr>
            <p:cNvPr id="11" name="Google Shape;11;p2"/>
            <p:cNvPicPr preferRelativeResize="0"/>
            <p:nvPr/>
          </p:nvPicPr>
          <p:blipFill>
            <a:blip r:embed="rId2">
              <a:alphaModFix/>
            </a:blip>
            <a:stretch>
              <a:fillRect/>
            </a:stretch>
          </p:blipFill>
          <p:spPr>
            <a:xfrm>
              <a:off x="685975" y="3434875"/>
              <a:ext cx="1371975" cy="896675"/>
            </a:xfrm>
            <a:prstGeom prst="rect">
              <a:avLst/>
            </a:prstGeom>
            <a:noFill/>
            <a:ln>
              <a:noFill/>
            </a:ln>
          </p:spPr>
        </p:pic>
        <p:grpSp>
          <p:nvGrpSpPr>
            <p:cNvPr id="12" name="Google Shape;12;p2"/>
            <p:cNvGrpSpPr/>
            <p:nvPr/>
          </p:nvGrpSpPr>
          <p:grpSpPr>
            <a:xfrm>
              <a:off x="0" y="2747250"/>
              <a:ext cx="3429750" cy="896675"/>
              <a:chOff x="0" y="0"/>
              <a:chExt cx="3429750" cy="896675"/>
            </a:xfrm>
          </p:grpSpPr>
          <p:pic>
            <p:nvPicPr>
              <p:cNvPr id="13" name="Google Shape;13;p2"/>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4" name="Google Shape;14;p2"/>
              <p:cNvPicPr preferRelativeResize="0"/>
              <p:nvPr/>
            </p:nvPicPr>
            <p:blipFill>
              <a:blip r:embed="rId2">
                <a:alphaModFix/>
              </a:blip>
              <a:stretch>
                <a:fillRect/>
              </a:stretch>
            </p:blipFill>
            <p:spPr>
              <a:xfrm>
                <a:off x="2057775" y="0"/>
                <a:ext cx="1371975" cy="896675"/>
              </a:xfrm>
              <a:prstGeom prst="rect">
                <a:avLst/>
              </a:prstGeom>
              <a:noFill/>
              <a:ln>
                <a:noFill/>
              </a:ln>
            </p:spPr>
          </p:pic>
        </p:grpSp>
        <p:grpSp>
          <p:nvGrpSpPr>
            <p:cNvPr id="15" name="Google Shape;15;p2"/>
            <p:cNvGrpSpPr/>
            <p:nvPr/>
          </p:nvGrpSpPr>
          <p:grpSpPr>
            <a:xfrm>
              <a:off x="685975" y="2061250"/>
              <a:ext cx="3429750" cy="896675"/>
              <a:chOff x="0" y="0"/>
              <a:chExt cx="3429750" cy="896675"/>
            </a:xfrm>
          </p:grpSpPr>
          <p:pic>
            <p:nvPicPr>
              <p:cNvPr id="16" name="Google Shape;16;p2"/>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7" name="Google Shape;17;p2"/>
              <p:cNvPicPr preferRelativeResize="0"/>
              <p:nvPr/>
            </p:nvPicPr>
            <p:blipFill>
              <a:blip r:embed="rId2">
                <a:alphaModFix/>
              </a:blip>
              <a:stretch>
                <a:fillRect/>
              </a:stretch>
            </p:blipFill>
            <p:spPr>
              <a:xfrm>
                <a:off x="2057775" y="0"/>
                <a:ext cx="1371975" cy="896675"/>
              </a:xfrm>
              <a:prstGeom prst="rect">
                <a:avLst/>
              </a:prstGeom>
              <a:noFill/>
              <a:ln>
                <a:noFill/>
              </a:ln>
            </p:spPr>
          </p:pic>
        </p:grpSp>
        <p:grpSp>
          <p:nvGrpSpPr>
            <p:cNvPr id="18" name="Google Shape;18;p2"/>
            <p:cNvGrpSpPr/>
            <p:nvPr/>
          </p:nvGrpSpPr>
          <p:grpSpPr>
            <a:xfrm>
              <a:off x="0" y="1373625"/>
              <a:ext cx="3429750" cy="896675"/>
              <a:chOff x="0" y="0"/>
              <a:chExt cx="3429750" cy="896675"/>
            </a:xfrm>
          </p:grpSpPr>
          <p:pic>
            <p:nvPicPr>
              <p:cNvPr id="19" name="Google Shape;19;p2"/>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0" name="Google Shape;20;p2"/>
              <p:cNvPicPr preferRelativeResize="0"/>
              <p:nvPr/>
            </p:nvPicPr>
            <p:blipFill>
              <a:blip r:embed="rId2">
                <a:alphaModFix/>
              </a:blip>
              <a:stretch>
                <a:fillRect/>
              </a:stretch>
            </p:blipFill>
            <p:spPr>
              <a:xfrm>
                <a:off x="2057775" y="0"/>
                <a:ext cx="1371975" cy="896675"/>
              </a:xfrm>
              <a:prstGeom prst="rect">
                <a:avLst/>
              </a:prstGeom>
              <a:noFill/>
              <a:ln>
                <a:noFill/>
              </a:ln>
            </p:spPr>
          </p:pic>
        </p:grpSp>
        <p:grpSp>
          <p:nvGrpSpPr>
            <p:cNvPr id="21" name="Google Shape;21;p2"/>
            <p:cNvGrpSpPr/>
            <p:nvPr/>
          </p:nvGrpSpPr>
          <p:grpSpPr>
            <a:xfrm>
              <a:off x="685975" y="687625"/>
              <a:ext cx="7545300" cy="896675"/>
              <a:chOff x="0" y="0"/>
              <a:chExt cx="7545300" cy="896675"/>
            </a:xfrm>
          </p:grpSpPr>
          <p:pic>
            <p:nvPicPr>
              <p:cNvPr id="22" name="Google Shape;22;p2"/>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3" name="Google Shape;23;p2"/>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4" name="Google Shape;24;p2"/>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25" name="Google Shape;25;p2"/>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26" name="Google Shape;26;p2"/>
            <p:cNvGrpSpPr/>
            <p:nvPr/>
          </p:nvGrpSpPr>
          <p:grpSpPr>
            <a:xfrm>
              <a:off x="0" y="0"/>
              <a:ext cx="7545300" cy="896675"/>
              <a:chOff x="0" y="0"/>
              <a:chExt cx="7545300" cy="896675"/>
            </a:xfrm>
          </p:grpSpPr>
          <p:pic>
            <p:nvPicPr>
              <p:cNvPr id="27" name="Google Shape;27;p2"/>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8" name="Google Shape;28;p2"/>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9" name="Google Shape;29;p2"/>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30" name="Google Shape;30;p2"/>
              <p:cNvPicPr preferRelativeResize="0"/>
              <p:nvPr/>
            </p:nvPicPr>
            <p:blipFill>
              <a:blip r:embed="rId2">
                <a:alphaModFix/>
              </a:blip>
              <a:stretch>
                <a:fillRect/>
              </a:stretch>
            </p:blipFill>
            <p:spPr>
              <a:xfrm>
                <a:off x="6173325" y="0"/>
                <a:ext cx="1371975" cy="896675"/>
              </a:xfrm>
              <a:prstGeom prst="rect">
                <a:avLst/>
              </a:prstGeom>
              <a:noFill/>
              <a:ln>
                <a:noFill/>
              </a:ln>
            </p:spPr>
          </p:pic>
        </p:grpSp>
      </p:grpSp>
      <p:sp>
        <p:nvSpPr>
          <p:cNvPr id="31" name="Google Shape;31;p2"/>
          <p:cNvSpPr txBox="1">
            <a:spLocks noGrp="1"/>
          </p:cNvSpPr>
          <p:nvPr>
            <p:ph type="ctrTitle"/>
          </p:nvPr>
        </p:nvSpPr>
        <p:spPr>
          <a:xfrm>
            <a:off x="2027622" y="1953315"/>
            <a:ext cx="5073300" cy="1159800"/>
          </a:xfrm>
          <a:prstGeom prst="rect">
            <a:avLst/>
          </a:prstGeom>
        </p:spPr>
        <p:txBody>
          <a:bodyPr spcFirstLastPara="1" wrap="square" lIns="0" tIns="0" rIns="0" bIns="0"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32" name="Google Shape;32;p2"/>
          <p:cNvGrpSpPr/>
          <p:nvPr/>
        </p:nvGrpSpPr>
        <p:grpSpPr>
          <a:xfrm flipH="1">
            <a:off x="0" y="3088098"/>
            <a:ext cx="4115725" cy="2270300"/>
            <a:chOff x="4115550" y="2061250"/>
            <a:chExt cx="4115725" cy="2270300"/>
          </a:xfrm>
        </p:grpSpPr>
        <p:grpSp>
          <p:nvGrpSpPr>
            <p:cNvPr id="33" name="Google Shape;33;p2"/>
            <p:cNvGrpSpPr/>
            <p:nvPr/>
          </p:nvGrpSpPr>
          <p:grpSpPr>
            <a:xfrm>
              <a:off x="4801525" y="3434875"/>
              <a:ext cx="3429750" cy="896675"/>
              <a:chOff x="4115550" y="0"/>
              <a:chExt cx="3429750" cy="896675"/>
            </a:xfrm>
          </p:grpSpPr>
          <p:pic>
            <p:nvPicPr>
              <p:cNvPr id="34" name="Google Shape;34;p2"/>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35" name="Google Shape;35;p2"/>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36" name="Google Shape;36;p2"/>
            <p:cNvGrpSpPr/>
            <p:nvPr/>
          </p:nvGrpSpPr>
          <p:grpSpPr>
            <a:xfrm>
              <a:off x="4115550" y="2747250"/>
              <a:ext cx="3429750" cy="896675"/>
              <a:chOff x="4115550" y="0"/>
              <a:chExt cx="3429750" cy="896675"/>
            </a:xfrm>
          </p:grpSpPr>
          <p:pic>
            <p:nvPicPr>
              <p:cNvPr id="37" name="Google Shape;37;p2"/>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38" name="Google Shape;38;p2"/>
              <p:cNvPicPr preferRelativeResize="0"/>
              <p:nvPr/>
            </p:nvPicPr>
            <p:blipFill>
              <a:blip r:embed="rId2">
                <a:alphaModFix/>
              </a:blip>
              <a:stretch>
                <a:fillRect/>
              </a:stretch>
            </p:blipFill>
            <p:spPr>
              <a:xfrm>
                <a:off x="6173325" y="0"/>
                <a:ext cx="1371975" cy="896675"/>
              </a:xfrm>
              <a:prstGeom prst="rect">
                <a:avLst/>
              </a:prstGeom>
              <a:noFill/>
              <a:ln>
                <a:noFill/>
              </a:ln>
            </p:spPr>
          </p:pic>
        </p:grpSp>
        <p:pic>
          <p:nvPicPr>
            <p:cNvPr id="39" name="Google Shape;39;p2"/>
            <p:cNvPicPr preferRelativeResize="0"/>
            <p:nvPr/>
          </p:nvPicPr>
          <p:blipFill>
            <a:blip r:embed="rId2">
              <a:alphaModFix/>
            </a:blip>
            <a:stretch>
              <a:fillRect/>
            </a:stretch>
          </p:blipFill>
          <p:spPr>
            <a:xfrm>
              <a:off x="6859300" y="2061250"/>
              <a:ext cx="1371975" cy="896675"/>
            </a:xfrm>
            <a:prstGeom prst="rect">
              <a:avLst/>
            </a:prstGeom>
            <a:noFill/>
            <a:ln>
              <a:noFill/>
            </a:ln>
          </p:spPr>
        </p:pic>
      </p:grpSp>
      <p:sp>
        <p:nvSpPr>
          <p:cNvPr id="2" name="Slide Number Placeholder 1">
            <a:extLst>
              <a:ext uri="{FF2B5EF4-FFF2-40B4-BE49-F238E27FC236}">
                <a16:creationId xmlns:a16="http://schemas.microsoft.com/office/drawing/2014/main" id="{24C461D3-2E25-0D4E-80ED-7800FDF6CEF0}"/>
              </a:ext>
            </a:extLst>
          </p:cNvPr>
          <p:cNvSpPr>
            <a:spLocks noGrp="1"/>
          </p:cNvSpPr>
          <p:nvPr>
            <p:ph type="sldNum" idx="10"/>
          </p:nvPr>
        </p:nvSpPr>
        <p:spPr/>
        <p:txBody>
          <a:bodyPr/>
          <a:lstStyle/>
          <a:p>
            <a:pPr marL="0" lvl="0" indent="0" algn="ctr" rtl="0">
              <a:spcBef>
                <a:spcPts val="0"/>
              </a:spcBef>
              <a:spcAft>
                <a:spcPts val="0"/>
              </a:spcAft>
              <a:buNone/>
            </a:pPr>
            <a:fld id="{00000000-1234-1234-1234-123412341234}" type="slidenum">
              <a:rPr lang="en" smtClean="0"/>
              <a:t>‹#›</a:t>
            </a:fld>
            <a:endParaRPr lang="e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40"/>
        <p:cNvGrpSpPr/>
        <p:nvPr/>
      </p:nvGrpSpPr>
      <p:grpSpPr>
        <a:xfrm>
          <a:off x="0" y="0"/>
          <a:ext cx="0" cy="0"/>
          <a:chOff x="0" y="0"/>
          <a:chExt cx="0" cy="0"/>
        </a:xfrm>
      </p:grpSpPr>
      <p:grpSp>
        <p:nvGrpSpPr>
          <p:cNvPr id="41" name="Google Shape;41;p3"/>
          <p:cNvGrpSpPr/>
          <p:nvPr/>
        </p:nvGrpSpPr>
        <p:grpSpPr>
          <a:xfrm flipH="1">
            <a:off x="912725" y="0"/>
            <a:ext cx="8231275" cy="4331550"/>
            <a:chOff x="0" y="0"/>
            <a:chExt cx="8231275" cy="4331550"/>
          </a:xfrm>
        </p:grpSpPr>
        <p:pic>
          <p:nvPicPr>
            <p:cNvPr id="42" name="Google Shape;42;p3"/>
            <p:cNvPicPr preferRelativeResize="0"/>
            <p:nvPr/>
          </p:nvPicPr>
          <p:blipFill>
            <a:blip r:embed="rId2">
              <a:alphaModFix/>
            </a:blip>
            <a:stretch>
              <a:fillRect/>
            </a:stretch>
          </p:blipFill>
          <p:spPr>
            <a:xfrm>
              <a:off x="685975" y="3434875"/>
              <a:ext cx="1371975" cy="896675"/>
            </a:xfrm>
            <a:prstGeom prst="rect">
              <a:avLst/>
            </a:prstGeom>
            <a:noFill/>
            <a:ln>
              <a:noFill/>
            </a:ln>
          </p:spPr>
        </p:pic>
        <p:grpSp>
          <p:nvGrpSpPr>
            <p:cNvPr id="43" name="Google Shape;43;p3"/>
            <p:cNvGrpSpPr/>
            <p:nvPr/>
          </p:nvGrpSpPr>
          <p:grpSpPr>
            <a:xfrm>
              <a:off x="0" y="2747250"/>
              <a:ext cx="3429750" cy="896675"/>
              <a:chOff x="0" y="0"/>
              <a:chExt cx="3429750" cy="896675"/>
            </a:xfrm>
          </p:grpSpPr>
          <p:pic>
            <p:nvPicPr>
              <p:cNvPr id="44" name="Google Shape;44;p3"/>
              <p:cNvPicPr preferRelativeResize="0"/>
              <p:nvPr/>
            </p:nvPicPr>
            <p:blipFill>
              <a:blip r:embed="rId2">
                <a:alphaModFix/>
              </a:blip>
              <a:stretch>
                <a:fillRect/>
              </a:stretch>
            </p:blipFill>
            <p:spPr>
              <a:xfrm>
                <a:off x="0" y="0"/>
                <a:ext cx="1371975" cy="896675"/>
              </a:xfrm>
              <a:prstGeom prst="rect">
                <a:avLst/>
              </a:prstGeom>
              <a:noFill/>
              <a:ln>
                <a:noFill/>
              </a:ln>
            </p:spPr>
          </p:pic>
          <p:pic>
            <p:nvPicPr>
              <p:cNvPr id="45" name="Google Shape;45;p3"/>
              <p:cNvPicPr preferRelativeResize="0"/>
              <p:nvPr/>
            </p:nvPicPr>
            <p:blipFill>
              <a:blip r:embed="rId2">
                <a:alphaModFix/>
              </a:blip>
              <a:stretch>
                <a:fillRect/>
              </a:stretch>
            </p:blipFill>
            <p:spPr>
              <a:xfrm>
                <a:off x="2057775" y="0"/>
                <a:ext cx="1371975" cy="896675"/>
              </a:xfrm>
              <a:prstGeom prst="rect">
                <a:avLst/>
              </a:prstGeom>
              <a:noFill/>
              <a:ln>
                <a:noFill/>
              </a:ln>
            </p:spPr>
          </p:pic>
        </p:grpSp>
        <p:grpSp>
          <p:nvGrpSpPr>
            <p:cNvPr id="46" name="Google Shape;46;p3"/>
            <p:cNvGrpSpPr/>
            <p:nvPr/>
          </p:nvGrpSpPr>
          <p:grpSpPr>
            <a:xfrm>
              <a:off x="685975" y="2061250"/>
              <a:ext cx="3429750" cy="896675"/>
              <a:chOff x="0" y="0"/>
              <a:chExt cx="3429750" cy="896675"/>
            </a:xfrm>
          </p:grpSpPr>
          <p:pic>
            <p:nvPicPr>
              <p:cNvPr id="47" name="Google Shape;47;p3"/>
              <p:cNvPicPr preferRelativeResize="0"/>
              <p:nvPr/>
            </p:nvPicPr>
            <p:blipFill>
              <a:blip r:embed="rId2">
                <a:alphaModFix/>
              </a:blip>
              <a:stretch>
                <a:fillRect/>
              </a:stretch>
            </p:blipFill>
            <p:spPr>
              <a:xfrm>
                <a:off x="0" y="0"/>
                <a:ext cx="1371975" cy="896675"/>
              </a:xfrm>
              <a:prstGeom prst="rect">
                <a:avLst/>
              </a:prstGeom>
              <a:noFill/>
              <a:ln>
                <a:noFill/>
              </a:ln>
            </p:spPr>
          </p:pic>
          <p:pic>
            <p:nvPicPr>
              <p:cNvPr id="48" name="Google Shape;48;p3"/>
              <p:cNvPicPr preferRelativeResize="0"/>
              <p:nvPr/>
            </p:nvPicPr>
            <p:blipFill>
              <a:blip r:embed="rId2">
                <a:alphaModFix/>
              </a:blip>
              <a:stretch>
                <a:fillRect/>
              </a:stretch>
            </p:blipFill>
            <p:spPr>
              <a:xfrm>
                <a:off x="2057775" y="0"/>
                <a:ext cx="1371975" cy="896675"/>
              </a:xfrm>
              <a:prstGeom prst="rect">
                <a:avLst/>
              </a:prstGeom>
              <a:noFill/>
              <a:ln>
                <a:noFill/>
              </a:ln>
            </p:spPr>
          </p:pic>
        </p:grpSp>
        <p:grpSp>
          <p:nvGrpSpPr>
            <p:cNvPr id="49" name="Google Shape;49;p3"/>
            <p:cNvGrpSpPr/>
            <p:nvPr/>
          </p:nvGrpSpPr>
          <p:grpSpPr>
            <a:xfrm>
              <a:off x="0" y="1373625"/>
              <a:ext cx="3429750" cy="896675"/>
              <a:chOff x="0" y="0"/>
              <a:chExt cx="3429750" cy="896675"/>
            </a:xfrm>
          </p:grpSpPr>
          <p:pic>
            <p:nvPicPr>
              <p:cNvPr id="50" name="Google Shape;50;p3"/>
              <p:cNvPicPr preferRelativeResize="0"/>
              <p:nvPr/>
            </p:nvPicPr>
            <p:blipFill>
              <a:blip r:embed="rId2">
                <a:alphaModFix/>
              </a:blip>
              <a:stretch>
                <a:fillRect/>
              </a:stretch>
            </p:blipFill>
            <p:spPr>
              <a:xfrm>
                <a:off x="0" y="0"/>
                <a:ext cx="1371975" cy="896675"/>
              </a:xfrm>
              <a:prstGeom prst="rect">
                <a:avLst/>
              </a:prstGeom>
              <a:noFill/>
              <a:ln>
                <a:noFill/>
              </a:ln>
            </p:spPr>
          </p:pic>
          <p:pic>
            <p:nvPicPr>
              <p:cNvPr id="51" name="Google Shape;51;p3"/>
              <p:cNvPicPr preferRelativeResize="0"/>
              <p:nvPr/>
            </p:nvPicPr>
            <p:blipFill>
              <a:blip r:embed="rId2">
                <a:alphaModFix/>
              </a:blip>
              <a:stretch>
                <a:fillRect/>
              </a:stretch>
            </p:blipFill>
            <p:spPr>
              <a:xfrm>
                <a:off x="2057775" y="0"/>
                <a:ext cx="1371975" cy="896675"/>
              </a:xfrm>
              <a:prstGeom prst="rect">
                <a:avLst/>
              </a:prstGeom>
              <a:noFill/>
              <a:ln>
                <a:noFill/>
              </a:ln>
            </p:spPr>
          </p:pic>
        </p:grpSp>
        <p:grpSp>
          <p:nvGrpSpPr>
            <p:cNvPr id="52" name="Google Shape;52;p3"/>
            <p:cNvGrpSpPr/>
            <p:nvPr/>
          </p:nvGrpSpPr>
          <p:grpSpPr>
            <a:xfrm>
              <a:off x="685975" y="687625"/>
              <a:ext cx="7545300" cy="896675"/>
              <a:chOff x="0" y="0"/>
              <a:chExt cx="7545300" cy="896675"/>
            </a:xfrm>
          </p:grpSpPr>
          <p:pic>
            <p:nvPicPr>
              <p:cNvPr id="53" name="Google Shape;53;p3"/>
              <p:cNvPicPr preferRelativeResize="0"/>
              <p:nvPr/>
            </p:nvPicPr>
            <p:blipFill>
              <a:blip r:embed="rId2">
                <a:alphaModFix/>
              </a:blip>
              <a:stretch>
                <a:fillRect/>
              </a:stretch>
            </p:blipFill>
            <p:spPr>
              <a:xfrm>
                <a:off x="0" y="0"/>
                <a:ext cx="1371975" cy="896675"/>
              </a:xfrm>
              <a:prstGeom prst="rect">
                <a:avLst/>
              </a:prstGeom>
              <a:noFill/>
              <a:ln>
                <a:noFill/>
              </a:ln>
            </p:spPr>
          </p:pic>
          <p:pic>
            <p:nvPicPr>
              <p:cNvPr id="54" name="Google Shape;54;p3"/>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55" name="Google Shape;55;p3"/>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56" name="Google Shape;56;p3"/>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57" name="Google Shape;57;p3"/>
            <p:cNvGrpSpPr/>
            <p:nvPr/>
          </p:nvGrpSpPr>
          <p:grpSpPr>
            <a:xfrm>
              <a:off x="0" y="0"/>
              <a:ext cx="7545300" cy="896675"/>
              <a:chOff x="0" y="0"/>
              <a:chExt cx="7545300" cy="896675"/>
            </a:xfrm>
          </p:grpSpPr>
          <p:pic>
            <p:nvPicPr>
              <p:cNvPr id="58" name="Google Shape;58;p3"/>
              <p:cNvPicPr preferRelativeResize="0"/>
              <p:nvPr/>
            </p:nvPicPr>
            <p:blipFill>
              <a:blip r:embed="rId2">
                <a:alphaModFix/>
              </a:blip>
              <a:stretch>
                <a:fillRect/>
              </a:stretch>
            </p:blipFill>
            <p:spPr>
              <a:xfrm>
                <a:off x="0" y="0"/>
                <a:ext cx="1371975" cy="896675"/>
              </a:xfrm>
              <a:prstGeom prst="rect">
                <a:avLst/>
              </a:prstGeom>
              <a:noFill/>
              <a:ln>
                <a:noFill/>
              </a:ln>
            </p:spPr>
          </p:pic>
          <p:pic>
            <p:nvPicPr>
              <p:cNvPr id="59" name="Google Shape;59;p3"/>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60" name="Google Shape;60;p3"/>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61" name="Google Shape;61;p3"/>
              <p:cNvPicPr preferRelativeResize="0"/>
              <p:nvPr/>
            </p:nvPicPr>
            <p:blipFill>
              <a:blip r:embed="rId2">
                <a:alphaModFix/>
              </a:blip>
              <a:stretch>
                <a:fillRect/>
              </a:stretch>
            </p:blipFill>
            <p:spPr>
              <a:xfrm>
                <a:off x="6173325" y="0"/>
                <a:ext cx="1371975" cy="896675"/>
              </a:xfrm>
              <a:prstGeom prst="rect">
                <a:avLst/>
              </a:prstGeom>
              <a:noFill/>
              <a:ln>
                <a:noFill/>
              </a:ln>
            </p:spPr>
          </p:pic>
        </p:grpSp>
      </p:grpSp>
      <p:grpSp>
        <p:nvGrpSpPr>
          <p:cNvPr id="62" name="Google Shape;62;p3"/>
          <p:cNvGrpSpPr/>
          <p:nvPr/>
        </p:nvGrpSpPr>
        <p:grpSpPr>
          <a:xfrm flipH="1">
            <a:off x="0" y="3088098"/>
            <a:ext cx="4115725" cy="2270300"/>
            <a:chOff x="4115550" y="2061250"/>
            <a:chExt cx="4115725" cy="2270300"/>
          </a:xfrm>
        </p:grpSpPr>
        <p:grpSp>
          <p:nvGrpSpPr>
            <p:cNvPr id="63" name="Google Shape;63;p3"/>
            <p:cNvGrpSpPr/>
            <p:nvPr/>
          </p:nvGrpSpPr>
          <p:grpSpPr>
            <a:xfrm>
              <a:off x="4801525" y="3434875"/>
              <a:ext cx="3429750" cy="896675"/>
              <a:chOff x="4115550" y="0"/>
              <a:chExt cx="3429750" cy="896675"/>
            </a:xfrm>
          </p:grpSpPr>
          <p:pic>
            <p:nvPicPr>
              <p:cNvPr id="64" name="Google Shape;64;p3"/>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65" name="Google Shape;65;p3"/>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66" name="Google Shape;66;p3"/>
            <p:cNvGrpSpPr/>
            <p:nvPr/>
          </p:nvGrpSpPr>
          <p:grpSpPr>
            <a:xfrm>
              <a:off x="4115550" y="2747250"/>
              <a:ext cx="3429750" cy="896675"/>
              <a:chOff x="4115550" y="0"/>
              <a:chExt cx="3429750" cy="896675"/>
            </a:xfrm>
          </p:grpSpPr>
          <p:pic>
            <p:nvPicPr>
              <p:cNvPr id="67" name="Google Shape;67;p3"/>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68" name="Google Shape;68;p3"/>
              <p:cNvPicPr preferRelativeResize="0"/>
              <p:nvPr/>
            </p:nvPicPr>
            <p:blipFill>
              <a:blip r:embed="rId2">
                <a:alphaModFix/>
              </a:blip>
              <a:stretch>
                <a:fillRect/>
              </a:stretch>
            </p:blipFill>
            <p:spPr>
              <a:xfrm>
                <a:off x="6173325" y="0"/>
                <a:ext cx="1371975" cy="896675"/>
              </a:xfrm>
              <a:prstGeom prst="rect">
                <a:avLst/>
              </a:prstGeom>
              <a:noFill/>
              <a:ln>
                <a:noFill/>
              </a:ln>
            </p:spPr>
          </p:pic>
        </p:grpSp>
        <p:pic>
          <p:nvPicPr>
            <p:cNvPr id="69" name="Google Shape;69;p3"/>
            <p:cNvPicPr preferRelativeResize="0"/>
            <p:nvPr/>
          </p:nvPicPr>
          <p:blipFill>
            <a:blip r:embed="rId2">
              <a:alphaModFix/>
            </a:blip>
            <a:stretch>
              <a:fillRect/>
            </a:stretch>
          </p:blipFill>
          <p:spPr>
            <a:xfrm>
              <a:off x="6859300" y="2061250"/>
              <a:ext cx="1371975" cy="896675"/>
            </a:xfrm>
            <a:prstGeom prst="rect">
              <a:avLst/>
            </a:prstGeom>
            <a:noFill/>
            <a:ln>
              <a:noFill/>
            </a:ln>
          </p:spPr>
        </p:pic>
      </p:grpSp>
      <p:sp>
        <p:nvSpPr>
          <p:cNvPr id="70" name="Google Shape;70;p3"/>
          <p:cNvSpPr txBox="1">
            <a:spLocks noGrp="1"/>
          </p:cNvSpPr>
          <p:nvPr>
            <p:ph type="ctrTitle"/>
          </p:nvPr>
        </p:nvSpPr>
        <p:spPr>
          <a:xfrm>
            <a:off x="2027625" y="1629397"/>
            <a:ext cx="5088600" cy="1159800"/>
          </a:xfrm>
          <a:prstGeom prst="rect">
            <a:avLst/>
          </a:prstGeom>
        </p:spPr>
        <p:txBody>
          <a:bodyPr spcFirstLastPara="1" wrap="square" lIns="0" tIns="0" rIns="0" bIns="0" anchor="b" anchorCtr="0">
            <a:noAutofit/>
          </a:bodyPr>
          <a:lstStyle>
            <a:lvl1pPr lvl="0" rtl="0">
              <a:spcBef>
                <a:spcPts val="0"/>
              </a:spcBef>
              <a:spcAft>
                <a:spcPts val="0"/>
              </a:spcAft>
              <a:buSzPts val="4000"/>
              <a:buNone/>
              <a:defRPr sz="4000"/>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a:endParaRPr/>
          </a:p>
        </p:txBody>
      </p:sp>
      <p:sp>
        <p:nvSpPr>
          <p:cNvPr id="71" name="Google Shape;71;p3"/>
          <p:cNvSpPr txBox="1">
            <a:spLocks noGrp="1"/>
          </p:cNvSpPr>
          <p:nvPr>
            <p:ph type="subTitle" idx="1"/>
          </p:nvPr>
        </p:nvSpPr>
        <p:spPr>
          <a:xfrm>
            <a:off x="2027625" y="2886101"/>
            <a:ext cx="5088600" cy="784800"/>
          </a:xfrm>
          <a:prstGeom prst="rect">
            <a:avLst/>
          </a:prstGeom>
        </p:spPr>
        <p:txBody>
          <a:bodyPr spcFirstLastPara="1" wrap="square" lIns="0" tIns="0" rIns="0" bIns="0" anchor="t" anchorCtr="0">
            <a:noAutofit/>
          </a:bodyPr>
          <a:lstStyle>
            <a:lvl1pPr lvl="0" rtl="0">
              <a:spcBef>
                <a:spcPts val="0"/>
              </a:spcBef>
              <a:spcAft>
                <a:spcPts val="0"/>
              </a:spcAft>
              <a:buClr>
                <a:schemeClr val="accent2"/>
              </a:buClr>
              <a:buSzPts val="2000"/>
              <a:buNone/>
              <a:defRPr>
                <a:solidFill>
                  <a:schemeClr val="accent2"/>
                </a:solidFill>
              </a:defRPr>
            </a:lvl1pPr>
            <a:lvl2pPr lvl="1" rtl="0">
              <a:spcBef>
                <a:spcPts val="0"/>
              </a:spcBef>
              <a:spcAft>
                <a:spcPts val="0"/>
              </a:spcAft>
              <a:buClr>
                <a:schemeClr val="accent2"/>
              </a:buClr>
              <a:buSzPts val="3000"/>
              <a:buNone/>
              <a:defRPr sz="3000">
                <a:solidFill>
                  <a:schemeClr val="accent2"/>
                </a:solidFill>
              </a:defRPr>
            </a:lvl2pPr>
            <a:lvl3pPr lvl="2" rtl="0">
              <a:spcBef>
                <a:spcPts val="0"/>
              </a:spcBef>
              <a:spcAft>
                <a:spcPts val="0"/>
              </a:spcAft>
              <a:buClr>
                <a:schemeClr val="accent2"/>
              </a:buClr>
              <a:buSzPts val="3000"/>
              <a:buNone/>
              <a:defRPr sz="3000">
                <a:solidFill>
                  <a:schemeClr val="accent2"/>
                </a:solidFill>
              </a:defRPr>
            </a:lvl3pPr>
            <a:lvl4pPr lvl="3" rtl="0">
              <a:spcBef>
                <a:spcPts val="0"/>
              </a:spcBef>
              <a:spcAft>
                <a:spcPts val="0"/>
              </a:spcAft>
              <a:buClr>
                <a:schemeClr val="accent2"/>
              </a:buClr>
              <a:buSzPts val="3000"/>
              <a:buNone/>
              <a:defRPr sz="3000">
                <a:solidFill>
                  <a:schemeClr val="accent2"/>
                </a:solidFill>
              </a:defRPr>
            </a:lvl4pPr>
            <a:lvl5pPr lvl="4" rtl="0">
              <a:spcBef>
                <a:spcPts val="0"/>
              </a:spcBef>
              <a:spcAft>
                <a:spcPts val="0"/>
              </a:spcAft>
              <a:buClr>
                <a:schemeClr val="accent2"/>
              </a:buClr>
              <a:buSzPts val="3000"/>
              <a:buNone/>
              <a:defRPr sz="3000">
                <a:solidFill>
                  <a:schemeClr val="accent2"/>
                </a:solidFill>
              </a:defRPr>
            </a:lvl5pPr>
            <a:lvl6pPr lvl="5" rtl="0">
              <a:spcBef>
                <a:spcPts val="0"/>
              </a:spcBef>
              <a:spcAft>
                <a:spcPts val="0"/>
              </a:spcAft>
              <a:buClr>
                <a:schemeClr val="accent2"/>
              </a:buClr>
              <a:buSzPts val="3000"/>
              <a:buNone/>
              <a:defRPr sz="3000">
                <a:solidFill>
                  <a:schemeClr val="accent2"/>
                </a:solidFill>
              </a:defRPr>
            </a:lvl6pPr>
            <a:lvl7pPr lvl="6" rtl="0">
              <a:spcBef>
                <a:spcPts val="0"/>
              </a:spcBef>
              <a:spcAft>
                <a:spcPts val="0"/>
              </a:spcAft>
              <a:buClr>
                <a:schemeClr val="accent2"/>
              </a:buClr>
              <a:buSzPts val="3000"/>
              <a:buNone/>
              <a:defRPr sz="3000">
                <a:solidFill>
                  <a:schemeClr val="accent2"/>
                </a:solidFill>
              </a:defRPr>
            </a:lvl7pPr>
            <a:lvl8pPr lvl="7" rtl="0">
              <a:spcBef>
                <a:spcPts val="0"/>
              </a:spcBef>
              <a:spcAft>
                <a:spcPts val="0"/>
              </a:spcAft>
              <a:buClr>
                <a:schemeClr val="accent2"/>
              </a:buClr>
              <a:buSzPts val="3000"/>
              <a:buNone/>
              <a:defRPr sz="3000">
                <a:solidFill>
                  <a:schemeClr val="accent2"/>
                </a:solidFill>
              </a:defRPr>
            </a:lvl8pPr>
            <a:lvl9pPr lvl="8" rtl="0">
              <a:spcBef>
                <a:spcPts val="0"/>
              </a:spcBef>
              <a:spcAft>
                <a:spcPts val="0"/>
              </a:spcAft>
              <a:buClr>
                <a:schemeClr val="accent2"/>
              </a:buClr>
              <a:buSzPts val="3000"/>
              <a:buNone/>
              <a:defRPr sz="3000">
                <a:solidFill>
                  <a:schemeClr val="accent2"/>
                </a:solidFi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114"/>
        <p:cNvGrpSpPr/>
        <p:nvPr/>
      </p:nvGrpSpPr>
      <p:grpSpPr>
        <a:xfrm>
          <a:off x="0" y="0"/>
          <a:ext cx="0" cy="0"/>
          <a:chOff x="0" y="0"/>
          <a:chExt cx="0" cy="0"/>
        </a:xfrm>
      </p:grpSpPr>
      <p:grpSp>
        <p:nvGrpSpPr>
          <p:cNvPr id="115" name="Google Shape;115;p5"/>
          <p:cNvGrpSpPr/>
          <p:nvPr/>
        </p:nvGrpSpPr>
        <p:grpSpPr>
          <a:xfrm flipH="1">
            <a:off x="4363774" y="-3213"/>
            <a:ext cx="4780226" cy="2116171"/>
            <a:chOff x="0" y="0"/>
            <a:chExt cx="5072935" cy="2245751"/>
          </a:xfrm>
        </p:grpSpPr>
        <p:pic>
          <p:nvPicPr>
            <p:cNvPr id="116" name="Google Shape;116;p5"/>
            <p:cNvPicPr preferRelativeResize="0"/>
            <p:nvPr/>
          </p:nvPicPr>
          <p:blipFill>
            <a:blip r:embed="rId2">
              <a:alphaModFix/>
            </a:blip>
            <a:stretch>
              <a:fillRect/>
            </a:stretch>
          </p:blipFill>
          <p:spPr>
            <a:xfrm>
              <a:off x="0" y="1693130"/>
              <a:ext cx="845548" cy="552621"/>
            </a:xfrm>
            <a:prstGeom prst="rect">
              <a:avLst/>
            </a:prstGeom>
            <a:noFill/>
            <a:ln>
              <a:noFill/>
            </a:ln>
          </p:spPr>
        </p:pic>
        <p:pic>
          <p:nvPicPr>
            <p:cNvPr id="117" name="Google Shape;117;p5"/>
            <p:cNvPicPr preferRelativeResize="0"/>
            <p:nvPr/>
          </p:nvPicPr>
          <p:blipFill>
            <a:blip r:embed="rId2">
              <a:alphaModFix/>
            </a:blip>
            <a:stretch>
              <a:fillRect/>
            </a:stretch>
          </p:blipFill>
          <p:spPr>
            <a:xfrm>
              <a:off x="422766" y="1270348"/>
              <a:ext cx="845548" cy="552621"/>
            </a:xfrm>
            <a:prstGeom prst="rect">
              <a:avLst/>
            </a:prstGeom>
            <a:noFill/>
            <a:ln>
              <a:noFill/>
            </a:ln>
          </p:spPr>
        </p:pic>
        <p:grpSp>
          <p:nvGrpSpPr>
            <p:cNvPr id="118" name="Google Shape;118;p5"/>
            <p:cNvGrpSpPr/>
            <p:nvPr/>
          </p:nvGrpSpPr>
          <p:grpSpPr>
            <a:xfrm>
              <a:off x="0" y="846565"/>
              <a:ext cx="3381962" cy="552621"/>
              <a:chOff x="0" y="0"/>
              <a:chExt cx="5487525" cy="896675"/>
            </a:xfrm>
          </p:grpSpPr>
          <p:pic>
            <p:nvPicPr>
              <p:cNvPr id="119" name="Google Shape;119;p5"/>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20" name="Google Shape;120;p5"/>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21" name="Google Shape;121;p5"/>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122" name="Google Shape;122;p5"/>
            <p:cNvGrpSpPr/>
            <p:nvPr/>
          </p:nvGrpSpPr>
          <p:grpSpPr>
            <a:xfrm>
              <a:off x="422766" y="423783"/>
              <a:ext cx="4650168" cy="552621"/>
              <a:chOff x="0" y="0"/>
              <a:chExt cx="7545300" cy="896675"/>
            </a:xfrm>
          </p:grpSpPr>
          <p:pic>
            <p:nvPicPr>
              <p:cNvPr id="123" name="Google Shape;123;p5"/>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24" name="Google Shape;124;p5"/>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25" name="Google Shape;125;p5"/>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126" name="Google Shape;126;p5"/>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127" name="Google Shape;127;p5"/>
            <p:cNvGrpSpPr/>
            <p:nvPr/>
          </p:nvGrpSpPr>
          <p:grpSpPr>
            <a:xfrm>
              <a:off x="0" y="0"/>
              <a:ext cx="4650168" cy="552621"/>
              <a:chOff x="0" y="0"/>
              <a:chExt cx="7545300" cy="896675"/>
            </a:xfrm>
          </p:grpSpPr>
          <p:pic>
            <p:nvPicPr>
              <p:cNvPr id="128" name="Google Shape;128;p5"/>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29" name="Google Shape;129;p5"/>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30" name="Google Shape;130;p5"/>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131" name="Google Shape;131;p5"/>
              <p:cNvPicPr preferRelativeResize="0"/>
              <p:nvPr/>
            </p:nvPicPr>
            <p:blipFill>
              <a:blip r:embed="rId2">
                <a:alphaModFix/>
              </a:blip>
              <a:stretch>
                <a:fillRect/>
              </a:stretch>
            </p:blipFill>
            <p:spPr>
              <a:xfrm>
                <a:off x="6173325" y="0"/>
                <a:ext cx="1371975" cy="896675"/>
              </a:xfrm>
              <a:prstGeom prst="rect">
                <a:avLst/>
              </a:prstGeom>
              <a:noFill/>
              <a:ln>
                <a:noFill/>
              </a:ln>
            </p:spPr>
          </p:pic>
        </p:grpSp>
      </p:grpSp>
      <p:grpSp>
        <p:nvGrpSpPr>
          <p:cNvPr id="132" name="Google Shape;132;p5"/>
          <p:cNvGrpSpPr/>
          <p:nvPr/>
        </p:nvGrpSpPr>
        <p:grpSpPr>
          <a:xfrm flipH="1">
            <a:off x="6" y="3953174"/>
            <a:ext cx="2390164" cy="1318453"/>
            <a:chOff x="6607482" y="3879952"/>
            <a:chExt cx="2536521" cy="1399186"/>
          </a:xfrm>
        </p:grpSpPr>
        <p:grpSp>
          <p:nvGrpSpPr>
            <p:cNvPr id="133" name="Google Shape;133;p5"/>
            <p:cNvGrpSpPr/>
            <p:nvPr/>
          </p:nvGrpSpPr>
          <p:grpSpPr>
            <a:xfrm>
              <a:off x="6607482" y="4726517"/>
              <a:ext cx="2113755" cy="552621"/>
              <a:chOff x="2057775" y="0"/>
              <a:chExt cx="3429750" cy="896675"/>
            </a:xfrm>
          </p:grpSpPr>
          <p:pic>
            <p:nvPicPr>
              <p:cNvPr id="134" name="Google Shape;134;p5"/>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35" name="Google Shape;135;p5"/>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136" name="Google Shape;136;p5"/>
            <p:cNvGrpSpPr/>
            <p:nvPr/>
          </p:nvGrpSpPr>
          <p:grpSpPr>
            <a:xfrm>
              <a:off x="7030248" y="4303735"/>
              <a:ext cx="2113755" cy="552621"/>
              <a:chOff x="2057775" y="0"/>
              <a:chExt cx="3429750" cy="896675"/>
            </a:xfrm>
          </p:grpSpPr>
          <p:pic>
            <p:nvPicPr>
              <p:cNvPr id="137" name="Google Shape;137;p5"/>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38" name="Google Shape;138;p5"/>
              <p:cNvPicPr preferRelativeResize="0"/>
              <p:nvPr/>
            </p:nvPicPr>
            <p:blipFill>
              <a:blip r:embed="rId2">
                <a:alphaModFix/>
              </a:blip>
              <a:stretch>
                <a:fillRect/>
              </a:stretch>
            </p:blipFill>
            <p:spPr>
              <a:xfrm>
                <a:off x="4115550" y="0"/>
                <a:ext cx="1371975" cy="896675"/>
              </a:xfrm>
              <a:prstGeom prst="rect">
                <a:avLst/>
              </a:prstGeom>
              <a:noFill/>
              <a:ln>
                <a:noFill/>
              </a:ln>
            </p:spPr>
          </p:pic>
        </p:grpSp>
        <p:pic>
          <p:nvPicPr>
            <p:cNvPr id="139" name="Google Shape;139;p5"/>
            <p:cNvPicPr preferRelativeResize="0"/>
            <p:nvPr/>
          </p:nvPicPr>
          <p:blipFill>
            <a:blip r:embed="rId2">
              <a:alphaModFix/>
            </a:blip>
            <a:stretch>
              <a:fillRect/>
            </a:stretch>
          </p:blipFill>
          <p:spPr>
            <a:xfrm>
              <a:off x="7875688" y="3879952"/>
              <a:ext cx="845548" cy="552621"/>
            </a:xfrm>
            <a:prstGeom prst="rect">
              <a:avLst/>
            </a:prstGeom>
            <a:noFill/>
            <a:ln>
              <a:noFill/>
            </a:ln>
          </p:spPr>
        </p:pic>
      </p:grpSp>
      <p:sp>
        <p:nvSpPr>
          <p:cNvPr id="140" name="Google Shape;140;p5"/>
          <p:cNvSpPr txBox="1">
            <a:spLocks noGrp="1"/>
          </p:cNvSpPr>
          <p:nvPr>
            <p:ph type="title"/>
          </p:nvPr>
        </p:nvSpPr>
        <p:spPr>
          <a:xfrm>
            <a:off x="776450" y="402700"/>
            <a:ext cx="3587400" cy="856800"/>
          </a:xfrm>
          <a:prstGeom prst="rect">
            <a:avLst/>
          </a:prstGeom>
        </p:spPr>
        <p:txBody>
          <a:bodyPr spcFirstLastPara="1" wrap="square" lIns="0" tIns="0" rIns="0" bIns="0" anchor="b"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141" name="Google Shape;141;p5"/>
          <p:cNvSpPr txBox="1">
            <a:spLocks noGrp="1"/>
          </p:cNvSpPr>
          <p:nvPr>
            <p:ph type="body" idx="1"/>
          </p:nvPr>
        </p:nvSpPr>
        <p:spPr>
          <a:xfrm>
            <a:off x="776450" y="1524375"/>
            <a:ext cx="7591200" cy="2932500"/>
          </a:xfrm>
          <a:prstGeom prst="rect">
            <a:avLst/>
          </a:prstGeom>
        </p:spPr>
        <p:txBody>
          <a:bodyPr spcFirstLastPara="1" wrap="square" lIns="0" tIns="0" rIns="0" bIns="0" anchor="t" anchorCtr="0">
            <a:noAutofit/>
          </a:bodyPr>
          <a:lstStyle>
            <a:lvl1pPr marL="457200" lvl="0" indent="-355600">
              <a:spcBef>
                <a:spcPts val="600"/>
              </a:spcBef>
              <a:spcAft>
                <a:spcPts val="0"/>
              </a:spcAft>
              <a:buSzPts val="2000"/>
              <a:buChar char="❑"/>
              <a:defRPr/>
            </a:lvl1pPr>
            <a:lvl2pPr marL="914400" lvl="1" indent="-355600">
              <a:spcBef>
                <a:spcPts val="600"/>
              </a:spcBef>
              <a:spcAft>
                <a:spcPts val="0"/>
              </a:spcAft>
              <a:buSzPts val="2000"/>
              <a:buChar char="❏"/>
              <a:defRPr/>
            </a:lvl2pPr>
            <a:lvl3pPr marL="1371600" lvl="2" indent="-355600">
              <a:spcBef>
                <a:spcPts val="600"/>
              </a:spcBef>
              <a:spcAft>
                <a:spcPts val="0"/>
              </a:spcAft>
              <a:buSzPts val="2000"/>
              <a:buChar char="❏"/>
              <a:defRPr/>
            </a:lvl3pPr>
            <a:lvl4pPr marL="1828800" lvl="3" indent="-355600">
              <a:spcBef>
                <a:spcPts val="600"/>
              </a:spcBef>
              <a:spcAft>
                <a:spcPts val="0"/>
              </a:spcAft>
              <a:buSzPts val="2000"/>
              <a:buChar char="❏"/>
              <a:defRPr/>
            </a:lvl4pPr>
            <a:lvl5pPr marL="2286000" lvl="4" indent="-355600">
              <a:spcBef>
                <a:spcPts val="600"/>
              </a:spcBef>
              <a:spcAft>
                <a:spcPts val="0"/>
              </a:spcAft>
              <a:buSzPts val="2000"/>
              <a:buChar char="❏"/>
              <a:defRPr/>
            </a:lvl5pPr>
            <a:lvl6pPr marL="2743200" lvl="5" indent="-355600">
              <a:spcBef>
                <a:spcPts val="600"/>
              </a:spcBef>
              <a:spcAft>
                <a:spcPts val="0"/>
              </a:spcAft>
              <a:buSzPts val="2000"/>
              <a:buChar char="❏"/>
              <a:defRPr/>
            </a:lvl6pPr>
            <a:lvl7pPr marL="3200400" lvl="6" indent="-355600">
              <a:spcBef>
                <a:spcPts val="600"/>
              </a:spcBef>
              <a:spcAft>
                <a:spcPts val="0"/>
              </a:spcAft>
              <a:buSzPts val="2000"/>
              <a:buChar char="❏"/>
              <a:defRPr/>
            </a:lvl7pPr>
            <a:lvl8pPr marL="3657600" lvl="7" indent="-355600">
              <a:spcBef>
                <a:spcPts val="600"/>
              </a:spcBef>
              <a:spcAft>
                <a:spcPts val="0"/>
              </a:spcAft>
              <a:buSzPts val="2000"/>
              <a:buChar char="❏"/>
              <a:defRPr/>
            </a:lvl8pPr>
            <a:lvl9pPr marL="4114800" lvl="8" indent="-355600">
              <a:spcBef>
                <a:spcPts val="600"/>
              </a:spcBef>
              <a:spcAft>
                <a:spcPts val="0"/>
              </a:spcAft>
              <a:buSzPts val="2000"/>
              <a:buChar char="❏"/>
              <a:defRPr/>
            </a:lvl9pPr>
          </a:lstStyle>
          <a:p>
            <a:endParaRPr/>
          </a:p>
        </p:txBody>
      </p:sp>
      <p:sp>
        <p:nvSpPr>
          <p:cNvPr id="142" name="Google Shape;142;p5"/>
          <p:cNvSpPr txBox="1">
            <a:spLocks noGrp="1"/>
          </p:cNvSpPr>
          <p:nvPr>
            <p:ph type="sldNum" idx="12"/>
          </p:nvPr>
        </p:nvSpPr>
        <p:spPr>
          <a:xfrm>
            <a:off x="8729400" y="4734075"/>
            <a:ext cx="414600" cy="4095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04"/>
        <p:cNvGrpSpPr/>
        <p:nvPr/>
      </p:nvGrpSpPr>
      <p:grpSpPr>
        <a:xfrm>
          <a:off x="0" y="0"/>
          <a:ext cx="0" cy="0"/>
          <a:chOff x="0" y="0"/>
          <a:chExt cx="0" cy="0"/>
        </a:xfrm>
      </p:grpSpPr>
      <p:grpSp>
        <p:nvGrpSpPr>
          <p:cNvPr id="205" name="Google Shape;205;p8"/>
          <p:cNvGrpSpPr/>
          <p:nvPr/>
        </p:nvGrpSpPr>
        <p:grpSpPr>
          <a:xfrm flipH="1">
            <a:off x="4363774" y="-3213"/>
            <a:ext cx="4780226" cy="2116171"/>
            <a:chOff x="0" y="0"/>
            <a:chExt cx="5072935" cy="2245751"/>
          </a:xfrm>
        </p:grpSpPr>
        <p:pic>
          <p:nvPicPr>
            <p:cNvPr id="206" name="Google Shape;206;p8"/>
            <p:cNvPicPr preferRelativeResize="0"/>
            <p:nvPr/>
          </p:nvPicPr>
          <p:blipFill>
            <a:blip r:embed="rId2">
              <a:alphaModFix/>
            </a:blip>
            <a:stretch>
              <a:fillRect/>
            </a:stretch>
          </p:blipFill>
          <p:spPr>
            <a:xfrm>
              <a:off x="0" y="1693130"/>
              <a:ext cx="845548" cy="552621"/>
            </a:xfrm>
            <a:prstGeom prst="rect">
              <a:avLst/>
            </a:prstGeom>
            <a:noFill/>
            <a:ln>
              <a:noFill/>
            </a:ln>
          </p:spPr>
        </p:pic>
        <p:pic>
          <p:nvPicPr>
            <p:cNvPr id="207" name="Google Shape;207;p8"/>
            <p:cNvPicPr preferRelativeResize="0"/>
            <p:nvPr/>
          </p:nvPicPr>
          <p:blipFill>
            <a:blip r:embed="rId2">
              <a:alphaModFix/>
            </a:blip>
            <a:stretch>
              <a:fillRect/>
            </a:stretch>
          </p:blipFill>
          <p:spPr>
            <a:xfrm>
              <a:off x="422766" y="1270348"/>
              <a:ext cx="845548" cy="552621"/>
            </a:xfrm>
            <a:prstGeom prst="rect">
              <a:avLst/>
            </a:prstGeom>
            <a:noFill/>
            <a:ln>
              <a:noFill/>
            </a:ln>
          </p:spPr>
        </p:pic>
        <p:grpSp>
          <p:nvGrpSpPr>
            <p:cNvPr id="208" name="Google Shape;208;p8"/>
            <p:cNvGrpSpPr/>
            <p:nvPr/>
          </p:nvGrpSpPr>
          <p:grpSpPr>
            <a:xfrm>
              <a:off x="0" y="846565"/>
              <a:ext cx="3381962" cy="552621"/>
              <a:chOff x="0" y="0"/>
              <a:chExt cx="5487525" cy="896675"/>
            </a:xfrm>
          </p:grpSpPr>
          <p:pic>
            <p:nvPicPr>
              <p:cNvPr id="209" name="Google Shape;209;p8"/>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10" name="Google Shape;210;p8"/>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11" name="Google Shape;211;p8"/>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212" name="Google Shape;212;p8"/>
            <p:cNvGrpSpPr/>
            <p:nvPr/>
          </p:nvGrpSpPr>
          <p:grpSpPr>
            <a:xfrm>
              <a:off x="422766" y="423783"/>
              <a:ext cx="4650168" cy="552621"/>
              <a:chOff x="0" y="0"/>
              <a:chExt cx="7545300" cy="896675"/>
            </a:xfrm>
          </p:grpSpPr>
          <p:pic>
            <p:nvPicPr>
              <p:cNvPr id="213" name="Google Shape;213;p8"/>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14" name="Google Shape;214;p8"/>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15" name="Google Shape;215;p8"/>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216" name="Google Shape;216;p8"/>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217" name="Google Shape;217;p8"/>
            <p:cNvGrpSpPr/>
            <p:nvPr/>
          </p:nvGrpSpPr>
          <p:grpSpPr>
            <a:xfrm>
              <a:off x="0" y="0"/>
              <a:ext cx="4650168" cy="552621"/>
              <a:chOff x="0" y="0"/>
              <a:chExt cx="7545300" cy="896675"/>
            </a:xfrm>
          </p:grpSpPr>
          <p:pic>
            <p:nvPicPr>
              <p:cNvPr id="218" name="Google Shape;218;p8"/>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19" name="Google Shape;219;p8"/>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20" name="Google Shape;220;p8"/>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221" name="Google Shape;221;p8"/>
              <p:cNvPicPr preferRelativeResize="0"/>
              <p:nvPr/>
            </p:nvPicPr>
            <p:blipFill>
              <a:blip r:embed="rId2">
                <a:alphaModFix/>
              </a:blip>
              <a:stretch>
                <a:fillRect/>
              </a:stretch>
            </p:blipFill>
            <p:spPr>
              <a:xfrm>
                <a:off x="6173325" y="0"/>
                <a:ext cx="1371975" cy="896675"/>
              </a:xfrm>
              <a:prstGeom prst="rect">
                <a:avLst/>
              </a:prstGeom>
              <a:noFill/>
              <a:ln>
                <a:noFill/>
              </a:ln>
            </p:spPr>
          </p:pic>
        </p:grpSp>
      </p:grpSp>
      <p:grpSp>
        <p:nvGrpSpPr>
          <p:cNvPr id="222" name="Google Shape;222;p8"/>
          <p:cNvGrpSpPr/>
          <p:nvPr/>
        </p:nvGrpSpPr>
        <p:grpSpPr>
          <a:xfrm flipH="1">
            <a:off x="6" y="3953174"/>
            <a:ext cx="2390164" cy="1318453"/>
            <a:chOff x="6607482" y="3879952"/>
            <a:chExt cx="2536521" cy="1399186"/>
          </a:xfrm>
        </p:grpSpPr>
        <p:grpSp>
          <p:nvGrpSpPr>
            <p:cNvPr id="223" name="Google Shape;223;p8"/>
            <p:cNvGrpSpPr/>
            <p:nvPr/>
          </p:nvGrpSpPr>
          <p:grpSpPr>
            <a:xfrm>
              <a:off x="6607482" y="4726517"/>
              <a:ext cx="2113755" cy="552621"/>
              <a:chOff x="2057775" y="0"/>
              <a:chExt cx="3429750" cy="896675"/>
            </a:xfrm>
          </p:grpSpPr>
          <p:pic>
            <p:nvPicPr>
              <p:cNvPr id="224" name="Google Shape;224;p8"/>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25" name="Google Shape;225;p8"/>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226" name="Google Shape;226;p8"/>
            <p:cNvGrpSpPr/>
            <p:nvPr/>
          </p:nvGrpSpPr>
          <p:grpSpPr>
            <a:xfrm>
              <a:off x="7030248" y="4303735"/>
              <a:ext cx="2113755" cy="552621"/>
              <a:chOff x="2057775" y="0"/>
              <a:chExt cx="3429750" cy="896675"/>
            </a:xfrm>
          </p:grpSpPr>
          <p:pic>
            <p:nvPicPr>
              <p:cNvPr id="227" name="Google Shape;227;p8"/>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28" name="Google Shape;228;p8"/>
              <p:cNvPicPr preferRelativeResize="0"/>
              <p:nvPr/>
            </p:nvPicPr>
            <p:blipFill>
              <a:blip r:embed="rId2">
                <a:alphaModFix/>
              </a:blip>
              <a:stretch>
                <a:fillRect/>
              </a:stretch>
            </p:blipFill>
            <p:spPr>
              <a:xfrm>
                <a:off x="4115550" y="0"/>
                <a:ext cx="1371975" cy="896675"/>
              </a:xfrm>
              <a:prstGeom prst="rect">
                <a:avLst/>
              </a:prstGeom>
              <a:noFill/>
              <a:ln>
                <a:noFill/>
              </a:ln>
            </p:spPr>
          </p:pic>
        </p:grpSp>
        <p:pic>
          <p:nvPicPr>
            <p:cNvPr id="229" name="Google Shape;229;p8"/>
            <p:cNvPicPr preferRelativeResize="0"/>
            <p:nvPr/>
          </p:nvPicPr>
          <p:blipFill>
            <a:blip r:embed="rId2">
              <a:alphaModFix/>
            </a:blip>
            <a:stretch>
              <a:fillRect/>
            </a:stretch>
          </p:blipFill>
          <p:spPr>
            <a:xfrm>
              <a:off x="7875688" y="3879952"/>
              <a:ext cx="845548" cy="552621"/>
            </a:xfrm>
            <a:prstGeom prst="rect">
              <a:avLst/>
            </a:prstGeom>
            <a:noFill/>
            <a:ln>
              <a:noFill/>
            </a:ln>
          </p:spPr>
        </p:pic>
      </p:grpSp>
      <p:sp>
        <p:nvSpPr>
          <p:cNvPr id="230" name="Google Shape;230;p8"/>
          <p:cNvSpPr txBox="1">
            <a:spLocks noGrp="1"/>
          </p:cNvSpPr>
          <p:nvPr>
            <p:ph type="title"/>
          </p:nvPr>
        </p:nvSpPr>
        <p:spPr>
          <a:xfrm>
            <a:off x="776450" y="402700"/>
            <a:ext cx="3587400" cy="856800"/>
          </a:xfrm>
          <a:prstGeom prst="rect">
            <a:avLst/>
          </a:prstGeom>
        </p:spPr>
        <p:txBody>
          <a:bodyPr spcFirstLastPara="1" wrap="square" lIns="0" tIns="0" rIns="0" bIns="0" anchor="b"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231" name="Google Shape;231;p8"/>
          <p:cNvSpPr txBox="1">
            <a:spLocks noGrp="1"/>
          </p:cNvSpPr>
          <p:nvPr>
            <p:ph type="sldNum" idx="12"/>
          </p:nvPr>
        </p:nvSpPr>
        <p:spPr>
          <a:xfrm>
            <a:off x="8729400" y="4734075"/>
            <a:ext cx="414600" cy="4095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a:t>Click to edit Master title style</a:t>
            </a:r>
          </a:p>
        </p:txBody>
      </p:sp>
      <p:sp>
        <p:nvSpPr>
          <p:cNvPr id="3" name="Content Placeholder 2"/>
          <p:cNvSpPr>
            <a:spLocks noGrp="1"/>
          </p:cNvSpPr>
          <p:nvPr>
            <p:ph idx="1"/>
          </p:nvPr>
        </p:nvSpPr>
        <p:spPr>
          <a:xfrm>
            <a:off x="339977" y="1166501"/>
            <a:ext cx="8445101" cy="373171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247141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F19A8C9-0D22-42AC-B756-E7F52565F503}"/>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11" name="Title 1"/>
          <p:cNvSpPr>
            <a:spLocks noGrp="1"/>
          </p:cNvSpPr>
          <p:nvPr>
            <p:ph type="title"/>
          </p:nvPr>
        </p:nvSpPr>
        <p:spPr>
          <a:xfrm>
            <a:off x="247830" y="2345820"/>
            <a:ext cx="7715250" cy="769123"/>
          </a:xfrm>
        </p:spPr>
        <p:txBody>
          <a:bodyPr anchor="b">
            <a:normAutofit/>
          </a:bodyPr>
          <a:lstStyle>
            <a:lvl1pPr algn="l">
              <a:defRPr sz="2400" b="1" cap="none">
                <a:solidFill>
                  <a:schemeClr val="accent1"/>
                </a:solidFill>
              </a:defRPr>
            </a:lvl1pPr>
          </a:lstStyle>
          <a:p>
            <a:r>
              <a:rPr lang="en-US" dirty="0"/>
              <a:t>Click to edit Master title style</a:t>
            </a:r>
          </a:p>
        </p:txBody>
      </p:sp>
      <p:sp>
        <p:nvSpPr>
          <p:cNvPr id="9" name="Text Placeholder 2"/>
          <p:cNvSpPr>
            <a:spLocks noGrp="1"/>
          </p:cNvSpPr>
          <p:nvPr>
            <p:ph type="body" idx="10"/>
          </p:nvPr>
        </p:nvSpPr>
        <p:spPr>
          <a:xfrm>
            <a:off x="247830" y="3198252"/>
            <a:ext cx="7715250" cy="1051145"/>
          </a:xfrm>
          <a:noFill/>
        </p:spPr>
        <p:txBody>
          <a:bodyPr anchor="t">
            <a:normAutofit/>
          </a:bodyPr>
          <a:lstStyle>
            <a:lvl1pPr marL="0" indent="0">
              <a:buNone/>
              <a:defRPr sz="1500">
                <a:solidFill>
                  <a:schemeClr val="bg2"/>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dirty="0"/>
              <a:t>Click to edit Master text styles</a:t>
            </a:r>
          </a:p>
        </p:txBody>
      </p:sp>
      <p:cxnSp>
        <p:nvCxnSpPr>
          <p:cNvPr id="10" name="Straight Connector 9"/>
          <p:cNvCxnSpPr>
            <a:cxnSpLocks/>
          </p:cNvCxnSpPr>
          <p:nvPr userDrawn="1"/>
        </p:nvCxnSpPr>
        <p:spPr>
          <a:xfrm>
            <a:off x="247830" y="3114941"/>
            <a:ext cx="7715250" cy="0"/>
          </a:xfrm>
          <a:prstGeom prst="line">
            <a:avLst/>
          </a:prstGeom>
          <a:ln w="19050">
            <a:solidFill>
              <a:schemeClr val="accent2"/>
            </a:solidFill>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25131388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gradFill flip="none" rotWithShape="1">
          <a:gsLst>
            <a:gs pos="0">
              <a:schemeClr val="accent5">
                <a:lumMod val="40000"/>
                <a:lumOff val="60000"/>
              </a:schemeClr>
            </a:gs>
            <a:gs pos="66000">
              <a:schemeClr val="accent5">
                <a:lumMod val="98000"/>
              </a:schemeClr>
            </a:gs>
            <a:gs pos="100000">
              <a:schemeClr val="accent5">
                <a:lumMod val="60000"/>
              </a:schemeClr>
            </a:gs>
          </a:gsLst>
          <a:path path="circle">
            <a:fillToRect l="100000" b="100000"/>
          </a:path>
          <a:tileRect t="-100000" r="-10000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76450" y="402700"/>
            <a:ext cx="3587400" cy="856800"/>
          </a:xfrm>
          <a:prstGeom prst="rect">
            <a:avLst/>
          </a:prstGeom>
          <a:noFill/>
          <a:ln>
            <a:noFill/>
          </a:ln>
        </p:spPr>
        <p:txBody>
          <a:bodyPr spcFirstLastPara="1" wrap="square" lIns="0" tIns="0" rIns="0" bIns="0" anchor="b" anchorCtr="0">
            <a:noAutofit/>
          </a:bodyPr>
          <a:lstStyle>
            <a:lvl1pPr lvl="0">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1pPr>
            <a:lvl2pPr lvl="1">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2pPr>
            <a:lvl3pPr lvl="2">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3pPr>
            <a:lvl4pPr lvl="3">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4pPr>
            <a:lvl5pPr lvl="4">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5pPr>
            <a:lvl6pPr lvl="5">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6pPr>
            <a:lvl7pPr lvl="6">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7pPr>
            <a:lvl8pPr lvl="7">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8pPr>
            <a:lvl9pPr lvl="8">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9pPr>
          </a:lstStyle>
          <a:p>
            <a:endParaRPr/>
          </a:p>
        </p:txBody>
      </p:sp>
      <p:sp>
        <p:nvSpPr>
          <p:cNvPr id="7" name="Google Shape;7;p1"/>
          <p:cNvSpPr txBox="1">
            <a:spLocks noGrp="1"/>
          </p:cNvSpPr>
          <p:nvPr>
            <p:ph type="body" idx="1"/>
          </p:nvPr>
        </p:nvSpPr>
        <p:spPr>
          <a:xfrm>
            <a:off x="776450" y="1524375"/>
            <a:ext cx="7591200" cy="2932500"/>
          </a:xfrm>
          <a:prstGeom prst="rect">
            <a:avLst/>
          </a:prstGeom>
          <a:noFill/>
          <a:ln>
            <a:noFill/>
          </a:ln>
        </p:spPr>
        <p:txBody>
          <a:bodyPr spcFirstLastPara="1" wrap="square" lIns="0" tIns="0" rIns="0" bIns="0" anchor="t" anchorCtr="0">
            <a:noAutofit/>
          </a:bodyPr>
          <a:lstStyle>
            <a:lvl1pPr marL="457200" lvl="0"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1pPr>
            <a:lvl2pPr marL="914400" lvl="1"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2pPr>
            <a:lvl3pPr marL="1371600" lvl="2"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3pPr>
            <a:lvl4pPr marL="1828800" lvl="3"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4pPr>
            <a:lvl5pPr marL="2286000" lvl="4"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5pPr>
            <a:lvl6pPr marL="2743200" lvl="5"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6pPr>
            <a:lvl7pPr marL="3200400" lvl="6"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7pPr>
            <a:lvl8pPr marL="3657600" lvl="7"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8pPr>
            <a:lvl9pPr marL="4114800" lvl="8"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9pPr>
          </a:lstStyle>
          <a:p>
            <a:endParaRPr/>
          </a:p>
        </p:txBody>
      </p:sp>
      <p:sp>
        <p:nvSpPr>
          <p:cNvPr id="8" name="Google Shape;8;p1"/>
          <p:cNvSpPr txBox="1">
            <a:spLocks noGrp="1"/>
          </p:cNvSpPr>
          <p:nvPr>
            <p:ph type="sldNum" idx="12"/>
          </p:nvPr>
        </p:nvSpPr>
        <p:spPr>
          <a:xfrm>
            <a:off x="8729400" y="4734075"/>
            <a:ext cx="414600" cy="409500"/>
          </a:xfrm>
          <a:prstGeom prst="rect">
            <a:avLst/>
          </a:prstGeom>
          <a:noFill/>
          <a:ln>
            <a:noFill/>
          </a:ln>
        </p:spPr>
        <p:txBody>
          <a:bodyPr spcFirstLastPara="1" wrap="square" lIns="0" tIns="0" rIns="0" bIns="0" anchor="ctr" anchorCtr="0">
            <a:noAutofit/>
          </a:bodyPr>
          <a:lstStyle>
            <a:lvl1pPr lvl="0" algn="ctr">
              <a:buNone/>
              <a:defRPr sz="1300">
                <a:solidFill>
                  <a:schemeClr val="dk2"/>
                </a:solidFill>
                <a:latin typeface="Montserrat Light"/>
                <a:ea typeface="Montserrat Light"/>
                <a:cs typeface="Montserrat Light"/>
                <a:sym typeface="Montserrat Light"/>
              </a:defRPr>
            </a:lvl1pPr>
            <a:lvl2pPr lvl="1" algn="ctr">
              <a:buNone/>
              <a:defRPr sz="1300">
                <a:solidFill>
                  <a:schemeClr val="dk2"/>
                </a:solidFill>
                <a:latin typeface="Montserrat Light"/>
                <a:ea typeface="Montserrat Light"/>
                <a:cs typeface="Montserrat Light"/>
                <a:sym typeface="Montserrat Light"/>
              </a:defRPr>
            </a:lvl2pPr>
            <a:lvl3pPr lvl="2" algn="ctr">
              <a:buNone/>
              <a:defRPr sz="1300">
                <a:solidFill>
                  <a:schemeClr val="dk2"/>
                </a:solidFill>
                <a:latin typeface="Montserrat Light"/>
                <a:ea typeface="Montserrat Light"/>
                <a:cs typeface="Montserrat Light"/>
                <a:sym typeface="Montserrat Light"/>
              </a:defRPr>
            </a:lvl3pPr>
            <a:lvl4pPr lvl="3" algn="ctr">
              <a:buNone/>
              <a:defRPr sz="1300">
                <a:solidFill>
                  <a:schemeClr val="dk2"/>
                </a:solidFill>
                <a:latin typeface="Montserrat Light"/>
                <a:ea typeface="Montserrat Light"/>
                <a:cs typeface="Montserrat Light"/>
                <a:sym typeface="Montserrat Light"/>
              </a:defRPr>
            </a:lvl4pPr>
            <a:lvl5pPr lvl="4" algn="ctr">
              <a:buNone/>
              <a:defRPr sz="1300">
                <a:solidFill>
                  <a:schemeClr val="dk2"/>
                </a:solidFill>
                <a:latin typeface="Montserrat Light"/>
                <a:ea typeface="Montserrat Light"/>
                <a:cs typeface="Montserrat Light"/>
                <a:sym typeface="Montserrat Light"/>
              </a:defRPr>
            </a:lvl5pPr>
            <a:lvl6pPr lvl="5" algn="ctr">
              <a:buNone/>
              <a:defRPr sz="1300">
                <a:solidFill>
                  <a:schemeClr val="dk2"/>
                </a:solidFill>
                <a:latin typeface="Montserrat Light"/>
                <a:ea typeface="Montserrat Light"/>
                <a:cs typeface="Montserrat Light"/>
                <a:sym typeface="Montserrat Light"/>
              </a:defRPr>
            </a:lvl6pPr>
            <a:lvl7pPr lvl="6" algn="ctr">
              <a:buNone/>
              <a:defRPr sz="1300">
                <a:solidFill>
                  <a:schemeClr val="dk2"/>
                </a:solidFill>
                <a:latin typeface="Montserrat Light"/>
                <a:ea typeface="Montserrat Light"/>
                <a:cs typeface="Montserrat Light"/>
                <a:sym typeface="Montserrat Light"/>
              </a:defRPr>
            </a:lvl7pPr>
            <a:lvl8pPr lvl="7" algn="ctr">
              <a:buNone/>
              <a:defRPr sz="1300">
                <a:solidFill>
                  <a:schemeClr val="dk2"/>
                </a:solidFill>
                <a:latin typeface="Montserrat Light"/>
                <a:ea typeface="Montserrat Light"/>
                <a:cs typeface="Montserrat Light"/>
                <a:sym typeface="Montserrat Light"/>
              </a:defRPr>
            </a:lvl8pPr>
            <a:lvl9pPr lvl="8" algn="ctr">
              <a:buNone/>
              <a:defRPr sz="1300">
                <a:solidFill>
                  <a:schemeClr val="dk2"/>
                </a:solidFill>
                <a:latin typeface="Montserrat Light"/>
                <a:ea typeface="Montserrat Light"/>
                <a:cs typeface="Montserrat Light"/>
                <a:sym typeface="Montserrat Light"/>
              </a:defRPr>
            </a:lvl9pPr>
          </a:lstStyle>
          <a:p>
            <a:pPr marL="0" lvl="0" indent="0" algn="ct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4" r:id="rId4"/>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5AAFBB9-C394-4AFB-BB6D-4E579EC35253}"/>
              </a:ext>
            </a:extLst>
          </p:cNvPr>
          <p:cNvPicPr>
            <a:picLocks noChangeAspect="1"/>
          </p:cNvPicPr>
          <p:nvPr userDrawn="1"/>
        </p:nvPicPr>
        <p:blipFill>
          <a:blip r:embed="rId4"/>
          <a:stretch>
            <a:fillRect/>
          </a:stretch>
        </p:blipFill>
        <p:spPr>
          <a:xfrm>
            <a:off x="0" y="0"/>
            <a:ext cx="9144000" cy="5143500"/>
          </a:xfrm>
          <a:prstGeom prst="rect">
            <a:avLst/>
          </a:prstGeom>
        </p:spPr>
      </p:pic>
      <p:sp>
        <p:nvSpPr>
          <p:cNvPr id="3" name="Text Placeholder 2"/>
          <p:cNvSpPr>
            <a:spLocks noGrp="1"/>
          </p:cNvSpPr>
          <p:nvPr>
            <p:ph type="body" idx="1"/>
          </p:nvPr>
        </p:nvSpPr>
        <p:spPr>
          <a:xfrm>
            <a:off x="339977" y="1170953"/>
            <a:ext cx="8445101" cy="3727260"/>
          </a:xfrm>
          <a:prstGeom prst="rect">
            <a:avLst/>
          </a:prstGeom>
          <a:noFill/>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Box 8"/>
          <p:cNvSpPr txBox="1"/>
          <p:nvPr userDrawn="1"/>
        </p:nvSpPr>
        <p:spPr>
          <a:xfrm>
            <a:off x="8638736" y="4909635"/>
            <a:ext cx="409026" cy="118573"/>
          </a:xfrm>
          <a:prstGeom prst="rect">
            <a:avLst/>
          </a:prstGeom>
          <a:noFill/>
        </p:spPr>
        <p:txBody>
          <a:bodyPr wrap="square" lIns="0" tIns="0" rIns="0" bIns="0" rtlCol="0">
            <a:spAutoFit/>
          </a:bodyPr>
          <a:lstStyle/>
          <a:p>
            <a:pPr algn="r"/>
            <a:fld id="{033E1BD6-8763-4040-AA6B-628050BD921A}" type="slidenum">
              <a:rPr lang="en-US" sz="750" b="0" smtClean="0">
                <a:solidFill>
                  <a:schemeClr val="accent1"/>
                </a:solidFill>
                <a:latin typeface="Arial"/>
                <a:cs typeface="Arial"/>
              </a:rPr>
              <a:pPr algn="r"/>
              <a:t>‹#›</a:t>
            </a:fld>
            <a:endParaRPr lang="en-US" sz="750" b="0" dirty="0">
              <a:solidFill>
                <a:schemeClr val="accent1"/>
              </a:solidFill>
              <a:latin typeface="Arial"/>
              <a:cs typeface="Arial"/>
            </a:endParaRPr>
          </a:p>
        </p:txBody>
      </p:sp>
      <p:sp>
        <p:nvSpPr>
          <p:cNvPr id="2" name="Title Placeholder 1"/>
          <p:cNvSpPr>
            <a:spLocks noGrp="1"/>
          </p:cNvSpPr>
          <p:nvPr>
            <p:ph type="title"/>
          </p:nvPr>
        </p:nvSpPr>
        <p:spPr>
          <a:xfrm>
            <a:off x="339976" y="455421"/>
            <a:ext cx="8445101" cy="573855"/>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1456704833"/>
      </p:ext>
    </p:extLst>
  </p:cSld>
  <p:clrMap bg1="lt1" tx1="dk1" bg2="lt2" tx2="dk2" accent1="accent1" accent2="accent2" accent3="accent3" accent4="accent4" accent5="accent5" accent6="accent6" hlink="hlink" folHlink="folHlink"/>
  <p:sldLayoutIdLst>
    <p:sldLayoutId id="2147483662" r:id="rId1"/>
    <p:sldLayoutId id="2147483691" r:id="rId2"/>
  </p:sldLayoutIdLst>
  <p:txStyles>
    <p:titleStyle>
      <a:lvl1pPr algn="l" defTabSz="457200" rtl="0" eaLnBrk="1" latinLnBrk="0" hangingPunct="1">
        <a:spcBef>
          <a:spcPct val="0"/>
        </a:spcBef>
        <a:buNone/>
        <a:defRPr sz="3200" b="1" kern="1200">
          <a:solidFill>
            <a:schemeClr val="tx2"/>
          </a:solidFill>
          <a:latin typeface="+mn-lt"/>
          <a:ea typeface="+mj-ea"/>
          <a:cs typeface="Arial" panose="020B0604020202020204" pitchFamily="34" charset="0"/>
        </a:defRPr>
      </a:lvl1pPr>
    </p:titleStyle>
    <p:bodyStyle>
      <a:lvl1pPr marL="342900" indent="-342900" algn="l" defTabSz="457200" rtl="0" eaLnBrk="1" latinLnBrk="0" hangingPunct="1">
        <a:spcBef>
          <a:spcPts val="0"/>
        </a:spcBef>
        <a:spcAft>
          <a:spcPts val="600"/>
        </a:spcAft>
        <a:buClr>
          <a:schemeClr val="accent2"/>
        </a:buClr>
        <a:buFont typeface="Arial"/>
        <a:buChar char="•"/>
        <a:defRPr sz="2800" kern="1200">
          <a:solidFill>
            <a:schemeClr val="tx1"/>
          </a:solidFill>
          <a:latin typeface="Calibri" panose="020F0502020204030204" pitchFamily="34" charset="0"/>
          <a:ea typeface="+mn-ea"/>
          <a:cs typeface="Arial"/>
        </a:defRPr>
      </a:lvl1pPr>
      <a:lvl2pPr marL="742950" indent="-285750" algn="l" defTabSz="457200" rtl="0" eaLnBrk="1" latinLnBrk="0" hangingPunct="1">
        <a:spcBef>
          <a:spcPts val="0"/>
        </a:spcBef>
        <a:spcAft>
          <a:spcPts val="600"/>
        </a:spcAft>
        <a:buClr>
          <a:schemeClr val="accent2"/>
        </a:buClr>
        <a:buFont typeface="Arial"/>
        <a:buChar char="–"/>
        <a:defRPr sz="2400" kern="1200">
          <a:solidFill>
            <a:schemeClr val="tx1"/>
          </a:solidFill>
          <a:latin typeface="Calibri" panose="020F0502020204030204" pitchFamily="34" charset="0"/>
          <a:ea typeface="+mn-ea"/>
          <a:cs typeface="Arial"/>
        </a:defRPr>
      </a:lvl2pPr>
      <a:lvl3pPr marL="1143000" indent="-228600" algn="l" defTabSz="457200" rtl="0" eaLnBrk="1" latinLnBrk="0" hangingPunct="1">
        <a:spcBef>
          <a:spcPts val="0"/>
        </a:spcBef>
        <a:spcAft>
          <a:spcPts val="600"/>
        </a:spcAft>
        <a:buClr>
          <a:schemeClr val="accent2"/>
        </a:buClr>
        <a:buFont typeface="Arial"/>
        <a:buChar char="•"/>
        <a:defRPr sz="2400" kern="1200">
          <a:solidFill>
            <a:schemeClr val="tx1"/>
          </a:solidFill>
          <a:latin typeface="Calibri" panose="020F0502020204030204" pitchFamily="34" charset="0"/>
          <a:ea typeface="+mn-ea"/>
          <a:cs typeface="Arial"/>
        </a:defRPr>
      </a:lvl3pPr>
      <a:lvl4pPr marL="1600200" indent="-228600" algn="l" defTabSz="457200" rtl="0" eaLnBrk="1" latinLnBrk="0" hangingPunct="1">
        <a:spcBef>
          <a:spcPts val="0"/>
        </a:spcBef>
        <a:spcAft>
          <a:spcPts val="600"/>
        </a:spcAft>
        <a:buClr>
          <a:schemeClr val="accent2"/>
        </a:buClr>
        <a:buFont typeface="Arial"/>
        <a:buChar char="–"/>
        <a:defRPr sz="2000" kern="1200">
          <a:solidFill>
            <a:schemeClr val="tx1"/>
          </a:solidFill>
          <a:latin typeface="Calibri" panose="020F0502020204030204" pitchFamily="34" charset="0"/>
          <a:ea typeface="+mn-ea"/>
          <a:cs typeface="Arial"/>
        </a:defRPr>
      </a:lvl4pPr>
      <a:lvl5pPr marL="2057400" indent="-228600" algn="l" defTabSz="457200" rtl="0" eaLnBrk="1" latinLnBrk="0" hangingPunct="1">
        <a:spcBef>
          <a:spcPts val="0"/>
        </a:spcBef>
        <a:spcAft>
          <a:spcPts val="600"/>
        </a:spcAft>
        <a:buClr>
          <a:schemeClr val="accent2"/>
        </a:buClr>
        <a:buFont typeface="Arial"/>
        <a:buChar char="»"/>
        <a:defRPr sz="2000" kern="1200">
          <a:solidFill>
            <a:schemeClr val="tx1"/>
          </a:solidFill>
          <a:latin typeface="Calibri" panose="020F0502020204030204" pitchFamily="34" charset="0"/>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hyperlink" Target="https://www.scp-health.com/providers/blog/think-with-your-ink-4-reasons-why-proper-medical-record-documentation-is-vital"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hyperlink" Target="mailto:kduffy@hcpro.com" TargetMode="External"/><Relationship Id="rId2" Type="http://schemas.openxmlformats.org/officeDocument/2006/relationships/hyperlink" Target="https://nahri.org/local-chapters" TargetMode="External"/><Relationship Id="rId1" Type="http://schemas.openxmlformats.org/officeDocument/2006/relationships/slideLayout" Target="../slideLayouts/slideLayout5.xml"/><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en.wikipedia.org/wiki/Bottleneck_(production)"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5.tif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jp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hyperlink" Target="mailto:Glenn.Krauss@Core-CDI" TargetMode="External"/><Relationship Id="rId7" Type="http://schemas.openxmlformats.org/officeDocument/2006/relationships/hyperlink" Target="mailto:john@streamlinesolutionsconsulting.com"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hyperlink" Target="http://www.streamlinesolutionsconsulting.com/" TargetMode="External"/><Relationship Id="rId5" Type="http://schemas.openxmlformats.org/officeDocument/2006/relationships/hyperlink" Target="http://www.topgunauditschool.com/" TargetMode="External"/><Relationship Id="rId10" Type="http://schemas.openxmlformats.org/officeDocument/2006/relationships/image" Target="../media/image8.png"/><Relationship Id="rId4" Type="http://schemas.openxmlformats.org/officeDocument/2006/relationships/hyperlink" Target="http://www.core-cdi.com/" TargetMode="External"/><Relationship Id="rId9" Type="http://schemas.openxmlformats.org/officeDocument/2006/relationships/image" Target="../media/image7.jpg"/></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0"/>
          </p:nvPr>
        </p:nvSpPr>
        <p:spPr>
          <a:xfrm>
            <a:off x="247830" y="3266352"/>
            <a:ext cx="7715250" cy="303197"/>
          </a:xfrm>
        </p:spPr>
        <p:txBody>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r>
              <a:rPr lang="en-US" altLang="en-US" dirty="0"/>
              <a:t>A WEBINAR PRESENTED ON NOVEMBER 19, 2020</a:t>
            </a:r>
          </a:p>
        </p:txBody>
      </p:sp>
      <p:sp>
        <p:nvSpPr>
          <p:cNvPr id="5" name="Google Shape;311;p12">
            <a:extLst>
              <a:ext uri="{FF2B5EF4-FFF2-40B4-BE49-F238E27FC236}">
                <a16:creationId xmlns:a16="http://schemas.microsoft.com/office/drawing/2014/main" id="{0D707110-6F4A-874D-AE65-6F3B012FDEB5}"/>
              </a:ext>
            </a:extLst>
          </p:cNvPr>
          <p:cNvSpPr txBox="1">
            <a:spLocks noGrp="1"/>
          </p:cNvSpPr>
          <p:nvPr>
            <p:ph type="title"/>
          </p:nvPr>
        </p:nvSpPr>
        <p:spPr>
          <a:xfrm>
            <a:off x="247830" y="2497230"/>
            <a:ext cx="7715250" cy="769123"/>
          </a:xfrm>
          <a:prstGeom prst="rect">
            <a:avLst/>
          </a:prstGeom>
        </p:spPr>
        <p:txBody>
          <a:bodyPr spcFirstLastPara="1" wrap="square" lIns="0" tIns="0" rIns="0" bIns="0" anchor="ctr" anchorCtr="0">
            <a:noAutofit/>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marL="0" lvl="0" indent="0" rtl="0">
              <a:spcBef>
                <a:spcPts val="0"/>
              </a:spcBef>
              <a:spcAft>
                <a:spcPts val="0"/>
              </a:spcAft>
              <a:buNone/>
            </a:pPr>
            <a:r>
              <a:rPr lang="en" sz="3000" dirty="0">
                <a:latin typeface="Times New Roman" panose="02020603050405020304" pitchFamily="18" charset="0"/>
                <a:cs typeface="Times New Roman" panose="02020603050405020304" pitchFamily="18" charset="0"/>
              </a:rPr>
              <a:t>Utilization Manag</a:t>
            </a:r>
            <a:r>
              <a:rPr lang="en-US" sz="3000" dirty="0">
                <a:latin typeface="Times New Roman" panose="02020603050405020304" pitchFamily="18" charset="0"/>
                <a:cs typeface="Times New Roman" panose="02020603050405020304" pitchFamily="18" charset="0"/>
              </a:rPr>
              <a:t>e</a:t>
            </a:r>
            <a:r>
              <a:rPr lang="en" sz="3000" dirty="0">
                <a:latin typeface="Times New Roman" panose="02020603050405020304" pitchFamily="18" charset="0"/>
                <a:cs typeface="Times New Roman" panose="02020603050405020304" pitchFamily="18" charset="0"/>
              </a:rPr>
              <a:t>ment 360</a:t>
            </a:r>
            <a:br>
              <a:rPr lang="en" sz="3000" dirty="0">
                <a:latin typeface="Times New Roman" panose="02020603050405020304" pitchFamily="18" charset="0"/>
                <a:cs typeface="Times New Roman" panose="02020603050405020304" pitchFamily="18" charset="0"/>
              </a:rPr>
            </a:br>
            <a:r>
              <a:rPr lang="en" sz="1800" dirty="0">
                <a:latin typeface="Times New Roman" panose="02020603050405020304" pitchFamily="18" charset="0"/>
                <a:cs typeface="Times New Roman" panose="02020603050405020304" pitchFamily="18" charset="0"/>
              </a:rPr>
              <a:t>Breaking Down the Silos</a:t>
            </a:r>
            <a:br>
              <a:rPr lang="en" sz="3000" dirty="0">
                <a:latin typeface="Times New Roman" panose="02020603050405020304" pitchFamily="18" charset="0"/>
                <a:cs typeface="Times New Roman" panose="02020603050405020304" pitchFamily="18" charset="0"/>
              </a:rPr>
            </a:br>
            <a:endParaRPr sz="3000"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B4E5549C-6489-5241-B753-2CC49C37FBDC}"/>
              </a:ext>
            </a:extLst>
          </p:cNvPr>
          <p:cNvSpPr txBox="1"/>
          <p:nvPr/>
        </p:nvSpPr>
        <p:spPr>
          <a:xfrm>
            <a:off x="4894012" y="2231772"/>
            <a:ext cx="334100" cy="553998"/>
          </a:xfrm>
          <a:prstGeom prst="rect">
            <a:avLst/>
          </a:prstGeom>
          <a:noFill/>
        </p:spPr>
        <p:txBody>
          <a:bodyPr wrap="square" rtlCol="0">
            <a:spAutoFit/>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r>
              <a:rPr lang="en-US" sz="3000" dirty="0"/>
              <a:t>®</a:t>
            </a:r>
            <a:endParaRPr lang="en-US" sz="1013" dirty="0"/>
          </a:p>
        </p:txBody>
      </p:sp>
    </p:spTree>
    <p:extLst>
      <p:ext uri="{BB962C8B-B14F-4D97-AF65-F5344CB8AC3E}">
        <p14:creationId xmlns:p14="http://schemas.microsoft.com/office/powerpoint/2010/main" val="1962988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4" name="Rectangle 3">
            <a:extLst>
              <a:ext uri="{FF2B5EF4-FFF2-40B4-BE49-F238E27FC236}">
                <a16:creationId xmlns:a16="http://schemas.microsoft.com/office/drawing/2014/main" id="{A85D717D-9A1D-6044-8D62-1B7E85CC2D9F}"/>
              </a:ext>
            </a:extLst>
          </p:cNvPr>
          <p:cNvSpPr/>
          <p:nvPr/>
        </p:nvSpPr>
        <p:spPr>
          <a:xfrm>
            <a:off x="371130" y="890902"/>
            <a:ext cx="2459328" cy="523220"/>
          </a:xfrm>
          <a:prstGeom prst="rect">
            <a:avLst/>
          </a:prstGeom>
        </p:spPr>
        <p:txBody>
          <a:bodyPr wrap="none">
            <a:spAutoFit/>
          </a:bodyPr>
          <a:lstStyle/>
          <a:p>
            <a:r>
              <a:rPr lang="en-US" sz="2800" b="1" dirty="0">
                <a:solidFill>
                  <a:schemeClr val="tx1"/>
                </a:solidFill>
                <a:latin typeface="Times New Roman" panose="02020603050405020304" pitchFamily="18" charset="0"/>
                <a:cs typeface="Times New Roman" panose="02020603050405020304" pitchFamily="18" charset="0"/>
              </a:rPr>
              <a:t>Keep in Mind!</a:t>
            </a:r>
          </a:p>
        </p:txBody>
      </p:sp>
      <p:sp>
        <p:nvSpPr>
          <p:cNvPr id="5" name="Content Placeholder 2">
            <a:extLst>
              <a:ext uri="{FF2B5EF4-FFF2-40B4-BE49-F238E27FC236}">
                <a16:creationId xmlns:a16="http://schemas.microsoft.com/office/drawing/2014/main" id="{A33AB315-AA7F-1144-B5CA-6A5E6C81970F}"/>
              </a:ext>
            </a:extLst>
          </p:cNvPr>
          <p:cNvSpPr txBox="1">
            <a:spLocks/>
          </p:cNvSpPr>
          <p:nvPr/>
        </p:nvSpPr>
        <p:spPr>
          <a:xfrm>
            <a:off x="997868" y="1623412"/>
            <a:ext cx="6588795" cy="2957466"/>
          </a:xfrm>
          <a:prstGeom prst="rect">
            <a:avLst/>
          </a:prstGeom>
          <a:noFill/>
          <a:ln>
            <a:noFill/>
          </a:ln>
        </p:spPr>
        <p:txBody>
          <a:bodyPr spcFirstLastPara="1" wrap="square" lIns="0" tIns="0" rIns="0" bIns="0" anchor="t" anchorCtr="0">
            <a:normAutofit/>
          </a:bodyPr>
          <a:lstStyle>
            <a:defPPr marR="0" lvl="0" algn="l" rtl="0">
              <a:lnSpc>
                <a:spcPct val="100000"/>
              </a:lnSpc>
              <a:spcBef>
                <a:spcPts val="0"/>
              </a:spcBef>
              <a:spcAft>
                <a:spcPts val="0"/>
              </a:spcAft>
            </a:defPPr>
            <a:lvl1pPr marL="457200" marR="0" lvl="0" indent="-355600" algn="l" rtl="0">
              <a:lnSpc>
                <a:spcPct val="120000"/>
              </a:lnSpc>
              <a:spcBef>
                <a:spcPts val="0"/>
              </a:spcBef>
              <a:spcAft>
                <a:spcPts val="0"/>
              </a:spcAft>
              <a:buClr>
                <a:schemeClr val="accent2"/>
              </a:buClr>
              <a:buSzPts val="2000"/>
              <a:buFont typeface="Montserrat Light"/>
              <a:buNone/>
              <a:defRPr sz="2000" b="0" i="0" u="none" strike="noStrike" cap="none">
                <a:solidFill>
                  <a:schemeClr val="accent2"/>
                </a:solidFill>
                <a:latin typeface="Montserrat Light"/>
                <a:ea typeface="Montserrat Light"/>
                <a:cs typeface="Montserrat Light"/>
                <a:sym typeface="Montserrat Light"/>
              </a:defRPr>
            </a:lvl1pPr>
            <a:lvl2pPr marL="914400" marR="0" lvl="1" indent="-355600" algn="l" rtl="0">
              <a:lnSpc>
                <a:spcPct val="120000"/>
              </a:lnSpc>
              <a:spcBef>
                <a:spcPts val="0"/>
              </a:spcBef>
              <a:spcAft>
                <a:spcPts val="0"/>
              </a:spcAft>
              <a:buClr>
                <a:schemeClr val="accent2"/>
              </a:buClr>
              <a:buSzPts val="3000"/>
              <a:buFont typeface="Montserrat Light"/>
              <a:buNone/>
              <a:defRPr sz="3000" b="0" i="0" u="none" strike="noStrike" cap="none">
                <a:solidFill>
                  <a:schemeClr val="accent2"/>
                </a:solidFill>
                <a:latin typeface="Montserrat Light"/>
                <a:ea typeface="Montserrat Light"/>
                <a:cs typeface="Montserrat Light"/>
                <a:sym typeface="Montserrat Light"/>
              </a:defRPr>
            </a:lvl2pPr>
            <a:lvl3pPr marL="1371600" marR="0" lvl="2" indent="-355600" algn="l" rtl="0">
              <a:lnSpc>
                <a:spcPct val="120000"/>
              </a:lnSpc>
              <a:spcBef>
                <a:spcPts val="0"/>
              </a:spcBef>
              <a:spcAft>
                <a:spcPts val="0"/>
              </a:spcAft>
              <a:buClr>
                <a:schemeClr val="accent2"/>
              </a:buClr>
              <a:buSzPts val="3000"/>
              <a:buFont typeface="Montserrat Light"/>
              <a:buNone/>
              <a:defRPr sz="3000" b="0" i="0" u="none" strike="noStrike" cap="none">
                <a:solidFill>
                  <a:schemeClr val="accent2"/>
                </a:solidFill>
                <a:latin typeface="Montserrat Light"/>
                <a:ea typeface="Montserrat Light"/>
                <a:cs typeface="Montserrat Light"/>
                <a:sym typeface="Montserrat Light"/>
              </a:defRPr>
            </a:lvl3pPr>
            <a:lvl4pPr marL="1828800" marR="0" lvl="3" indent="-355600" algn="l" rtl="0">
              <a:lnSpc>
                <a:spcPct val="120000"/>
              </a:lnSpc>
              <a:spcBef>
                <a:spcPts val="0"/>
              </a:spcBef>
              <a:spcAft>
                <a:spcPts val="0"/>
              </a:spcAft>
              <a:buClr>
                <a:schemeClr val="accent2"/>
              </a:buClr>
              <a:buSzPts val="3000"/>
              <a:buFont typeface="Montserrat Light"/>
              <a:buNone/>
              <a:defRPr sz="3000" b="0" i="0" u="none" strike="noStrike" cap="none">
                <a:solidFill>
                  <a:schemeClr val="accent2"/>
                </a:solidFill>
                <a:latin typeface="Montserrat Light"/>
                <a:ea typeface="Montserrat Light"/>
                <a:cs typeface="Montserrat Light"/>
                <a:sym typeface="Montserrat Light"/>
              </a:defRPr>
            </a:lvl4pPr>
            <a:lvl5pPr marL="2286000" marR="0" lvl="4" indent="-355600" algn="l" rtl="0">
              <a:lnSpc>
                <a:spcPct val="120000"/>
              </a:lnSpc>
              <a:spcBef>
                <a:spcPts val="0"/>
              </a:spcBef>
              <a:spcAft>
                <a:spcPts val="0"/>
              </a:spcAft>
              <a:buClr>
                <a:schemeClr val="accent2"/>
              </a:buClr>
              <a:buSzPts val="3000"/>
              <a:buFont typeface="Montserrat Light"/>
              <a:buNone/>
              <a:defRPr sz="3000" b="0" i="0" u="none" strike="noStrike" cap="none">
                <a:solidFill>
                  <a:schemeClr val="accent2"/>
                </a:solidFill>
                <a:latin typeface="Montserrat Light"/>
                <a:ea typeface="Montserrat Light"/>
                <a:cs typeface="Montserrat Light"/>
                <a:sym typeface="Montserrat Light"/>
              </a:defRPr>
            </a:lvl5pPr>
            <a:lvl6pPr marL="2743200" marR="0" lvl="5" indent="-355600" algn="l" rtl="0">
              <a:lnSpc>
                <a:spcPct val="120000"/>
              </a:lnSpc>
              <a:spcBef>
                <a:spcPts val="0"/>
              </a:spcBef>
              <a:spcAft>
                <a:spcPts val="0"/>
              </a:spcAft>
              <a:buClr>
                <a:schemeClr val="accent2"/>
              </a:buClr>
              <a:buSzPts val="3000"/>
              <a:buFont typeface="Montserrat Light"/>
              <a:buNone/>
              <a:defRPr sz="3000" b="0" i="0" u="none" strike="noStrike" cap="none">
                <a:solidFill>
                  <a:schemeClr val="accent2"/>
                </a:solidFill>
                <a:latin typeface="Montserrat Light"/>
                <a:ea typeface="Montserrat Light"/>
                <a:cs typeface="Montserrat Light"/>
                <a:sym typeface="Montserrat Light"/>
              </a:defRPr>
            </a:lvl6pPr>
            <a:lvl7pPr marL="3200400" marR="0" lvl="6" indent="-355600" algn="l" rtl="0">
              <a:lnSpc>
                <a:spcPct val="120000"/>
              </a:lnSpc>
              <a:spcBef>
                <a:spcPts val="0"/>
              </a:spcBef>
              <a:spcAft>
                <a:spcPts val="0"/>
              </a:spcAft>
              <a:buClr>
                <a:schemeClr val="accent2"/>
              </a:buClr>
              <a:buSzPts val="3000"/>
              <a:buFont typeface="Montserrat Light"/>
              <a:buNone/>
              <a:defRPr sz="3000" b="0" i="0" u="none" strike="noStrike" cap="none">
                <a:solidFill>
                  <a:schemeClr val="accent2"/>
                </a:solidFill>
                <a:latin typeface="Montserrat Light"/>
                <a:ea typeface="Montserrat Light"/>
                <a:cs typeface="Montserrat Light"/>
                <a:sym typeface="Montserrat Light"/>
              </a:defRPr>
            </a:lvl7pPr>
            <a:lvl8pPr marL="3657600" marR="0" lvl="7" indent="-355600" algn="l" rtl="0">
              <a:lnSpc>
                <a:spcPct val="120000"/>
              </a:lnSpc>
              <a:spcBef>
                <a:spcPts val="0"/>
              </a:spcBef>
              <a:spcAft>
                <a:spcPts val="0"/>
              </a:spcAft>
              <a:buClr>
                <a:schemeClr val="accent2"/>
              </a:buClr>
              <a:buSzPts val="3000"/>
              <a:buFont typeface="Montserrat Light"/>
              <a:buNone/>
              <a:defRPr sz="3000" b="0" i="0" u="none" strike="noStrike" cap="none">
                <a:solidFill>
                  <a:schemeClr val="accent2"/>
                </a:solidFill>
                <a:latin typeface="Montserrat Light"/>
                <a:ea typeface="Montserrat Light"/>
                <a:cs typeface="Montserrat Light"/>
                <a:sym typeface="Montserrat Light"/>
              </a:defRPr>
            </a:lvl8pPr>
            <a:lvl9pPr marL="4114800" marR="0" lvl="8" indent="-355600" algn="l" rtl="0">
              <a:lnSpc>
                <a:spcPct val="120000"/>
              </a:lnSpc>
              <a:spcBef>
                <a:spcPts val="0"/>
              </a:spcBef>
              <a:spcAft>
                <a:spcPts val="0"/>
              </a:spcAft>
              <a:buClr>
                <a:schemeClr val="accent2"/>
              </a:buClr>
              <a:buSzPts val="3000"/>
              <a:buFont typeface="Montserrat Light"/>
              <a:buNone/>
              <a:defRPr sz="3000" b="0" i="0" u="none" strike="noStrike" cap="none">
                <a:solidFill>
                  <a:schemeClr val="accent2"/>
                </a:solidFill>
                <a:latin typeface="Montserrat Light"/>
                <a:ea typeface="Montserrat Light"/>
                <a:cs typeface="Montserrat Light"/>
                <a:sym typeface="Montserrat Light"/>
              </a:defRPr>
            </a:lvl9pPr>
          </a:lstStyle>
          <a:p>
            <a:pPr marL="0" indent="0" algn="ctr"/>
            <a:r>
              <a:rPr lang="en-US" dirty="0">
                <a:solidFill>
                  <a:schemeClr val="tx1"/>
                </a:solidFill>
                <a:latin typeface="Times New Roman" panose="02020603050405020304" pitchFamily="18" charset="0"/>
                <a:cs typeface="Times New Roman" panose="02020603050405020304" pitchFamily="18" charset="0"/>
              </a:rPr>
              <a:t>“Let’s not be territorial, instead let’s be collaborative. Let’s make decisions for the greater good instead of our own advancement. The edification of the process or the company should be the goal, not the expansion of our land ownership”.</a:t>
            </a:r>
          </a:p>
          <a:p>
            <a:pPr marL="0" indent="0"/>
            <a:endParaRPr lang="en-US" sz="1700" dirty="0">
              <a:solidFill>
                <a:schemeClr val="tx1"/>
              </a:solidFill>
              <a:latin typeface="Times New Roman" panose="02020603050405020304" pitchFamily="18" charset="0"/>
              <a:cs typeface="Times New Roman" panose="02020603050405020304" pitchFamily="18" charset="0"/>
            </a:endParaRPr>
          </a:p>
          <a:p>
            <a:pPr marL="0" indent="0"/>
            <a:r>
              <a:rPr lang="en-US" sz="1600" dirty="0">
                <a:solidFill>
                  <a:schemeClr val="tx1"/>
                </a:solidFill>
                <a:latin typeface="Times New Roman" panose="02020603050405020304" pitchFamily="18" charset="0"/>
                <a:cs typeface="Times New Roman" panose="02020603050405020304" pitchFamily="18" charset="0"/>
              </a:rPr>
              <a:t>https://</a:t>
            </a:r>
            <a:r>
              <a:rPr lang="en-US" sz="1600" dirty="0" err="1">
                <a:solidFill>
                  <a:schemeClr val="tx1"/>
                </a:solidFill>
                <a:latin typeface="Times New Roman" panose="02020603050405020304" pitchFamily="18" charset="0"/>
                <a:cs typeface="Times New Roman" panose="02020603050405020304" pitchFamily="18" charset="0"/>
              </a:rPr>
              <a:t>tabithahapeman.com</a:t>
            </a:r>
            <a:r>
              <a:rPr lang="en-US" sz="1600" dirty="0">
                <a:solidFill>
                  <a:schemeClr val="tx1"/>
                </a:solidFill>
                <a:latin typeface="Times New Roman" panose="02020603050405020304" pitchFamily="18" charset="0"/>
                <a:cs typeface="Times New Roman" panose="02020603050405020304" pitchFamily="18" charset="0"/>
              </a:rPr>
              <a:t>/territorial-leadership/</a:t>
            </a:r>
          </a:p>
        </p:txBody>
      </p:sp>
      <p:sp>
        <p:nvSpPr>
          <p:cNvPr id="7" name="TextBox 6">
            <a:extLst>
              <a:ext uri="{FF2B5EF4-FFF2-40B4-BE49-F238E27FC236}">
                <a16:creationId xmlns:a16="http://schemas.microsoft.com/office/drawing/2014/main" id="{0F8A6D05-51D7-794D-8713-7967419C518E}"/>
              </a:ext>
            </a:extLst>
          </p:cNvPr>
          <p:cNvSpPr txBox="1"/>
          <p:nvPr/>
        </p:nvSpPr>
        <p:spPr>
          <a:xfrm>
            <a:off x="2965141" y="4686630"/>
            <a:ext cx="3213716" cy="261610"/>
          </a:xfrm>
          <a:prstGeom prst="rect">
            <a:avLst/>
          </a:prstGeom>
          <a:noFill/>
        </p:spPr>
        <p:txBody>
          <a:bodyPr wrap="square" rtlCol="0">
            <a:spAutoFit/>
          </a:bodyPr>
          <a:lstStyle/>
          <a:p>
            <a:pPr algn="ctr"/>
            <a:r>
              <a:rPr lang="en-US" sz="1100" dirty="0"/>
              <a:t>Copyright 2020 – All Rights Reserved</a:t>
            </a:r>
          </a:p>
        </p:txBody>
      </p:sp>
    </p:spTree>
    <p:extLst>
      <p:ext uri="{BB962C8B-B14F-4D97-AF65-F5344CB8AC3E}">
        <p14:creationId xmlns:p14="http://schemas.microsoft.com/office/powerpoint/2010/main" val="26791189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17"/>
          <p:cNvSpPr txBox="1">
            <a:spLocks noGrp="1"/>
          </p:cNvSpPr>
          <p:nvPr>
            <p:ph type="title"/>
          </p:nvPr>
        </p:nvSpPr>
        <p:spPr>
          <a:xfrm>
            <a:off x="379346" y="416803"/>
            <a:ext cx="7510011" cy="537976"/>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2800" dirty="0">
                <a:latin typeface="Times New Roman" panose="02020603050405020304" pitchFamily="18" charset="0"/>
                <a:cs typeface="Times New Roman" panose="02020603050405020304" pitchFamily="18" charset="0"/>
              </a:rPr>
              <a:t>The Bad News is the GOOD News:</a:t>
            </a:r>
            <a:endParaRPr sz="2800" dirty="0">
              <a:latin typeface="Times New Roman" panose="02020603050405020304" pitchFamily="18" charset="0"/>
              <a:cs typeface="Times New Roman" panose="02020603050405020304" pitchFamily="18" charset="0"/>
            </a:endParaRPr>
          </a:p>
        </p:txBody>
      </p:sp>
      <p:sp>
        <p:nvSpPr>
          <p:cNvPr id="346" name="Google Shape;346;p17"/>
          <p:cNvSpPr txBox="1">
            <a:spLocks noGrp="1"/>
          </p:cNvSpPr>
          <p:nvPr>
            <p:ph type="body" idx="1"/>
          </p:nvPr>
        </p:nvSpPr>
        <p:spPr>
          <a:xfrm>
            <a:off x="379347" y="1243683"/>
            <a:ext cx="8385304" cy="2932500"/>
          </a:xfrm>
          <a:prstGeom prst="rect">
            <a:avLst/>
          </a:prstGeom>
        </p:spPr>
        <p:txBody>
          <a:bodyPr spcFirstLastPara="1" wrap="square" lIns="0" tIns="0" rIns="0" bIns="0" anchor="t" anchorCtr="0">
            <a:noAutofit/>
          </a:bodyPr>
          <a:lstStyle/>
          <a:p>
            <a:endParaRPr lang="en-US" sz="1200" dirty="0">
              <a:solidFill>
                <a:schemeClr val="tx1"/>
              </a:solidFill>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pPr>
              <a:spcBef>
                <a:spcPts val="0"/>
              </a:spcBef>
            </a:pPr>
            <a:endParaRPr lang="en-US" sz="1200" dirty="0">
              <a:latin typeface="Times New Roman" panose="02020603050405020304" pitchFamily="18"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01F0AC35-9DED-9145-B5DA-8EA350B07CC0}"/>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11</a:t>
            </a:fld>
            <a:endParaRPr lang="en"/>
          </a:p>
        </p:txBody>
      </p:sp>
      <p:sp>
        <p:nvSpPr>
          <p:cNvPr id="6" name="TextBox 5">
            <a:extLst>
              <a:ext uri="{FF2B5EF4-FFF2-40B4-BE49-F238E27FC236}">
                <a16:creationId xmlns:a16="http://schemas.microsoft.com/office/drawing/2014/main" id="{065C0371-19CC-1C48-B523-C06B625E3370}"/>
              </a:ext>
            </a:extLst>
          </p:cNvPr>
          <p:cNvSpPr txBox="1"/>
          <p:nvPr/>
        </p:nvSpPr>
        <p:spPr>
          <a:xfrm>
            <a:off x="2965141" y="4686630"/>
            <a:ext cx="3213716" cy="261610"/>
          </a:xfrm>
          <a:prstGeom prst="rect">
            <a:avLst/>
          </a:prstGeom>
          <a:noFill/>
        </p:spPr>
        <p:txBody>
          <a:bodyPr wrap="square" rtlCol="0">
            <a:spAutoFit/>
          </a:bodyPr>
          <a:lstStyle/>
          <a:p>
            <a:pPr algn="ctr"/>
            <a:r>
              <a:rPr lang="en-US" sz="1100" dirty="0"/>
              <a:t>Copyright 2020 – All Rights Reserved</a:t>
            </a:r>
          </a:p>
        </p:txBody>
      </p:sp>
      <p:sp>
        <p:nvSpPr>
          <p:cNvPr id="3" name="Rectangle 2">
            <a:extLst>
              <a:ext uri="{FF2B5EF4-FFF2-40B4-BE49-F238E27FC236}">
                <a16:creationId xmlns:a16="http://schemas.microsoft.com/office/drawing/2014/main" id="{06BACE39-AC25-9D45-A753-63B6F2D21C46}"/>
              </a:ext>
            </a:extLst>
          </p:cNvPr>
          <p:cNvSpPr/>
          <p:nvPr/>
        </p:nvSpPr>
        <p:spPr>
          <a:xfrm>
            <a:off x="379346" y="2107600"/>
            <a:ext cx="4572000" cy="1815882"/>
          </a:xfrm>
          <a:prstGeom prst="rect">
            <a:avLst/>
          </a:prstGeom>
        </p:spPr>
        <p:txBody>
          <a:bodyPr>
            <a:spAutoFit/>
          </a:bodyPr>
          <a:lstStyle/>
          <a:p>
            <a:pPr marL="285750" lvl="1"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Validates level of care</a:t>
            </a:r>
          </a:p>
          <a:p>
            <a:pPr marL="285750" lvl="1"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Supports billing and reimbursement for services provided</a:t>
            </a:r>
          </a:p>
          <a:p>
            <a:pPr marL="285750" lvl="1"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Defends against audit</a:t>
            </a:r>
          </a:p>
          <a:p>
            <a:pPr marL="285750" lvl="1"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Reinforces acuity, clarifies the clinical picture</a:t>
            </a:r>
          </a:p>
          <a:p>
            <a:pPr marL="285750" lvl="1"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Influences quality scores: impact on SOI &amp; ROM</a:t>
            </a:r>
          </a:p>
          <a:p>
            <a:pPr marL="285750" lvl="1"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Cross-pollinating knowledge and acumen</a:t>
            </a:r>
          </a:p>
        </p:txBody>
      </p:sp>
      <p:sp>
        <p:nvSpPr>
          <p:cNvPr id="5" name="Rectangle 4">
            <a:extLst>
              <a:ext uri="{FF2B5EF4-FFF2-40B4-BE49-F238E27FC236}">
                <a16:creationId xmlns:a16="http://schemas.microsoft.com/office/drawing/2014/main" id="{E4BF515C-2811-8644-867D-E24C98413B89}"/>
              </a:ext>
            </a:extLst>
          </p:cNvPr>
          <p:cNvSpPr/>
          <p:nvPr/>
        </p:nvSpPr>
        <p:spPr>
          <a:xfrm>
            <a:off x="379347" y="1487089"/>
            <a:ext cx="4751946" cy="369332"/>
          </a:xfrm>
          <a:prstGeom prst="rect">
            <a:avLst/>
          </a:prstGeom>
        </p:spPr>
        <p:txBody>
          <a:bodyPr wrap="square">
            <a:spAutoFit/>
          </a:bodyPr>
          <a:lstStyle/>
          <a:p>
            <a:r>
              <a:rPr lang="en-US" sz="1800" b="1" dirty="0">
                <a:latin typeface="Times New Roman" panose="02020603050405020304" pitchFamily="18" charset="0"/>
                <a:cs typeface="Times New Roman" panose="02020603050405020304" pitchFamily="18" charset="0"/>
              </a:rPr>
              <a:t>The Linking Factor is that </a:t>
            </a:r>
            <a:r>
              <a:rPr lang="en-US" sz="1800" b="1" u="sng" dirty="0">
                <a:latin typeface="Times New Roman" panose="02020603050405020304" pitchFamily="18" charset="0"/>
                <a:cs typeface="Times New Roman" panose="02020603050405020304" pitchFamily="18" charset="0"/>
              </a:rPr>
              <a:t>Documentation</a:t>
            </a:r>
          </a:p>
        </p:txBody>
      </p:sp>
      <p:sp>
        <p:nvSpPr>
          <p:cNvPr id="9" name="TextBox 8">
            <a:extLst>
              <a:ext uri="{FF2B5EF4-FFF2-40B4-BE49-F238E27FC236}">
                <a16:creationId xmlns:a16="http://schemas.microsoft.com/office/drawing/2014/main" id="{D1579568-99ED-2249-B4ED-214823E8A77A}"/>
              </a:ext>
            </a:extLst>
          </p:cNvPr>
          <p:cNvSpPr txBox="1"/>
          <p:nvPr/>
        </p:nvSpPr>
        <p:spPr>
          <a:xfrm>
            <a:off x="4849072" y="1448696"/>
            <a:ext cx="4518101" cy="415498"/>
          </a:xfrm>
          <a:prstGeom prst="rect">
            <a:avLst/>
          </a:prstGeom>
          <a:noFill/>
        </p:spPr>
        <p:txBody>
          <a:bodyPr wrap="square" rtlCol="0">
            <a:spAutoFit/>
          </a:bodyPr>
          <a:lstStyle/>
          <a:p>
            <a:pPr algn="ctr">
              <a:spcAft>
                <a:spcPts val="450"/>
              </a:spcAft>
            </a:pPr>
            <a:r>
              <a:rPr lang="en-US" sz="2100" b="1" dirty="0">
                <a:solidFill>
                  <a:schemeClr val="tx1"/>
                </a:solidFill>
                <a:highlight>
                  <a:srgbClr val="FFFF00"/>
                </a:highlight>
                <a:latin typeface="Times New Roman" panose="02020603050405020304" pitchFamily="18" charset="0"/>
                <a:cs typeface="Times New Roman" panose="02020603050405020304" pitchFamily="18" charset="0"/>
              </a:rPr>
              <a:t>All are at the same table!</a:t>
            </a:r>
          </a:p>
        </p:txBody>
      </p:sp>
      <p:pic>
        <p:nvPicPr>
          <p:cNvPr id="7" name="Picture 6" descr="A chair sitting in front of a building&#10;&#10;Description automatically generated">
            <a:extLst>
              <a:ext uri="{FF2B5EF4-FFF2-40B4-BE49-F238E27FC236}">
                <a16:creationId xmlns:a16="http://schemas.microsoft.com/office/drawing/2014/main" id="{DCB4055F-0169-7043-A829-647C33A5CCE3}"/>
              </a:ext>
            </a:extLst>
          </p:cNvPr>
          <p:cNvPicPr>
            <a:picLocks noChangeAspect="1"/>
          </p:cNvPicPr>
          <p:nvPr/>
        </p:nvPicPr>
        <p:blipFill>
          <a:blip r:embed="rId3"/>
          <a:stretch>
            <a:fillRect/>
          </a:stretch>
        </p:blipFill>
        <p:spPr>
          <a:xfrm>
            <a:off x="6085314" y="1983002"/>
            <a:ext cx="2045615" cy="2727487"/>
          </a:xfrm>
          <a:prstGeom prst="rect">
            <a:avLst/>
          </a:prstGeom>
        </p:spPr>
      </p:pic>
    </p:spTree>
    <p:extLst>
      <p:ext uri="{BB962C8B-B14F-4D97-AF65-F5344CB8AC3E}">
        <p14:creationId xmlns:p14="http://schemas.microsoft.com/office/powerpoint/2010/main" val="20292960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5" name="Content Placeholder 2">
            <a:extLst>
              <a:ext uri="{FF2B5EF4-FFF2-40B4-BE49-F238E27FC236}">
                <a16:creationId xmlns:a16="http://schemas.microsoft.com/office/drawing/2014/main" id="{459A40BA-5DBE-9C44-BAA5-F0FDE88D9340}"/>
              </a:ext>
            </a:extLst>
          </p:cNvPr>
          <p:cNvSpPr txBox="1">
            <a:spLocks/>
          </p:cNvSpPr>
          <p:nvPr/>
        </p:nvSpPr>
        <p:spPr>
          <a:xfrm>
            <a:off x="399347" y="1651992"/>
            <a:ext cx="7208816" cy="1839515"/>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457200" marR="0" lvl="0" indent="-355600" algn="l" rtl="0">
              <a:lnSpc>
                <a:spcPct val="120000"/>
              </a:lnSpc>
              <a:spcBef>
                <a:spcPts val="0"/>
              </a:spcBef>
              <a:spcAft>
                <a:spcPts val="0"/>
              </a:spcAft>
              <a:buClr>
                <a:schemeClr val="accent2"/>
              </a:buClr>
              <a:buSzPts val="2000"/>
              <a:buFont typeface="Montserrat Light"/>
              <a:buNone/>
              <a:defRPr sz="2000" b="0" i="0" u="none" strike="noStrike" cap="none">
                <a:solidFill>
                  <a:schemeClr val="accent2"/>
                </a:solidFill>
                <a:latin typeface="Montserrat Light"/>
                <a:ea typeface="Montserrat Light"/>
                <a:cs typeface="Montserrat Light"/>
                <a:sym typeface="Montserrat Light"/>
              </a:defRPr>
            </a:lvl1pPr>
            <a:lvl2pPr marL="914400" marR="0" lvl="1" indent="-355600" algn="l" rtl="0">
              <a:lnSpc>
                <a:spcPct val="120000"/>
              </a:lnSpc>
              <a:spcBef>
                <a:spcPts val="0"/>
              </a:spcBef>
              <a:spcAft>
                <a:spcPts val="0"/>
              </a:spcAft>
              <a:buClr>
                <a:schemeClr val="accent2"/>
              </a:buClr>
              <a:buSzPts val="3000"/>
              <a:buFont typeface="Montserrat Light"/>
              <a:buNone/>
              <a:defRPr sz="3000" b="0" i="0" u="none" strike="noStrike" cap="none">
                <a:solidFill>
                  <a:schemeClr val="accent2"/>
                </a:solidFill>
                <a:latin typeface="Montserrat Light"/>
                <a:ea typeface="Montserrat Light"/>
                <a:cs typeface="Montserrat Light"/>
                <a:sym typeface="Montserrat Light"/>
              </a:defRPr>
            </a:lvl2pPr>
            <a:lvl3pPr marL="1371600" marR="0" lvl="2" indent="-355600" algn="l" rtl="0">
              <a:lnSpc>
                <a:spcPct val="120000"/>
              </a:lnSpc>
              <a:spcBef>
                <a:spcPts val="0"/>
              </a:spcBef>
              <a:spcAft>
                <a:spcPts val="0"/>
              </a:spcAft>
              <a:buClr>
                <a:schemeClr val="accent2"/>
              </a:buClr>
              <a:buSzPts val="3000"/>
              <a:buFont typeface="Montserrat Light"/>
              <a:buNone/>
              <a:defRPr sz="3000" b="0" i="0" u="none" strike="noStrike" cap="none">
                <a:solidFill>
                  <a:schemeClr val="accent2"/>
                </a:solidFill>
                <a:latin typeface="Montserrat Light"/>
                <a:ea typeface="Montserrat Light"/>
                <a:cs typeface="Montserrat Light"/>
                <a:sym typeface="Montserrat Light"/>
              </a:defRPr>
            </a:lvl3pPr>
            <a:lvl4pPr marL="1828800" marR="0" lvl="3" indent="-355600" algn="l" rtl="0">
              <a:lnSpc>
                <a:spcPct val="120000"/>
              </a:lnSpc>
              <a:spcBef>
                <a:spcPts val="0"/>
              </a:spcBef>
              <a:spcAft>
                <a:spcPts val="0"/>
              </a:spcAft>
              <a:buClr>
                <a:schemeClr val="accent2"/>
              </a:buClr>
              <a:buSzPts val="3000"/>
              <a:buFont typeface="Montserrat Light"/>
              <a:buNone/>
              <a:defRPr sz="3000" b="0" i="0" u="none" strike="noStrike" cap="none">
                <a:solidFill>
                  <a:schemeClr val="accent2"/>
                </a:solidFill>
                <a:latin typeface="Montserrat Light"/>
                <a:ea typeface="Montserrat Light"/>
                <a:cs typeface="Montserrat Light"/>
                <a:sym typeface="Montserrat Light"/>
              </a:defRPr>
            </a:lvl4pPr>
            <a:lvl5pPr marL="2286000" marR="0" lvl="4" indent="-355600" algn="l" rtl="0">
              <a:lnSpc>
                <a:spcPct val="120000"/>
              </a:lnSpc>
              <a:spcBef>
                <a:spcPts val="0"/>
              </a:spcBef>
              <a:spcAft>
                <a:spcPts val="0"/>
              </a:spcAft>
              <a:buClr>
                <a:schemeClr val="accent2"/>
              </a:buClr>
              <a:buSzPts val="3000"/>
              <a:buFont typeface="Montserrat Light"/>
              <a:buNone/>
              <a:defRPr sz="3000" b="0" i="0" u="none" strike="noStrike" cap="none">
                <a:solidFill>
                  <a:schemeClr val="accent2"/>
                </a:solidFill>
                <a:latin typeface="Montserrat Light"/>
                <a:ea typeface="Montserrat Light"/>
                <a:cs typeface="Montserrat Light"/>
                <a:sym typeface="Montserrat Light"/>
              </a:defRPr>
            </a:lvl5pPr>
            <a:lvl6pPr marL="2743200" marR="0" lvl="5" indent="-355600" algn="l" rtl="0">
              <a:lnSpc>
                <a:spcPct val="120000"/>
              </a:lnSpc>
              <a:spcBef>
                <a:spcPts val="0"/>
              </a:spcBef>
              <a:spcAft>
                <a:spcPts val="0"/>
              </a:spcAft>
              <a:buClr>
                <a:schemeClr val="accent2"/>
              </a:buClr>
              <a:buSzPts val="3000"/>
              <a:buFont typeface="Montserrat Light"/>
              <a:buNone/>
              <a:defRPr sz="3000" b="0" i="0" u="none" strike="noStrike" cap="none">
                <a:solidFill>
                  <a:schemeClr val="accent2"/>
                </a:solidFill>
                <a:latin typeface="Montserrat Light"/>
                <a:ea typeface="Montserrat Light"/>
                <a:cs typeface="Montserrat Light"/>
                <a:sym typeface="Montserrat Light"/>
              </a:defRPr>
            </a:lvl6pPr>
            <a:lvl7pPr marL="3200400" marR="0" lvl="6" indent="-355600" algn="l" rtl="0">
              <a:lnSpc>
                <a:spcPct val="120000"/>
              </a:lnSpc>
              <a:spcBef>
                <a:spcPts val="0"/>
              </a:spcBef>
              <a:spcAft>
                <a:spcPts val="0"/>
              </a:spcAft>
              <a:buClr>
                <a:schemeClr val="accent2"/>
              </a:buClr>
              <a:buSzPts val="3000"/>
              <a:buFont typeface="Montserrat Light"/>
              <a:buNone/>
              <a:defRPr sz="3000" b="0" i="0" u="none" strike="noStrike" cap="none">
                <a:solidFill>
                  <a:schemeClr val="accent2"/>
                </a:solidFill>
                <a:latin typeface="Montserrat Light"/>
                <a:ea typeface="Montserrat Light"/>
                <a:cs typeface="Montserrat Light"/>
                <a:sym typeface="Montserrat Light"/>
              </a:defRPr>
            </a:lvl7pPr>
            <a:lvl8pPr marL="3657600" marR="0" lvl="7" indent="-355600" algn="l" rtl="0">
              <a:lnSpc>
                <a:spcPct val="120000"/>
              </a:lnSpc>
              <a:spcBef>
                <a:spcPts val="0"/>
              </a:spcBef>
              <a:spcAft>
                <a:spcPts val="0"/>
              </a:spcAft>
              <a:buClr>
                <a:schemeClr val="accent2"/>
              </a:buClr>
              <a:buSzPts val="3000"/>
              <a:buFont typeface="Montserrat Light"/>
              <a:buNone/>
              <a:defRPr sz="3000" b="0" i="0" u="none" strike="noStrike" cap="none">
                <a:solidFill>
                  <a:schemeClr val="accent2"/>
                </a:solidFill>
                <a:latin typeface="Montserrat Light"/>
                <a:ea typeface="Montserrat Light"/>
                <a:cs typeface="Montserrat Light"/>
                <a:sym typeface="Montserrat Light"/>
              </a:defRPr>
            </a:lvl8pPr>
            <a:lvl9pPr marL="4114800" marR="0" lvl="8" indent="-355600" algn="l" rtl="0">
              <a:lnSpc>
                <a:spcPct val="120000"/>
              </a:lnSpc>
              <a:spcBef>
                <a:spcPts val="0"/>
              </a:spcBef>
              <a:spcAft>
                <a:spcPts val="0"/>
              </a:spcAft>
              <a:buClr>
                <a:schemeClr val="accent2"/>
              </a:buClr>
              <a:buSzPts val="3000"/>
              <a:buFont typeface="Montserrat Light"/>
              <a:buNone/>
              <a:defRPr sz="3000" b="0" i="0" u="none" strike="noStrike" cap="none">
                <a:solidFill>
                  <a:schemeClr val="accent2"/>
                </a:solidFill>
                <a:latin typeface="Montserrat Light"/>
                <a:ea typeface="Montserrat Light"/>
                <a:cs typeface="Montserrat Light"/>
                <a:sym typeface="Montserrat Light"/>
              </a:defRPr>
            </a:lvl9pPr>
          </a:lstStyle>
          <a:p>
            <a:r>
              <a:rPr lang="en-US" sz="1800" dirty="0">
                <a:solidFill>
                  <a:schemeClr val="tx1"/>
                </a:solidFill>
                <a:latin typeface="Times New Roman" panose="02020603050405020304" pitchFamily="18" charset="0"/>
                <a:cs typeface="Times New Roman" panose="02020603050405020304" pitchFamily="18" charset="0"/>
              </a:rPr>
              <a:t>Physicians are </a:t>
            </a:r>
            <a:r>
              <a:rPr lang="en-US" sz="1800" b="1" dirty="0">
                <a:solidFill>
                  <a:schemeClr val="tx1"/>
                </a:solidFill>
                <a:latin typeface="Times New Roman" panose="02020603050405020304" pitchFamily="18" charset="0"/>
                <a:cs typeface="Times New Roman" panose="02020603050405020304" pitchFamily="18" charset="0"/>
              </a:rPr>
              <a:t>obliged</a:t>
            </a:r>
            <a:r>
              <a:rPr lang="en-US" sz="1800" dirty="0">
                <a:solidFill>
                  <a:schemeClr val="tx1"/>
                </a:solidFill>
                <a:latin typeface="Times New Roman" panose="02020603050405020304" pitchFamily="18" charset="0"/>
                <a:cs typeface="Times New Roman" panose="02020603050405020304" pitchFamily="18" charset="0"/>
              </a:rPr>
              <a:t> to document in order to support the care that is ordered and the financial charges for same. </a:t>
            </a:r>
            <a:r>
              <a:rPr lang="en-US" sz="1800" b="1" i="1" dirty="0">
                <a:solidFill>
                  <a:schemeClr val="tx1"/>
                </a:solidFill>
                <a:latin typeface="Times New Roman" panose="02020603050405020304" pitchFamily="18" charset="0"/>
                <a:cs typeface="Times New Roman" panose="02020603050405020304" pitchFamily="18" charset="0"/>
              </a:rPr>
              <a:t>"Good clinical documentation is part of the core responsibility of every doctor</a:t>
            </a:r>
            <a:r>
              <a:rPr lang="en-US" sz="1800" i="1" dirty="0">
                <a:solidFill>
                  <a:schemeClr val="tx1"/>
                </a:solidFill>
                <a:latin typeface="Times New Roman" panose="02020603050405020304" pitchFamily="18" charset="0"/>
                <a:cs typeface="Times New Roman" panose="02020603050405020304" pitchFamily="18" charset="0"/>
              </a:rPr>
              <a:t>.”**</a:t>
            </a:r>
            <a:endParaRPr lang="en-US" sz="1800" dirty="0">
              <a:solidFill>
                <a:schemeClr val="tx1"/>
              </a:solidFill>
              <a:latin typeface="Times New Roman" panose="02020603050405020304" pitchFamily="18" charset="0"/>
              <a:cs typeface="Times New Roman" panose="02020603050405020304" pitchFamily="18" charset="0"/>
            </a:endParaRPr>
          </a:p>
          <a:p>
            <a:r>
              <a:rPr lang="en-US" sz="1800" dirty="0">
                <a:solidFill>
                  <a:schemeClr val="tx1"/>
                </a:solidFill>
                <a:latin typeface="Times New Roman" panose="02020603050405020304" pitchFamily="18" charset="0"/>
                <a:cs typeface="Times New Roman" panose="02020603050405020304" pitchFamily="18" charset="0"/>
              </a:rPr>
              <a:t>In “The Business of Healthcare” blog, 8/31/16, it is stated that </a:t>
            </a:r>
            <a:r>
              <a:rPr lang="en-US" sz="1800" i="1" dirty="0">
                <a:solidFill>
                  <a:schemeClr val="tx1"/>
                </a:solidFill>
                <a:latin typeface="Times New Roman" panose="02020603050405020304" pitchFamily="18" charset="0"/>
                <a:cs typeface="Times New Roman" panose="02020603050405020304" pitchFamily="18" charset="0"/>
              </a:rPr>
              <a:t>“Clear and concise medical record documentation is critical to providing patients with quality care, ensuring accurate and timely payment for the services furnished, mitigating malpractice risks, and helping healthcare providers evaluate and plan the patient’s treatment and maintain the continuum of care.” **</a:t>
            </a:r>
          </a:p>
          <a:p>
            <a:pPr marL="0" indent="0"/>
            <a:endParaRPr lang="en-US" sz="1400" i="1" dirty="0">
              <a:solidFill>
                <a:schemeClr val="tx1"/>
              </a:solidFill>
              <a:latin typeface="Times New Roman" panose="02020603050405020304" pitchFamily="18" charset="0"/>
              <a:cs typeface="Times New Roman" panose="02020603050405020304" pitchFamily="18" charset="0"/>
            </a:endParaRPr>
          </a:p>
          <a:p>
            <a:pPr marL="0" indent="0"/>
            <a:r>
              <a:rPr lang="en-US" sz="1100" b="1" dirty="0">
                <a:solidFill>
                  <a:schemeClr val="tx1"/>
                </a:solidFill>
                <a:latin typeface="Times New Roman" panose="02020603050405020304" pitchFamily="18" charset="0"/>
                <a:cs typeface="Times New Roman" panose="02020603050405020304" pitchFamily="18" charset="0"/>
              </a:rPr>
              <a:t>**</a:t>
            </a:r>
            <a:r>
              <a:rPr lang="en-US" sz="1100" dirty="0">
                <a:solidFill>
                  <a:schemeClr val="tx1"/>
                </a:solidFill>
                <a:latin typeface="Times New Roman" panose="02020603050405020304" pitchFamily="18" charset="0"/>
                <a:cs typeface="Times New Roman" panose="02020603050405020304" pitchFamily="18" charset="0"/>
              </a:rPr>
              <a:t> </a:t>
            </a:r>
            <a:r>
              <a:rPr lang="en-US" sz="1100" b="1" u="sng" dirty="0">
                <a:solidFill>
                  <a:schemeClr val="tx1"/>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https://www.scp-health.com/providers/blog/think-with-your-ink-4-reasons-why-proper-medical-record-documentation-is-vital</a:t>
            </a:r>
            <a:r>
              <a:rPr lang="en-US" sz="1100" b="1" dirty="0">
                <a:solidFill>
                  <a:schemeClr val="tx1"/>
                </a:solidFill>
                <a:latin typeface="Times New Roman" panose="02020603050405020304" pitchFamily="18" charset="0"/>
                <a:cs typeface="Times New Roman" panose="02020603050405020304" pitchFamily="18" charset="0"/>
              </a:rPr>
              <a:t> </a:t>
            </a:r>
            <a:endParaRPr lang="en-US" sz="1100" dirty="0">
              <a:solidFill>
                <a:schemeClr val="tx1"/>
              </a:solidFill>
              <a:latin typeface="Times New Roman" panose="02020603050405020304" pitchFamily="18" charset="0"/>
              <a:cs typeface="Times New Roman" panose="02020603050405020304" pitchFamily="18" charset="0"/>
            </a:endParaRPr>
          </a:p>
          <a:p>
            <a:endParaRPr lang="en-US" sz="1400" dirty="0">
              <a:solidFill>
                <a:schemeClr val="tx1"/>
              </a:solidFill>
              <a:latin typeface="Times New Roman" panose="02020603050405020304" pitchFamily="18" charset="0"/>
              <a:cs typeface="Times New Roman" panose="02020603050405020304" pitchFamily="18" charset="0"/>
            </a:endParaRPr>
          </a:p>
          <a:p>
            <a:endParaRPr lang="en-US" sz="1400" dirty="0">
              <a:solidFill>
                <a:schemeClr val="tx1"/>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548B894A-17C9-0F43-8EC9-D0C69060AA81}"/>
              </a:ext>
            </a:extLst>
          </p:cNvPr>
          <p:cNvSpPr txBox="1"/>
          <p:nvPr/>
        </p:nvSpPr>
        <p:spPr>
          <a:xfrm>
            <a:off x="2965141" y="4686630"/>
            <a:ext cx="3213716" cy="261610"/>
          </a:xfrm>
          <a:prstGeom prst="rect">
            <a:avLst/>
          </a:prstGeom>
          <a:noFill/>
        </p:spPr>
        <p:txBody>
          <a:bodyPr wrap="square" rtlCol="0">
            <a:spAutoFit/>
          </a:bodyPr>
          <a:lstStyle/>
          <a:p>
            <a:pPr algn="ctr"/>
            <a:r>
              <a:rPr lang="en-US" sz="1100" dirty="0"/>
              <a:t>Copyright 2020 – All Rights Reserved</a:t>
            </a:r>
          </a:p>
        </p:txBody>
      </p:sp>
    </p:spTree>
    <p:extLst>
      <p:ext uri="{BB962C8B-B14F-4D97-AF65-F5344CB8AC3E}">
        <p14:creationId xmlns:p14="http://schemas.microsoft.com/office/powerpoint/2010/main" val="40037344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 name="TextBox 2">
            <a:extLst>
              <a:ext uri="{FF2B5EF4-FFF2-40B4-BE49-F238E27FC236}">
                <a16:creationId xmlns:a16="http://schemas.microsoft.com/office/drawing/2014/main" id="{3B09A607-24FE-3244-AC62-725DFDD9118A}"/>
              </a:ext>
            </a:extLst>
          </p:cNvPr>
          <p:cNvSpPr txBox="1"/>
          <p:nvPr/>
        </p:nvSpPr>
        <p:spPr>
          <a:xfrm>
            <a:off x="2965141" y="4686630"/>
            <a:ext cx="3213716" cy="261610"/>
          </a:xfrm>
          <a:prstGeom prst="rect">
            <a:avLst/>
          </a:prstGeom>
          <a:noFill/>
        </p:spPr>
        <p:txBody>
          <a:bodyPr wrap="square" rtlCol="0">
            <a:spAutoFit/>
          </a:bodyPr>
          <a:lstStyle/>
          <a:p>
            <a:pPr algn="ctr"/>
            <a:r>
              <a:rPr lang="en-US" sz="1100" dirty="0"/>
              <a:t>Copyright 2020 – All Rights Reserved</a:t>
            </a:r>
          </a:p>
        </p:txBody>
      </p:sp>
      <p:sp>
        <p:nvSpPr>
          <p:cNvPr id="6" name="Content Placeholder 2">
            <a:extLst>
              <a:ext uri="{FF2B5EF4-FFF2-40B4-BE49-F238E27FC236}">
                <a16:creationId xmlns:a16="http://schemas.microsoft.com/office/drawing/2014/main" id="{723EBB02-D9DB-1E40-A64F-8F8F9FAC92F0}"/>
              </a:ext>
            </a:extLst>
          </p:cNvPr>
          <p:cNvSpPr txBox="1">
            <a:spLocks/>
          </p:cNvSpPr>
          <p:nvPr/>
        </p:nvSpPr>
        <p:spPr>
          <a:xfrm>
            <a:off x="870013" y="1338459"/>
            <a:ext cx="7741328" cy="3263504"/>
          </a:xfrm>
          <a:prstGeom prst="rect">
            <a:avLst/>
          </a:prstGeom>
          <a:noFill/>
          <a:ln>
            <a:noFill/>
          </a:ln>
        </p:spPr>
        <p:txBody>
          <a:bodyPr spcFirstLastPara="1" wrap="square" lIns="0" tIns="0" rIns="0" bIns="0" anchor="t" anchorCtr="0">
            <a:normAutofit/>
          </a:bodyPr>
          <a:lstStyle>
            <a:defPPr marR="0" lvl="0" algn="l" rtl="0">
              <a:lnSpc>
                <a:spcPct val="100000"/>
              </a:lnSpc>
              <a:spcBef>
                <a:spcPts val="0"/>
              </a:spcBef>
              <a:spcAft>
                <a:spcPts val="0"/>
              </a:spcAft>
            </a:defPPr>
            <a:lvl1pPr marL="457200" marR="0" lvl="0" indent="-355600" algn="l" rtl="0">
              <a:lnSpc>
                <a:spcPct val="120000"/>
              </a:lnSpc>
              <a:spcBef>
                <a:spcPts val="0"/>
              </a:spcBef>
              <a:spcAft>
                <a:spcPts val="0"/>
              </a:spcAft>
              <a:buClr>
                <a:schemeClr val="accent2"/>
              </a:buClr>
              <a:buSzPts val="2000"/>
              <a:buFont typeface="Montserrat Light"/>
              <a:buNone/>
              <a:defRPr sz="2000" b="0" i="0" u="none" strike="noStrike" cap="none">
                <a:solidFill>
                  <a:schemeClr val="accent2"/>
                </a:solidFill>
                <a:latin typeface="Montserrat Light"/>
                <a:ea typeface="Montserrat Light"/>
                <a:cs typeface="Montserrat Light"/>
                <a:sym typeface="Montserrat Light"/>
              </a:defRPr>
            </a:lvl1pPr>
            <a:lvl2pPr marL="914400" marR="0" lvl="1" indent="-355600" algn="l" rtl="0">
              <a:lnSpc>
                <a:spcPct val="120000"/>
              </a:lnSpc>
              <a:spcBef>
                <a:spcPts val="0"/>
              </a:spcBef>
              <a:spcAft>
                <a:spcPts val="0"/>
              </a:spcAft>
              <a:buClr>
                <a:schemeClr val="accent2"/>
              </a:buClr>
              <a:buSzPts val="3000"/>
              <a:buFont typeface="Montserrat Light"/>
              <a:buNone/>
              <a:defRPr sz="3000" b="0" i="0" u="none" strike="noStrike" cap="none">
                <a:solidFill>
                  <a:schemeClr val="accent2"/>
                </a:solidFill>
                <a:latin typeface="Montserrat Light"/>
                <a:ea typeface="Montserrat Light"/>
                <a:cs typeface="Montserrat Light"/>
                <a:sym typeface="Montserrat Light"/>
              </a:defRPr>
            </a:lvl2pPr>
            <a:lvl3pPr marL="1371600" marR="0" lvl="2" indent="-355600" algn="l" rtl="0">
              <a:lnSpc>
                <a:spcPct val="120000"/>
              </a:lnSpc>
              <a:spcBef>
                <a:spcPts val="0"/>
              </a:spcBef>
              <a:spcAft>
                <a:spcPts val="0"/>
              </a:spcAft>
              <a:buClr>
                <a:schemeClr val="accent2"/>
              </a:buClr>
              <a:buSzPts val="3000"/>
              <a:buFont typeface="Montserrat Light"/>
              <a:buNone/>
              <a:defRPr sz="3000" b="0" i="0" u="none" strike="noStrike" cap="none">
                <a:solidFill>
                  <a:schemeClr val="accent2"/>
                </a:solidFill>
                <a:latin typeface="Montserrat Light"/>
                <a:ea typeface="Montserrat Light"/>
                <a:cs typeface="Montserrat Light"/>
                <a:sym typeface="Montserrat Light"/>
              </a:defRPr>
            </a:lvl3pPr>
            <a:lvl4pPr marL="1828800" marR="0" lvl="3" indent="-355600" algn="l" rtl="0">
              <a:lnSpc>
                <a:spcPct val="120000"/>
              </a:lnSpc>
              <a:spcBef>
                <a:spcPts val="0"/>
              </a:spcBef>
              <a:spcAft>
                <a:spcPts val="0"/>
              </a:spcAft>
              <a:buClr>
                <a:schemeClr val="accent2"/>
              </a:buClr>
              <a:buSzPts val="3000"/>
              <a:buFont typeface="Montserrat Light"/>
              <a:buNone/>
              <a:defRPr sz="3000" b="0" i="0" u="none" strike="noStrike" cap="none">
                <a:solidFill>
                  <a:schemeClr val="accent2"/>
                </a:solidFill>
                <a:latin typeface="Montserrat Light"/>
                <a:ea typeface="Montserrat Light"/>
                <a:cs typeface="Montserrat Light"/>
                <a:sym typeface="Montserrat Light"/>
              </a:defRPr>
            </a:lvl4pPr>
            <a:lvl5pPr marL="2286000" marR="0" lvl="4" indent="-355600" algn="l" rtl="0">
              <a:lnSpc>
                <a:spcPct val="120000"/>
              </a:lnSpc>
              <a:spcBef>
                <a:spcPts val="0"/>
              </a:spcBef>
              <a:spcAft>
                <a:spcPts val="0"/>
              </a:spcAft>
              <a:buClr>
                <a:schemeClr val="accent2"/>
              </a:buClr>
              <a:buSzPts val="3000"/>
              <a:buFont typeface="Montserrat Light"/>
              <a:buNone/>
              <a:defRPr sz="3000" b="0" i="0" u="none" strike="noStrike" cap="none">
                <a:solidFill>
                  <a:schemeClr val="accent2"/>
                </a:solidFill>
                <a:latin typeface="Montserrat Light"/>
                <a:ea typeface="Montserrat Light"/>
                <a:cs typeface="Montserrat Light"/>
                <a:sym typeface="Montserrat Light"/>
              </a:defRPr>
            </a:lvl5pPr>
            <a:lvl6pPr marL="2743200" marR="0" lvl="5" indent="-355600" algn="l" rtl="0">
              <a:lnSpc>
                <a:spcPct val="120000"/>
              </a:lnSpc>
              <a:spcBef>
                <a:spcPts val="0"/>
              </a:spcBef>
              <a:spcAft>
                <a:spcPts val="0"/>
              </a:spcAft>
              <a:buClr>
                <a:schemeClr val="accent2"/>
              </a:buClr>
              <a:buSzPts val="3000"/>
              <a:buFont typeface="Montserrat Light"/>
              <a:buNone/>
              <a:defRPr sz="3000" b="0" i="0" u="none" strike="noStrike" cap="none">
                <a:solidFill>
                  <a:schemeClr val="accent2"/>
                </a:solidFill>
                <a:latin typeface="Montserrat Light"/>
                <a:ea typeface="Montserrat Light"/>
                <a:cs typeface="Montserrat Light"/>
                <a:sym typeface="Montserrat Light"/>
              </a:defRPr>
            </a:lvl6pPr>
            <a:lvl7pPr marL="3200400" marR="0" lvl="6" indent="-355600" algn="l" rtl="0">
              <a:lnSpc>
                <a:spcPct val="120000"/>
              </a:lnSpc>
              <a:spcBef>
                <a:spcPts val="0"/>
              </a:spcBef>
              <a:spcAft>
                <a:spcPts val="0"/>
              </a:spcAft>
              <a:buClr>
                <a:schemeClr val="accent2"/>
              </a:buClr>
              <a:buSzPts val="3000"/>
              <a:buFont typeface="Montserrat Light"/>
              <a:buNone/>
              <a:defRPr sz="3000" b="0" i="0" u="none" strike="noStrike" cap="none">
                <a:solidFill>
                  <a:schemeClr val="accent2"/>
                </a:solidFill>
                <a:latin typeface="Montserrat Light"/>
                <a:ea typeface="Montserrat Light"/>
                <a:cs typeface="Montserrat Light"/>
                <a:sym typeface="Montserrat Light"/>
              </a:defRPr>
            </a:lvl7pPr>
            <a:lvl8pPr marL="3657600" marR="0" lvl="7" indent="-355600" algn="l" rtl="0">
              <a:lnSpc>
                <a:spcPct val="120000"/>
              </a:lnSpc>
              <a:spcBef>
                <a:spcPts val="0"/>
              </a:spcBef>
              <a:spcAft>
                <a:spcPts val="0"/>
              </a:spcAft>
              <a:buClr>
                <a:schemeClr val="accent2"/>
              </a:buClr>
              <a:buSzPts val="3000"/>
              <a:buFont typeface="Montserrat Light"/>
              <a:buNone/>
              <a:defRPr sz="3000" b="0" i="0" u="none" strike="noStrike" cap="none">
                <a:solidFill>
                  <a:schemeClr val="accent2"/>
                </a:solidFill>
                <a:latin typeface="Montserrat Light"/>
                <a:ea typeface="Montserrat Light"/>
                <a:cs typeface="Montserrat Light"/>
                <a:sym typeface="Montserrat Light"/>
              </a:defRPr>
            </a:lvl8pPr>
            <a:lvl9pPr marL="4114800" marR="0" lvl="8" indent="-355600" algn="l" rtl="0">
              <a:lnSpc>
                <a:spcPct val="120000"/>
              </a:lnSpc>
              <a:spcBef>
                <a:spcPts val="0"/>
              </a:spcBef>
              <a:spcAft>
                <a:spcPts val="0"/>
              </a:spcAft>
              <a:buClr>
                <a:schemeClr val="accent2"/>
              </a:buClr>
              <a:buSzPts val="3000"/>
              <a:buFont typeface="Montserrat Light"/>
              <a:buNone/>
              <a:defRPr sz="3000" b="0" i="0" u="none" strike="noStrike" cap="none">
                <a:solidFill>
                  <a:schemeClr val="accent2"/>
                </a:solidFill>
                <a:latin typeface="Montserrat Light"/>
                <a:ea typeface="Montserrat Light"/>
                <a:cs typeface="Montserrat Light"/>
                <a:sym typeface="Montserrat Light"/>
              </a:defRPr>
            </a:lvl9pPr>
          </a:lstStyle>
          <a:p>
            <a:pPr>
              <a:buFont typeface="Wingdings" pitchFamily="2" charset="2"/>
              <a:buChar char="v"/>
            </a:pPr>
            <a:r>
              <a:rPr lang="en-US" sz="1800" dirty="0">
                <a:solidFill>
                  <a:schemeClr val="tx1"/>
                </a:solidFill>
                <a:latin typeface="Times New Roman" panose="02020603050405020304" pitchFamily="18" charset="0"/>
                <a:cs typeface="Times New Roman" panose="02020603050405020304" pitchFamily="18" charset="0"/>
              </a:rPr>
              <a:t>Documentation reflects direct cost and supports indirect costs</a:t>
            </a:r>
          </a:p>
          <a:p>
            <a:pPr>
              <a:buFont typeface="Wingdings" pitchFamily="2" charset="2"/>
              <a:buChar char="v"/>
            </a:pPr>
            <a:r>
              <a:rPr lang="en-US" sz="1800" dirty="0">
                <a:solidFill>
                  <a:schemeClr val="tx1"/>
                </a:solidFill>
                <a:latin typeface="Times New Roman" panose="02020603050405020304" pitchFamily="18" charset="0"/>
                <a:cs typeface="Times New Roman" panose="02020603050405020304" pitchFamily="18" charset="0"/>
              </a:rPr>
              <a:t>Can continued insufficient documentation that affects revenue continue to be tolerated?</a:t>
            </a:r>
          </a:p>
          <a:p>
            <a:pPr>
              <a:buFont typeface="Wingdings" pitchFamily="2" charset="2"/>
              <a:buChar char="v"/>
            </a:pPr>
            <a:r>
              <a:rPr lang="en-US" sz="1800" dirty="0">
                <a:solidFill>
                  <a:schemeClr val="tx1"/>
                </a:solidFill>
                <a:latin typeface="Times New Roman" panose="02020603050405020304" pitchFamily="18" charset="0"/>
                <a:cs typeface="Times New Roman" panose="02020603050405020304" pitchFamily="18" charset="0"/>
              </a:rPr>
              <a:t>Would any other company allow someone to cost them revenue without consequences?</a:t>
            </a:r>
          </a:p>
          <a:p>
            <a:pPr>
              <a:buFont typeface="Wingdings" pitchFamily="2" charset="2"/>
              <a:buChar char="v"/>
            </a:pPr>
            <a:r>
              <a:rPr lang="en-US" sz="1800" dirty="0">
                <a:solidFill>
                  <a:schemeClr val="tx1"/>
                </a:solidFill>
                <a:latin typeface="Times New Roman" panose="02020603050405020304" pitchFamily="18" charset="0"/>
                <a:cs typeface="Times New Roman" panose="02020603050405020304" pitchFamily="18" charset="0"/>
              </a:rPr>
              <a:t>Many time executives bends over backwards to allow physicians to not do what they should be doing</a:t>
            </a:r>
          </a:p>
          <a:p>
            <a:pPr marL="1016000" lvl="1" indent="-457200">
              <a:buFont typeface="Wingdings" pitchFamily="2" charset="2"/>
              <a:buChar char="v"/>
            </a:pPr>
            <a:r>
              <a:rPr lang="en-US" sz="1800" dirty="0">
                <a:solidFill>
                  <a:schemeClr val="tx1"/>
                </a:solidFill>
                <a:latin typeface="Times New Roman" panose="02020603050405020304" pitchFamily="18" charset="0"/>
                <a:cs typeface="Times New Roman" panose="02020603050405020304" pitchFamily="18" charset="0"/>
              </a:rPr>
              <a:t>Enables poor behavior and affects revenue flow</a:t>
            </a:r>
          </a:p>
        </p:txBody>
      </p:sp>
      <p:sp>
        <p:nvSpPr>
          <p:cNvPr id="7" name="Title 1">
            <a:extLst>
              <a:ext uri="{FF2B5EF4-FFF2-40B4-BE49-F238E27FC236}">
                <a16:creationId xmlns:a16="http://schemas.microsoft.com/office/drawing/2014/main" id="{A97CDE48-1A8F-804C-BF0C-2D617F162477}"/>
              </a:ext>
            </a:extLst>
          </p:cNvPr>
          <p:cNvSpPr txBox="1">
            <a:spLocks/>
          </p:cNvSpPr>
          <p:nvPr/>
        </p:nvSpPr>
        <p:spPr>
          <a:xfrm>
            <a:off x="513242" y="541537"/>
            <a:ext cx="6393585" cy="587705"/>
          </a:xfrm>
          <a:prstGeom prst="rect">
            <a:avLst/>
          </a:prstGeom>
          <a:noFill/>
          <a:ln>
            <a:noFill/>
          </a:ln>
        </p:spPr>
        <p:txBody>
          <a:bodyPr spcFirstLastPara="1" wrap="square" lIns="0" tIns="0" rIns="0" bIns="0" anchor="b" anchorCtr="0">
            <a:normAutofit fontScale="97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000"/>
              <a:buFont typeface="Poppins"/>
              <a:buNone/>
              <a:defRPr sz="4000" b="1" i="0" u="none" strike="noStrike" cap="none">
                <a:solidFill>
                  <a:schemeClr val="dk1"/>
                </a:solidFill>
                <a:latin typeface="Poppins"/>
                <a:ea typeface="Poppins"/>
                <a:cs typeface="Poppins"/>
                <a:sym typeface="Poppins"/>
              </a:defRPr>
            </a:lvl1pPr>
            <a:lvl2pPr marR="0" lvl="1" algn="l" rtl="0">
              <a:lnSpc>
                <a:spcPct val="100000"/>
              </a:lnSpc>
              <a:spcBef>
                <a:spcPts val="0"/>
              </a:spcBef>
              <a:spcAft>
                <a:spcPts val="0"/>
              </a:spcAft>
              <a:buClr>
                <a:schemeClr val="dk1"/>
              </a:buClr>
              <a:buSzPts val="4000"/>
              <a:buFont typeface="Poppins"/>
              <a:buNone/>
              <a:defRPr sz="4000" b="1" i="0" u="none" strike="noStrike" cap="none">
                <a:solidFill>
                  <a:schemeClr val="dk1"/>
                </a:solidFill>
                <a:latin typeface="Poppins"/>
                <a:ea typeface="Poppins"/>
                <a:cs typeface="Poppins"/>
                <a:sym typeface="Poppins"/>
              </a:defRPr>
            </a:lvl2pPr>
            <a:lvl3pPr marR="0" lvl="2" algn="l" rtl="0">
              <a:lnSpc>
                <a:spcPct val="100000"/>
              </a:lnSpc>
              <a:spcBef>
                <a:spcPts val="0"/>
              </a:spcBef>
              <a:spcAft>
                <a:spcPts val="0"/>
              </a:spcAft>
              <a:buClr>
                <a:schemeClr val="dk1"/>
              </a:buClr>
              <a:buSzPts val="4000"/>
              <a:buFont typeface="Poppins"/>
              <a:buNone/>
              <a:defRPr sz="4000" b="1" i="0" u="none" strike="noStrike" cap="none">
                <a:solidFill>
                  <a:schemeClr val="dk1"/>
                </a:solidFill>
                <a:latin typeface="Poppins"/>
                <a:ea typeface="Poppins"/>
                <a:cs typeface="Poppins"/>
                <a:sym typeface="Poppins"/>
              </a:defRPr>
            </a:lvl3pPr>
            <a:lvl4pPr marR="0" lvl="3" algn="l" rtl="0">
              <a:lnSpc>
                <a:spcPct val="100000"/>
              </a:lnSpc>
              <a:spcBef>
                <a:spcPts val="0"/>
              </a:spcBef>
              <a:spcAft>
                <a:spcPts val="0"/>
              </a:spcAft>
              <a:buClr>
                <a:schemeClr val="dk1"/>
              </a:buClr>
              <a:buSzPts val="4000"/>
              <a:buFont typeface="Poppins"/>
              <a:buNone/>
              <a:defRPr sz="4000" b="1" i="0" u="none" strike="noStrike" cap="none">
                <a:solidFill>
                  <a:schemeClr val="dk1"/>
                </a:solidFill>
                <a:latin typeface="Poppins"/>
                <a:ea typeface="Poppins"/>
                <a:cs typeface="Poppins"/>
                <a:sym typeface="Poppins"/>
              </a:defRPr>
            </a:lvl4pPr>
            <a:lvl5pPr marR="0" lvl="4" algn="l" rtl="0">
              <a:lnSpc>
                <a:spcPct val="100000"/>
              </a:lnSpc>
              <a:spcBef>
                <a:spcPts val="0"/>
              </a:spcBef>
              <a:spcAft>
                <a:spcPts val="0"/>
              </a:spcAft>
              <a:buClr>
                <a:schemeClr val="dk1"/>
              </a:buClr>
              <a:buSzPts val="4000"/>
              <a:buFont typeface="Poppins"/>
              <a:buNone/>
              <a:defRPr sz="4000" b="1" i="0" u="none" strike="noStrike" cap="none">
                <a:solidFill>
                  <a:schemeClr val="dk1"/>
                </a:solidFill>
                <a:latin typeface="Poppins"/>
                <a:ea typeface="Poppins"/>
                <a:cs typeface="Poppins"/>
                <a:sym typeface="Poppins"/>
              </a:defRPr>
            </a:lvl5pPr>
            <a:lvl6pPr marR="0" lvl="5" algn="l" rtl="0">
              <a:lnSpc>
                <a:spcPct val="100000"/>
              </a:lnSpc>
              <a:spcBef>
                <a:spcPts val="0"/>
              </a:spcBef>
              <a:spcAft>
                <a:spcPts val="0"/>
              </a:spcAft>
              <a:buClr>
                <a:schemeClr val="dk1"/>
              </a:buClr>
              <a:buSzPts val="4000"/>
              <a:buFont typeface="Poppins"/>
              <a:buNone/>
              <a:defRPr sz="4000" b="1" i="0" u="none" strike="noStrike" cap="none">
                <a:solidFill>
                  <a:schemeClr val="dk1"/>
                </a:solidFill>
                <a:latin typeface="Poppins"/>
                <a:ea typeface="Poppins"/>
                <a:cs typeface="Poppins"/>
                <a:sym typeface="Poppins"/>
              </a:defRPr>
            </a:lvl6pPr>
            <a:lvl7pPr marR="0" lvl="6" algn="l" rtl="0">
              <a:lnSpc>
                <a:spcPct val="100000"/>
              </a:lnSpc>
              <a:spcBef>
                <a:spcPts val="0"/>
              </a:spcBef>
              <a:spcAft>
                <a:spcPts val="0"/>
              </a:spcAft>
              <a:buClr>
                <a:schemeClr val="dk1"/>
              </a:buClr>
              <a:buSzPts val="4000"/>
              <a:buFont typeface="Poppins"/>
              <a:buNone/>
              <a:defRPr sz="4000" b="1" i="0" u="none" strike="noStrike" cap="none">
                <a:solidFill>
                  <a:schemeClr val="dk1"/>
                </a:solidFill>
                <a:latin typeface="Poppins"/>
                <a:ea typeface="Poppins"/>
                <a:cs typeface="Poppins"/>
                <a:sym typeface="Poppins"/>
              </a:defRPr>
            </a:lvl7pPr>
            <a:lvl8pPr marR="0" lvl="7" algn="l" rtl="0">
              <a:lnSpc>
                <a:spcPct val="100000"/>
              </a:lnSpc>
              <a:spcBef>
                <a:spcPts val="0"/>
              </a:spcBef>
              <a:spcAft>
                <a:spcPts val="0"/>
              </a:spcAft>
              <a:buClr>
                <a:schemeClr val="dk1"/>
              </a:buClr>
              <a:buSzPts val="4000"/>
              <a:buFont typeface="Poppins"/>
              <a:buNone/>
              <a:defRPr sz="4000" b="1" i="0" u="none" strike="noStrike" cap="none">
                <a:solidFill>
                  <a:schemeClr val="dk1"/>
                </a:solidFill>
                <a:latin typeface="Poppins"/>
                <a:ea typeface="Poppins"/>
                <a:cs typeface="Poppins"/>
                <a:sym typeface="Poppins"/>
              </a:defRPr>
            </a:lvl8pPr>
            <a:lvl9pPr marR="0" lvl="8" algn="l" rtl="0">
              <a:lnSpc>
                <a:spcPct val="100000"/>
              </a:lnSpc>
              <a:spcBef>
                <a:spcPts val="0"/>
              </a:spcBef>
              <a:spcAft>
                <a:spcPts val="0"/>
              </a:spcAft>
              <a:buClr>
                <a:schemeClr val="dk1"/>
              </a:buClr>
              <a:buSzPts val="4000"/>
              <a:buFont typeface="Poppins"/>
              <a:buNone/>
              <a:defRPr sz="4000" b="1" i="0" u="none" strike="noStrike" cap="none">
                <a:solidFill>
                  <a:schemeClr val="dk1"/>
                </a:solidFill>
                <a:latin typeface="Poppins"/>
                <a:ea typeface="Poppins"/>
                <a:cs typeface="Poppins"/>
                <a:sym typeface="Poppins"/>
              </a:defRPr>
            </a:lvl9pPr>
          </a:lstStyle>
          <a:p>
            <a:r>
              <a:rPr lang="en-US" sz="2800" dirty="0">
                <a:solidFill>
                  <a:schemeClr val="tx1"/>
                </a:solidFill>
                <a:latin typeface="Times New Roman" panose="02020603050405020304" pitchFamily="18" charset="0"/>
                <a:cs typeface="Times New Roman" panose="02020603050405020304" pitchFamily="18" charset="0"/>
              </a:rPr>
              <a:t>Hospitals Deserve to get Paid, PERIOD</a:t>
            </a:r>
            <a:endParaRPr lang="en-US" sz="255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361182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 name="TextBox 2">
            <a:extLst>
              <a:ext uri="{FF2B5EF4-FFF2-40B4-BE49-F238E27FC236}">
                <a16:creationId xmlns:a16="http://schemas.microsoft.com/office/drawing/2014/main" id="{3B09A607-24FE-3244-AC62-725DFDD9118A}"/>
              </a:ext>
            </a:extLst>
          </p:cNvPr>
          <p:cNvSpPr txBox="1"/>
          <p:nvPr/>
        </p:nvSpPr>
        <p:spPr>
          <a:xfrm>
            <a:off x="2965141" y="4686630"/>
            <a:ext cx="3213716" cy="261610"/>
          </a:xfrm>
          <a:prstGeom prst="rect">
            <a:avLst/>
          </a:prstGeom>
          <a:noFill/>
        </p:spPr>
        <p:txBody>
          <a:bodyPr wrap="square" rtlCol="0">
            <a:spAutoFit/>
          </a:bodyPr>
          <a:lstStyle/>
          <a:p>
            <a:pPr algn="ctr"/>
            <a:r>
              <a:rPr lang="en-US" sz="1100" dirty="0"/>
              <a:t>Copyright 2020 – All Rights Reserved</a:t>
            </a:r>
          </a:p>
        </p:txBody>
      </p:sp>
      <p:sp>
        <p:nvSpPr>
          <p:cNvPr id="6" name="Content Placeholder 2">
            <a:extLst>
              <a:ext uri="{FF2B5EF4-FFF2-40B4-BE49-F238E27FC236}">
                <a16:creationId xmlns:a16="http://schemas.microsoft.com/office/drawing/2014/main" id="{723EBB02-D9DB-1E40-A64F-8F8F9FAC92F0}"/>
              </a:ext>
            </a:extLst>
          </p:cNvPr>
          <p:cNvSpPr txBox="1">
            <a:spLocks/>
          </p:cNvSpPr>
          <p:nvPr/>
        </p:nvSpPr>
        <p:spPr>
          <a:xfrm>
            <a:off x="870013" y="1338459"/>
            <a:ext cx="7741328" cy="3263504"/>
          </a:xfrm>
          <a:prstGeom prst="rect">
            <a:avLst/>
          </a:prstGeom>
          <a:noFill/>
          <a:ln>
            <a:noFill/>
          </a:ln>
        </p:spPr>
        <p:txBody>
          <a:bodyPr spcFirstLastPara="1" wrap="square" lIns="0" tIns="0" rIns="0" bIns="0" anchor="t" anchorCtr="0">
            <a:normAutofit fontScale="92500" lnSpcReduction="10000"/>
          </a:bodyPr>
          <a:lstStyle>
            <a:defPPr marR="0" lvl="0" algn="l" rtl="0">
              <a:lnSpc>
                <a:spcPct val="100000"/>
              </a:lnSpc>
              <a:spcBef>
                <a:spcPts val="0"/>
              </a:spcBef>
              <a:spcAft>
                <a:spcPts val="0"/>
              </a:spcAft>
            </a:defPPr>
            <a:lvl1pPr marL="457200" marR="0" lvl="0" indent="-355600" algn="l" rtl="0">
              <a:lnSpc>
                <a:spcPct val="120000"/>
              </a:lnSpc>
              <a:spcBef>
                <a:spcPts val="0"/>
              </a:spcBef>
              <a:spcAft>
                <a:spcPts val="0"/>
              </a:spcAft>
              <a:buClr>
                <a:schemeClr val="accent2"/>
              </a:buClr>
              <a:buSzPts val="2000"/>
              <a:buFont typeface="Montserrat Light"/>
              <a:buNone/>
              <a:defRPr sz="2000" b="0" i="0" u="none" strike="noStrike" cap="none">
                <a:solidFill>
                  <a:schemeClr val="accent2"/>
                </a:solidFill>
                <a:latin typeface="Montserrat Light"/>
                <a:ea typeface="Montserrat Light"/>
                <a:cs typeface="Montserrat Light"/>
                <a:sym typeface="Montserrat Light"/>
              </a:defRPr>
            </a:lvl1pPr>
            <a:lvl2pPr marL="914400" marR="0" lvl="1" indent="-355600" algn="l" rtl="0">
              <a:lnSpc>
                <a:spcPct val="120000"/>
              </a:lnSpc>
              <a:spcBef>
                <a:spcPts val="0"/>
              </a:spcBef>
              <a:spcAft>
                <a:spcPts val="0"/>
              </a:spcAft>
              <a:buClr>
                <a:schemeClr val="accent2"/>
              </a:buClr>
              <a:buSzPts val="3000"/>
              <a:buFont typeface="Montserrat Light"/>
              <a:buNone/>
              <a:defRPr sz="3000" b="0" i="0" u="none" strike="noStrike" cap="none">
                <a:solidFill>
                  <a:schemeClr val="accent2"/>
                </a:solidFill>
                <a:latin typeface="Montserrat Light"/>
                <a:ea typeface="Montserrat Light"/>
                <a:cs typeface="Montserrat Light"/>
                <a:sym typeface="Montserrat Light"/>
              </a:defRPr>
            </a:lvl2pPr>
            <a:lvl3pPr marL="1371600" marR="0" lvl="2" indent="-355600" algn="l" rtl="0">
              <a:lnSpc>
                <a:spcPct val="120000"/>
              </a:lnSpc>
              <a:spcBef>
                <a:spcPts val="0"/>
              </a:spcBef>
              <a:spcAft>
                <a:spcPts val="0"/>
              </a:spcAft>
              <a:buClr>
                <a:schemeClr val="accent2"/>
              </a:buClr>
              <a:buSzPts val="3000"/>
              <a:buFont typeface="Montserrat Light"/>
              <a:buNone/>
              <a:defRPr sz="3000" b="0" i="0" u="none" strike="noStrike" cap="none">
                <a:solidFill>
                  <a:schemeClr val="accent2"/>
                </a:solidFill>
                <a:latin typeface="Montserrat Light"/>
                <a:ea typeface="Montserrat Light"/>
                <a:cs typeface="Montserrat Light"/>
                <a:sym typeface="Montserrat Light"/>
              </a:defRPr>
            </a:lvl3pPr>
            <a:lvl4pPr marL="1828800" marR="0" lvl="3" indent="-355600" algn="l" rtl="0">
              <a:lnSpc>
                <a:spcPct val="120000"/>
              </a:lnSpc>
              <a:spcBef>
                <a:spcPts val="0"/>
              </a:spcBef>
              <a:spcAft>
                <a:spcPts val="0"/>
              </a:spcAft>
              <a:buClr>
                <a:schemeClr val="accent2"/>
              </a:buClr>
              <a:buSzPts val="3000"/>
              <a:buFont typeface="Montserrat Light"/>
              <a:buNone/>
              <a:defRPr sz="3000" b="0" i="0" u="none" strike="noStrike" cap="none">
                <a:solidFill>
                  <a:schemeClr val="accent2"/>
                </a:solidFill>
                <a:latin typeface="Montserrat Light"/>
                <a:ea typeface="Montserrat Light"/>
                <a:cs typeface="Montserrat Light"/>
                <a:sym typeface="Montserrat Light"/>
              </a:defRPr>
            </a:lvl4pPr>
            <a:lvl5pPr marL="2286000" marR="0" lvl="4" indent="-355600" algn="l" rtl="0">
              <a:lnSpc>
                <a:spcPct val="120000"/>
              </a:lnSpc>
              <a:spcBef>
                <a:spcPts val="0"/>
              </a:spcBef>
              <a:spcAft>
                <a:spcPts val="0"/>
              </a:spcAft>
              <a:buClr>
                <a:schemeClr val="accent2"/>
              </a:buClr>
              <a:buSzPts val="3000"/>
              <a:buFont typeface="Montserrat Light"/>
              <a:buNone/>
              <a:defRPr sz="3000" b="0" i="0" u="none" strike="noStrike" cap="none">
                <a:solidFill>
                  <a:schemeClr val="accent2"/>
                </a:solidFill>
                <a:latin typeface="Montserrat Light"/>
                <a:ea typeface="Montserrat Light"/>
                <a:cs typeface="Montserrat Light"/>
                <a:sym typeface="Montserrat Light"/>
              </a:defRPr>
            </a:lvl5pPr>
            <a:lvl6pPr marL="2743200" marR="0" lvl="5" indent="-355600" algn="l" rtl="0">
              <a:lnSpc>
                <a:spcPct val="120000"/>
              </a:lnSpc>
              <a:spcBef>
                <a:spcPts val="0"/>
              </a:spcBef>
              <a:spcAft>
                <a:spcPts val="0"/>
              </a:spcAft>
              <a:buClr>
                <a:schemeClr val="accent2"/>
              </a:buClr>
              <a:buSzPts val="3000"/>
              <a:buFont typeface="Montserrat Light"/>
              <a:buNone/>
              <a:defRPr sz="3000" b="0" i="0" u="none" strike="noStrike" cap="none">
                <a:solidFill>
                  <a:schemeClr val="accent2"/>
                </a:solidFill>
                <a:latin typeface="Montserrat Light"/>
                <a:ea typeface="Montserrat Light"/>
                <a:cs typeface="Montserrat Light"/>
                <a:sym typeface="Montserrat Light"/>
              </a:defRPr>
            </a:lvl6pPr>
            <a:lvl7pPr marL="3200400" marR="0" lvl="6" indent="-355600" algn="l" rtl="0">
              <a:lnSpc>
                <a:spcPct val="120000"/>
              </a:lnSpc>
              <a:spcBef>
                <a:spcPts val="0"/>
              </a:spcBef>
              <a:spcAft>
                <a:spcPts val="0"/>
              </a:spcAft>
              <a:buClr>
                <a:schemeClr val="accent2"/>
              </a:buClr>
              <a:buSzPts val="3000"/>
              <a:buFont typeface="Montserrat Light"/>
              <a:buNone/>
              <a:defRPr sz="3000" b="0" i="0" u="none" strike="noStrike" cap="none">
                <a:solidFill>
                  <a:schemeClr val="accent2"/>
                </a:solidFill>
                <a:latin typeface="Montserrat Light"/>
                <a:ea typeface="Montserrat Light"/>
                <a:cs typeface="Montserrat Light"/>
                <a:sym typeface="Montserrat Light"/>
              </a:defRPr>
            </a:lvl7pPr>
            <a:lvl8pPr marL="3657600" marR="0" lvl="7" indent="-355600" algn="l" rtl="0">
              <a:lnSpc>
                <a:spcPct val="120000"/>
              </a:lnSpc>
              <a:spcBef>
                <a:spcPts val="0"/>
              </a:spcBef>
              <a:spcAft>
                <a:spcPts val="0"/>
              </a:spcAft>
              <a:buClr>
                <a:schemeClr val="accent2"/>
              </a:buClr>
              <a:buSzPts val="3000"/>
              <a:buFont typeface="Montserrat Light"/>
              <a:buNone/>
              <a:defRPr sz="3000" b="0" i="0" u="none" strike="noStrike" cap="none">
                <a:solidFill>
                  <a:schemeClr val="accent2"/>
                </a:solidFill>
                <a:latin typeface="Montserrat Light"/>
                <a:ea typeface="Montserrat Light"/>
                <a:cs typeface="Montserrat Light"/>
                <a:sym typeface="Montserrat Light"/>
              </a:defRPr>
            </a:lvl8pPr>
            <a:lvl9pPr marL="4114800" marR="0" lvl="8" indent="-355600" algn="l" rtl="0">
              <a:lnSpc>
                <a:spcPct val="120000"/>
              </a:lnSpc>
              <a:spcBef>
                <a:spcPts val="0"/>
              </a:spcBef>
              <a:spcAft>
                <a:spcPts val="0"/>
              </a:spcAft>
              <a:buClr>
                <a:schemeClr val="accent2"/>
              </a:buClr>
              <a:buSzPts val="3000"/>
              <a:buFont typeface="Montserrat Light"/>
              <a:buNone/>
              <a:defRPr sz="3000" b="0" i="0" u="none" strike="noStrike" cap="none">
                <a:solidFill>
                  <a:schemeClr val="accent2"/>
                </a:solidFill>
                <a:latin typeface="Montserrat Light"/>
                <a:ea typeface="Montserrat Light"/>
                <a:cs typeface="Montserrat Light"/>
                <a:sym typeface="Montserrat Light"/>
              </a:defRPr>
            </a:lvl9pPr>
          </a:lstStyle>
          <a:p>
            <a:pPr>
              <a:buFont typeface="Wingdings" pitchFamily="2" charset="2"/>
              <a:buChar char="v"/>
            </a:pPr>
            <a:r>
              <a:rPr lang="en-US" sz="1800" dirty="0">
                <a:solidFill>
                  <a:schemeClr val="tx1"/>
                </a:solidFill>
                <a:latin typeface="Times New Roman" panose="02020603050405020304" pitchFamily="18" charset="0"/>
                <a:cs typeface="Times New Roman" panose="02020603050405020304" pitchFamily="18" charset="0"/>
              </a:rPr>
              <a:t>CDI is an important part of indirect cost, used </a:t>
            </a:r>
            <a:r>
              <a:rPr lang="en-US" sz="1800" b="1" dirty="0">
                <a:solidFill>
                  <a:schemeClr val="tx1"/>
                </a:solidFill>
                <a:latin typeface="Times New Roman" panose="02020603050405020304" pitchFamily="18" charset="0"/>
                <a:cs typeface="Times New Roman" panose="02020603050405020304" pitchFamily="18" charset="0"/>
              </a:rPr>
              <a:t>properly</a:t>
            </a:r>
            <a:r>
              <a:rPr lang="en-US" sz="1800" dirty="0">
                <a:solidFill>
                  <a:schemeClr val="tx1"/>
                </a:solidFill>
                <a:latin typeface="Times New Roman" panose="02020603050405020304" pitchFamily="18" charset="0"/>
                <a:cs typeface="Times New Roman" panose="02020603050405020304" pitchFamily="18" charset="0"/>
              </a:rPr>
              <a:t> can enhance revenue streams</a:t>
            </a:r>
          </a:p>
          <a:p>
            <a:pPr>
              <a:buFont typeface="Wingdings" pitchFamily="2" charset="2"/>
              <a:buChar char="v"/>
            </a:pPr>
            <a:r>
              <a:rPr lang="en-US" sz="1800" dirty="0">
                <a:solidFill>
                  <a:schemeClr val="tx1"/>
                </a:solidFill>
                <a:latin typeface="Times New Roman" panose="02020603050405020304" pitchFamily="18" charset="0"/>
                <a:cs typeface="Times New Roman" panose="02020603050405020304" pitchFamily="18" charset="0"/>
              </a:rPr>
              <a:t>Clinical documentation is at the core of every patient encounter</a:t>
            </a:r>
          </a:p>
          <a:p>
            <a:pPr>
              <a:buFont typeface="Wingdings" pitchFamily="2" charset="2"/>
              <a:buChar char="v"/>
            </a:pPr>
            <a:r>
              <a:rPr lang="en-US" sz="1800" dirty="0">
                <a:solidFill>
                  <a:schemeClr val="tx1"/>
                </a:solidFill>
                <a:latin typeface="Times New Roman" panose="02020603050405020304" pitchFamily="18" charset="0"/>
                <a:cs typeface="Times New Roman" panose="02020603050405020304" pitchFamily="18" charset="0"/>
              </a:rPr>
              <a:t>Documentation must be accurate, timely, and reflect the scope of services provided. </a:t>
            </a:r>
          </a:p>
          <a:p>
            <a:pPr>
              <a:buFont typeface="Wingdings" pitchFamily="2" charset="2"/>
              <a:buChar char="v"/>
            </a:pPr>
            <a:r>
              <a:rPr lang="en-US" sz="1800" dirty="0">
                <a:solidFill>
                  <a:schemeClr val="tx1"/>
                </a:solidFill>
                <a:latin typeface="Times New Roman" panose="02020603050405020304" pitchFamily="18" charset="0"/>
                <a:cs typeface="Times New Roman" panose="02020603050405020304" pitchFamily="18" charset="0"/>
              </a:rPr>
              <a:t>Facilitate the accurate representation of a patient’s clinical status that translates into coded data. </a:t>
            </a:r>
          </a:p>
          <a:p>
            <a:pPr>
              <a:buFont typeface="Wingdings" pitchFamily="2" charset="2"/>
              <a:buChar char="v"/>
            </a:pPr>
            <a:r>
              <a:rPr lang="en-US" sz="1800" dirty="0">
                <a:solidFill>
                  <a:schemeClr val="tx1"/>
                </a:solidFill>
                <a:latin typeface="Times New Roman" panose="02020603050405020304" pitchFamily="18" charset="0"/>
                <a:cs typeface="Times New Roman" panose="02020603050405020304" pitchFamily="18" charset="0"/>
              </a:rPr>
              <a:t>Coded data is then translated into quality reporting, physician report cards, reimbursement, public health data, and disease tracking and trending.</a:t>
            </a:r>
          </a:p>
          <a:p>
            <a:pPr>
              <a:buFont typeface="Wingdings" pitchFamily="2" charset="2"/>
              <a:buChar char="v"/>
            </a:pPr>
            <a:r>
              <a:rPr lang="en-US" sz="1800" dirty="0">
                <a:solidFill>
                  <a:schemeClr val="tx1"/>
                </a:solidFill>
                <a:latin typeface="Times New Roman" panose="02020603050405020304" pitchFamily="18" charset="0"/>
                <a:cs typeface="Times New Roman" panose="02020603050405020304" pitchFamily="18" charset="0"/>
              </a:rPr>
              <a:t>Vital to a healthy revenue cycle, and more important, to a healthy patient. </a:t>
            </a:r>
          </a:p>
          <a:p>
            <a:pPr>
              <a:buFont typeface="Wingdings" pitchFamily="2" charset="2"/>
              <a:buChar char="v"/>
            </a:pPr>
            <a:r>
              <a:rPr lang="en-US" sz="1800" dirty="0">
                <a:solidFill>
                  <a:schemeClr val="tx1"/>
                </a:solidFill>
                <a:latin typeface="Times New Roman" panose="02020603050405020304" pitchFamily="18" charset="0"/>
                <a:cs typeface="Times New Roman" panose="02020603050405020304" pitchFamily="18" charset="0"/>
              </a:rPr>
              <a:t>CDI can materially have a direct impact on patient care by providing information to all members of the care team</a:t>
            </a:r>
          </a:p>
        </p:txBody>
      </p:sp>
      <p:sp>
        <p:nvSpPr>
          <p:cNvPr id="7" name="Title 1">
            <a:extLst>
              <a:ext uri="{FF2B5EF4-FFF2-40B4-BE49-F238E27FC236}">
                <a16:creationId xmlns:a16="http://schemas.microsoft.com/office/drawing/2014/main" id="{A97CDE48-1A8F-804C-BF0C-2D617F162477}"/>
              </a:ext>
            </a:extLst>
          </p:cNvPr>
          <p:cNvSpPr txBox="1">
            <a:spLocks/>
          </p:cNvSpPr>
          <p:nvPr/>
        </p:nvSpPr>
        <p:spPr>
          <a:xfrm>
            <a:off x="388954" y="432322"/>
            <a:ext cx="7325741" cy="587705"/>
          </a:xfrm>
          <a:prstGeom prst="rect">
            <a:avLst/>
          </a:prstGeom>
          <a:noFill/>
          <a:ln>
            <a:noFill/>
          </a:ln>
        </p:spPr>
        <p:txBody>
          <a:bodyPr spcFirstLastPara="1" wrap="square" lIns="0" tIns="0" rIns="0" bIns="0" anchor="b" anchorCtr="0">
            <a:normAutofit fontScale="97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000"/>
              <a:buFont typeface="Poppins"/>
              <a:buNone/>
              <a:defRPr sz="4000" b="1" i="0" u="none" strike="noStrike" cap="none">
                <a:solidFill>
                  <a:schemeClr val="dk1"/>
                </a:solidFill>
                <a:latin typeface="Poppins"/>
                <a:ea typeface="Poppins"/>
                <a:cs typeface="Poppins"/>
                <a:sym typeface="Poppins"/>
              </a:defRPr>
            </a:lvl1pPr>
            <a:lvl2pPr marR="0" lvl="1" algn="l" rtl="0">
              <a:lnSpc>
                <a:spcPct val="100000"/>
              </a:lnSpc>
              <a:spcBef>
                <a:spcPts val="0"/>
              </a:spcBef>
              <a:spcAft>
                <a:spcPts val="0"/>
              </a:spcAft>
              <a:buClr>
                <a:schemeClr val="dk1"/>
              </a:buClr>
              <a:buSzPts val="4000"/>
              <a:buFont typeface="Poppins"/>
              <a:buNone/>
              <a:defRPr sz="4000" b="1" i="0" u="none" strike="noStrike" cap="none">
                <a:solidFill>
                  <a:schemeClr val="dk1"/>
                </a:solidFill>
                <a:latin typeface="Poppins"/>
                <a:ea typeface="Poppins"/>
                <a:cs typeface="Poppins"/>
                <a:sym typeface="Poppins"/>
              </a:defRPr>
            </a:lvl2pPr>
            <a:lvl3pPr marR="0" lvl="2" algn="l" rtl="0">
              <a:lnSpc>
                <a:spcPct val="100000"/>
              </a:lnSpc>
              <a:spcBef>
                <a:spcPts val="0"/>
              </a:spcBef>
              <a:spcAft>
                <a:spcPts val="0"/>
              </a:spcAft>
              <a:buClr>
                <a:schemeClr val="dk1"/>
              </a:buClr>
              <a:buSzPts val="4000"/>
              <a:buFont typeface="Poppins"/>
              <a:buNone/>
              <a:defRPr sz="4000" b="1" i="0" u="none" strike="noStrike" cap="none">
                <a:solidFill>
                  <a:schemeClr val="dk1"/>
                </a:solidFill>
                <a:latin typeface="Poppins"/>
                <a:ea typeface="Poppins"/>
                <a:cs typeface="Poppins"/>
                <a:sym typeface="Poppins"/>
              </a:defRPr>
            </a:lvl3pPr>
            <a:lvl4pPr marR="0" lvl="3" algn="l" rtl="0">
              <a:lnSpc>
                <a:spcPct val="100000"/>
              </a:lnSpc>
              <a:spcBef>
                <a:spcPts val="0"/>
              </a:spcBef>
              <a:spcAft>
                <a:spcPts val="0"/>
              </a:spcAft>
              <a:buClr>
                <a:schemeClr val="dk1"/>
              </a:buClr>
              <a:buSzPts val="4000"/>
              <a:buFont typeface="Poppins"/>
              <a:buNone/>
              <a:defRPr sz="4000" b="1" i="0" u="none" strike="noStrike" cap="none">
                <a:solidFill>
                  <a:schemeClr val="dk1"/>
                </a:solidFill>
                <a:latin typeface="Poppins"/>
                <a:ea typeface="Poppins"/>
                <a:cs typeface="Poppins"/>
                <a:sym typeface="Poppins"/>
              </a:defRPr>
            </a:lvl4pPr>
            <a:lvl5pPr marR="0" lvl="4" algn="l" rtl="0">
              <a:lnSpc>
                <a:spcPct val="100000"/>
              </a:lnSpc>
              <a:spcBef>
                <a:spcPts val="0"/>
              </a:spcBef>
              <a:spcAft>
                <a:spcPts val="0"/>
              </a:spcAft>
              <a:buClr>
                <a:schemeClr val="dk1"/>
              </a:buClr>
              <a:buSzPts val="4000"/>
              <a:buFont typeface="Poppins"/>
              <a:buNone/>
              <a:defRPr sz="4000" b="1" i="0" u="none" strike="noStrike" cap="none">
                <a:solidFill>
                  <a:schemeClr val="dk1"/>
                </a:solidFill>
                <a:latin typeface="Poppins"/>
                <a:ea typeface="Poppins"/>
                <a:cs typeface="Poppins"/>
                <a:sym typeface="Poppins"/>
              </a:defRPr>
            </a:lvl5pPr>
            <a:lvl6pPr marR="0" lvl="5" algn="l" rtl="0">
              <a:lnSpc>
                <a:spcPct val="100000"/>
              </a:lnSpc>
              <a:spcBef>
                <a:spcPts val="0"/>
              </a:spcBef>
              <a:spcAft>
                <a:spcPts val="0"/>
              </a:spcAft>
              <a:buClr>
                <a:schemeClr val="dk1"/>
              </a:buClr>
              <a:buSzPts val="4000"/>
              <a:buFont typeface="Poppins"/>
              <a:buNone/>
              <a:defRPr sz="4000" b="1" i="0" u="none" strike="noStrike" cap="none">
                <a:solidFill>
                  <a:schemeClr val="dk1"/>
                </a:solidFill>
                <a:latin typeface="Poppins"/>
                <a:ea typeface="Poppins"/>
                <a:cs typeface="Poppins"/>
                <a:sym typeface="Poppins"/>
              </a:defRPr>
            </a:lvl6pPr>
            <a:lvl7pPr marR="0" lvl="6" algn="l" rtl="0">
              <a:lnSpc>
                <a:spcPct val="100000"/>
              </a:lnSpc>
              <a:spcBef>
                <a:spcPts val="0"/>
              </a:spcBef>
              <a:spcAft>
                <a:spcPts val="0"/>
              </a:spcAft>
              <a:buClr>
                <a:schemeClr val="dk1"/>
              </a:buClr>
              <a:buSzPts val="4000"/>
              <a:buFont typeface="Poppins"/>
              <a:buNone/>
              <a:defRPr sz="4000" b="1" i="0" u="none" strike="noStrike" cap="none">
                <a:solidFill>
                  <a:schemeClr val="dk1"/>
                </a:solidFill>
                <a:latin typeface="Poppins"/>
                <a:ea typeface="Poppins"/>
                <a:cs typeface="Poppins"/>
                <a:sym typeface="Poppins"/>
              </a:defRPr>
            </a:lvl7pPr>
            <a:lvl8pPr marR="0" lvl="7" algn="l" rtl="0">
              <a:lnSpc>
                <a:spcPct val="100000"/>
              </a:lnSpc>
              <a:spcBef>
                <a:spcPts val="0"/>
              </a:spcBef>
              <a:spcAft>
                <a:spcPts val="0"/>
              </a:spcAft>
              <a:buClr>
                <a:schemeClr val="dk1"/>
              </a:buClr>
              <a:buSzPts val="4000"/>
              <a:buFont typeface="Poppins"/>
              <a:buNone/>
              <a:defRPr sz="4000" b="1" i="0" u="none" strike="noStrike" cap="none">
                <a:solidFill>
                  <a:schemeClr val="dk1"/>
                </a:solidFill>
                <a:latin typeface="Poppins"/>
                <a:ea typeface="Poppins"/>
                <a:cs typeface="Poppins"/>
                <a:sym typeface="Poppins"/>
              </a:defRPr>
            </a:lvl8pPr>
            <a:lvl9pPr marR="0" lvl="8" algn="l" rtl="0">
              <a:lnSpc>
                <a:spcPct val="100000"/>
              </a:lnSpc>
              <a:spcBef>
                <a:spcPts val="0"/>
              </a:spcBef>
              <a:spcAft>
                <a:spcPts val="0"/>
              </a:spcAft>
              <a:buClr>
                <a:schemeClr val="dk1"/>
              </a:buClr>
              <a:buSzPts val="4000"/>
              <a:buFont typeface="Poppins"/>
              <a:buNone/>
              <a:defRPr sz="4000" b="1" i="0" u="none" strike="noStrike" cap="none">
                <a:solidFill>
                  <a:schemeClr val="dk1"/>
                </a:solidFill>
                <a:latin typeface="Poppins"/>
                <a:ea typeface="Poppins"/>
                <a:cs typeface="Poppins"/>
                <a:sym typeface="Poppins"/>
              </a:defRPr>
            </a:lvl9pPr>
          </a:lstStyle>
          <a:p>
            <a:r>
              <a:rPr lang="en-US" sz="2800" dirty="0">
                <a:solidFill>
                  <a:schemeClr val="tx1"/>
                </a:solidFill>
                <a:latin typeface="Times New Roman" panose="02020603050405020304" pitchFamily="18" charset="0"/>
                <a:cs typeface="Times New Roman" panose="02020603050405020304" pitchFamily="18" charset="0"/>
              </a:rPr>
              <a:t>CDI Cannot and Should Not Do It Alone! Holism</a:t>
            </a:r>
            <a:endParaRPr lang="en-US" sz="255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026196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15"/>
          <p:cNvSpPr txBox="1">
            <a:spLocks noGrp="1"/>
          </p:cNvSpPr>
          <p:nvPr>
            <p:ph type="ctrTitle"/>
          </p:nvPr>
        </p:nvSpPr>
        <p:spPr>
          <a:xfrm>
            <a:off x="314233" y="470516"/>
            <a:ext cx="6841168" cy="747332"/>
          </a:xfrm>
          <a:prstGeom prst="rect">
            <a:avLst/>
          </a:prstGeom>
        </p:spPr>
        <p:txBody>
          <a:bodyPr spcFirstLastPara="1" wrap="square" lIns="0" tIns="0" rIns="0" bIns="0" anchor="b" anchorCtr="0">
            <a:noAutofit/>
          </a:bodyPr>
          <a:lstStyle/>
          <a:p>
            <a:r>
              <a:rPr lang="en-US" sz="2800" dirty="0">
                <a:latin typeface="Times New Roman" panose="02020603050405020304" pitchFamily="18" charset="0"/>
                <a:cs typeface="Times New Roman" panose="02020603050405020304" pitchFamily="18" charset="0"/>
              </a:rPr>
              <a:t>Is the Physician Advisor Really a Silo?</a:t>
            </a:r>
          </a:p>
        </p:txBody>
      </p:sp>
      <p:sp>
        <p:nvSpPr>
          <p:cNvPr id="5" name="TextBox 4">
            <a:extLst>
              <a:ext uri="{FF2B5EF4-FFF2-40B4-BE49-F238E27FC236}">
                <a16:creationId xmlns:a16="http://schemas.microsoft.com/office/drawing/2014/main" id="{72DA98D0-C2B2-2247-BBCA-61388D209F7B}"/>
              </a:ext>
            </a:extLst>
          </p:cNvPr>
          <p:cNvSpPr txBox="1"/>
          <p:nvPr/>
        </p:nvSpPr>
        <p:spPr>
          <a:xfrm>
            <a:off x="2965141" y="4686630"/>
            <a:ext cx="3213716" cy="261610"/>
          </a:xfrm>
          <a:prstGeom prst="rect">
            <a:avLst/>
          </a:prstGeom>
          <a:noFill/>
        </p:spPr>
        <p:txBody>
          <a:bodyPr wrap="square" rtlCol="0">
            <a:spAutoFit/>
          </a:bodyPr>
          <a:lstStyle/>
          <a:p>
            <a:pPr algn="ctr"/>
            <a:r>
              <a:rPr lang="en-US" sz="1100" dirty="0"/>
              <a:t>Copyright 2020 – All Rights Reserved</a:t>
            </a:r>
          </a:p>
        </p:txBody>
      </p:sp>
      <p:sp>
        <p:nvSpPr>
          <p:cNvPr id="8" name="Content Placeholder 2">
            <a:extLst>
              <a:ext uri="{FF2B5EF4-FFF2-40B4-BE49-F238E27FC236}">
                <a16:creationId xmlns:a16="http://schemas.microsoft.com/office/drawing/2014/main" id="{3CE18186-BE1F-AC4A-BDDE-6E165421AD92}"/>
              </a:ext>
            </a:extLst>
          </p:cNvPr>
          <p:cNvSpPr txBox="1">
            <a:spLocks/>
          </p:cNvSpPr>
          <p:nvPr/>
        </p:nvSpPr>
        <p:spPr>
          <a:xfrm>
            <a:off x="520242" y="1566691"/>
            <a:ext cx="7798136" cy="2543670"/>
          </a:xfrm>
          <a:prstGeom prst="rect">
            <a:avLst/>
          </a:prstGeom>
          <a:noFill/>
          <a:ln>
            <a:noFill/>
          </a:ln>
        </p:spPr>
        <p:txBody>
          <a:bodyPr spcFirstLastPara="1" wrap="square" lIns="0" tIns="0" rIns="0" bIns="0" anchor="t" anchorCtr="0">
            <a:normAutofit/>
          </a:bodyPr>
          <a:lstStyle>
            <a:defPPr marR="0" lvl="0" algn="l" rtl="0">
              <a:lnSpc>
                <a:spcPct val="100000"/>
              </a:lnSpc>
              <a:spcBef>
                <a:spcPts val="0"/>
              </a:spcBef>
              <a:spcAft>
                <a:spcPts val="0"/>
              </a:spcAft>
            </a:defPPr>
            <a:lvl1pPr marL="457200" marR="0" lvl="0" indent="-355600" algn="l" rtl="0">
              <a:lnSpc>
                <a:spcPct val="120000"/>
              </a:lnSpc>
              <a:spcBef>
                <a:spcPts val="0"/>
              </a:spcBef>
              <a:spcAft>
                <a:spcPts val="0"/>
              </a:spcAft>
              <a:buClr>
                <a:schemeClr val="accent2"/>
              </a:buClr>
              <a:buSzPts val="2000"/>
              <a:buFont typeface="Montserrat Light"/>
              <a:buNone/>
              <a:defRPr sz="2000" b="0" i="0" u="none" strike="noStrike" cap="none">
                <a:solidFill>
                  <a:schemeClr val="accent2"/>
                </a:solidFill>
                <a:latin typeface="Montserrat Light"/>
                <a:ea typeface="Montserrat Light"/>
                <a:cs typeface="Montserrat Light"/>
                <a:sym typeface="Montserrat Light"/>
              </a:defRPr>
            </a:lvl1pPr>
            <a:lvl2pPr marL="914400" marR="0" lvl="1" indent="-355600" algn="l" rtl="0">
              <a:lnSpc>
                <a:spcPct val="120000"/>
              </a:lnSpc>
              <a:spcBef>
                <a:spcPts val="0"/>
              </a:spcBef>
              <a:spcAft>
                <a:spcPts val="0"/>
              </a:spcAft>
              <a:buClr>
                <a:schemeClr val="accent2"/>
              </a:buClr>
              <a:buSzPts val="3000"/>
              <a:buFont typeface="Montserrat Light"/>
              <a:buNone/>
              <a:defRPr sz="3000" b="0" i="0" u="none" strike="noStrike" cap="none">
                <a:solidFill>
                  <a:schemeClr val="accent2"/>
                </a:solidFill>
                <a:latin typeface="Montserrat Light"/>
                <a:ea typeface="Montserrat Light"/>
                <a:cs typeface="Montserrat Light"/>
                <a:sym typeface="Montserrat Light"/>
              </a:defRPr>
            </a:lvl2pPr>
            <a:lvl3pPr marL="1371600" marR="0" lvl="2" indent="-355600" algn="l" rtl="0">
              <a:lnSpc>
                <a:spcPct val="120000"/>
              </a:lnSpc>
              <a:spcBef>
                <a:spcPts val="0"/>
              </a:spcBef>
              <a:spcAft>
                <a:spcPts val="0"/>
              </a:spcAft>
              <a:buClr>
                <a:schemeClr val="accent2"/>
              </a:buClr>
              <a:buSzPts val="3000"/>
              <a:buFont typeface="Montserrat Light"/>
              <a:buNone/>
              <a:defRPr sz="3000" b="0" i="0" u="none" strike="noStrike" cap="none">
                <a:solidFill>
                  <a:schemeClr val="accent2"/>
                </a:solidFill>
                <a:latin typeface="Montserrat Light"/>
                <a:ea typeface="Montserrat Light"/>
                <a:cs typeface="Montserrat Light"/>
                <a:sym typeface="Montserrat Light"/>
              </a:defRPr>
            </a:lvl3pPr>
            <a:lvl4pPr marL="1828800" marR="0" lvl="3" indent="-355600" algn="l" rtl="0">
              <a:lnSpc>
                <a:spcPct val="120000"/>
              </a:lnSpc>
              <a:spcBef>
                <a:spcPts val="0"/>
              </a:spcBef>
              <a:spcAft>
                <a:spcPts val="0"/>
              </a:spcAft>
              <a:buClr>
                <a:schemeClr val="accent2"/>
              </a:buClr>
              <a:buSzPts val="3000"/>
              <a:buFont typeface="Montserrat Light"/>
              <a:buNone/>
              <a:defRPr sz="3000" b="0" i="0" u="none" strike="noStrike" cap="none">
                <a:solidFill>
                  <a:schemeClr val="accent2"/>
                </a:solidFill>
                <a:latin typeface="Montserrat Light"/>
                <a:ea typeface="Montserrat Light"/>
                <a:cs typeface="Montserrat Light"/>
                <a:sym typeface="Montserrat Light"/>
              </a:defRPr>
            </a:lvl4pPr>
            <a:lvl5pPr marL="2286000" marR="0" lvl="4" indent="-355600" algn="l" rtl="0">
              <a:lnSpc>
                <a:spcPct val="120000"/>
              </a:lnSpc>
              <a:spcBef>
                <a:spcPts val="0"/>
              </a:spcBef>
              <a:spcAft>
                <a:spcPts val="0"/>
              </a:spcAft>
              <a:buClr>
                <a:schemeClr val="accent2"/>
              </a:buClr>
              <a:buSzPts val="3000"/>
              <a:buFont typeface="Montserrat Light"/>
              <a:buNone/>
              <a:defRPr sz="3000" b="0" i="0" u="none" strike="noStrike" cap="none">
                <a:solidFill>
                  <a:schemeClr val="accent2"/>
                </a:solidFill>
                <a:latin typeface="Montserrat Light"/>
                <a:ea typeface="Montserrat Light"/>
                <a:cs typeface="Montserrat Light"/>
                <a:sym typeface="Montserrat Light"/>
              </a:defRPr>
            </a:lvl5pPr>
            <a:lvl6pPr marL="2743200" marR="0" lvl="5" indent="-355600" algn="l" rtl="0">
              <a:lnSpc>
                <a:spcPct val="120000"/>
              </a:lnSpc>
              <a:spcBef>
                <a:spcPts val="0"/>
              </a:spcBef>
              <a:spcAft>
                <a:spcPts val="0"/>
              </a:spcAft>
              <a:buClr>
                <a:schemeClr val="accent2"/>
              </a:buClr>
              <a:buSzPts val="3000"/>
              <a:buFont typeface="Montserrat Light"/>
              <a:buNone/>
              <a:defRPr sz="3000" b="0" i="0" u="none" strike="noStrike" cap="none">
                <a:solidFill>
                  <a:schemeClr val="accent2"/>
                </a:solidFill>
                <a:latin typeface="Montserrat Light"/>
                <a:ea typeface="Montserrat Light"/>
                <a:cs typeface="Montserrat Light"/>
                <a:sym typeface="Montserrat Light"/>
              </a:defRPr>
            </a:lvl6pPr>
            <a:lvl7pPr marL="3200400" marR="0" lvl="6" indent="-355600" algn="l" rtl="0">
              <a:lnSpc>
                <a:spcPct val="120000"/>
              </a:lnSpc>
              <a:spcBef>
                <a:spcPts val="0"/>
              </a:spcBef>
              <a:spcAft>
                <a:spcPts val="0"/>
              </a:spcAft>
              <a:buClr>
                <a:schemeClr val="accent2"/>
              </a:buClr>
              <a:buSzPts val="3000"/>
              <a:buFont typeface="Montserrat Light"/>
              <a:buNone/>
              <a:defRPr sz="3000" b="0" i="0" u="none" strike="noStrike" cap="none">
                <a:solidFill>
                  <a:schemeClr val="accent2"/>
                </a:solidFill>
                <a:latin typeface="Montserrat Light"/>
                <a:ea typeface="Montserrat Light"/>
                <a:cs typeface="Montserrat Light"/>
                <a:sym typeface="Montserrat Light"/>
              </a:defRPr>
            </a:lvl7pPr>
            <a:lvl8pPr marL="3657600" marR="0" lvl="7" indent="-355600" algn="l" rtl="0">
              <a:lnSpc>
                <a:spcPct val="120000"/>
              </a:lnSpc>
              <a:spcBef>
                <a:spcPts val="0"/>
              </a:spcBef>
              <a:spcAft>
                <a:spcPts val="0"/>
              </a:spcAft>
              <a:buClr>
                <a:schemeClr val="accent2"/>
              </a:buClr>
              <a:buSzPts val="3000"/>
              <a:buFont typeface="Montserrat Light"/>
              <a:buNone/>
              <a:defRPr sz="3000" b="0" i="0" u="none" strike="noStrike" cap="none">
                <a:solidFill>
                  <a:schemeClr val="accent2"/>
                </a:solidFill>
                <a:latin typeface="Montserrat Light"/>
                <a:ea typeface="Montserrat Light"/>
                <a:cs typeface="Montserrat Light"/>
                <a:sym typeface="Montserrat Light"/>
              </a:defRPr>
            </a:lvl8pPr>
            <a:lvl9pPr marL="4114800" marR="0" lvl="8" indent="-355600" algn="l" rtl="0">
              <a:lnSpc>
                <a:spcPct val="120000"/>
              </a:lnSpc>
              <a:spcBef>
                <a:spcPts val="0"/>
              </a:spcBef>
              <a:spcAft>
                <a:spcPts val="0"/>
              </a:spcAft>
              <a:buClr>
                <a:schemeClr val="accent2"/>
              </a:buClr>
              <a:buSzPts val="3000"/>
              <a:buFont typeface="Montserrat Light"/>
              <a:buNone/>
              <a:defRPr sz="3000" b="0" i="0" u="none" strike="noStrike" cap="none">
                <a:solidFill>
                  <a:schemeClr val="accent2"/>
                </a:solidFill>
                <a:latin typeface="Montserrat Light"/>
                <a:ea typeface="Montserrat Light"/>
                <a:cs typeface="Montserrat Light"/>
                <a:sym typeface="Montserrat Light"/>
              </a:defRPr>
            </a:lvl9pPr>
          </a:lstStyle>
          <a:p>
            <a:pPr marL="0" indent="0"/>
            <a:r>
              <a:rPr lang="en-US" sz="1500" dirty="0">
                <a:solidFill>
                  <a:schemeClr val="tx1"/>
                </a:solidFill>
                <a:latin typeface="Times New Roman" panose="02020603050405020304" pitchFamily="18" charset="0"/>
                <a:cs typeface="Times New Roman" panose="02020603050405020304" pitchFamily="18" charset="0"/>
              </a:rPr>
              <a:t>"</a:t>
            </a:r>
            <a:r>
              <a:rPr lang="en-US" sz="1800" dirty="0">
                <a:solidFill>
                  <a:schemeClr val="tx1"/>
                </a:solidFill>
                <a:latin typeface="Times New Roman" panose="02020603050405020304" pitchFamily="18" charset="0"/>
                <a:cs typeface="Times New Roman" panose="02020603050405020304" pitchFamily="18" charset="0"/>
              </a:rPr>
              <a:t>Although silos will continue to exist between the HIM, coding, utilization reviews, and clinical divisions, the physician champion can hover between these divisions and encourage the collaboration and exchange of best practices for documentation so that the patients, the physicians, and the facility can reap the benefits.”</a:t>
            </a:r>
          </a:p>
          <a:p>
            <a:pPr marL="0" indent="0"/>
            <a:endParaRPr lang="en-US" sz="1800" dirty="0">
              <a:solidFill>
                <a:schemeClr val="tx1"/>
              </a:solidFill>
              <a:latin typeface="Times New Roman" panose="02020603050405020304" pitchFamily="18" charset="0"/>
              <a:cs typeface="Times New Roman" panose="02020603050405020304" pitchFamily="18" charset="0"/>
            </a:endParaRPr>
          </a:p>
          <a:p>
            <a:pPr marL="0" indent="0"/>
            <a:endParaRPr lang="en-US" sz="1800" dirty="0">
              <a:solidFill>
                <a:schemeClr val="tx1"/>
              </a:solidFill>
              <a:latin typeface="Times New Roman" panose="02020603050405020304" pitchFamily="18" charset="0"/>
              <a:cs typeface="Times New Roman" panose="02020603050405020304" pitchFamily="18" charset="0"/>
            </a:endParaRPr>
          </a:p>
          <a:p>
            <a:pPr marL="457200" lvl="1" indent="0"/>
            <a:r>
              <a:rPr lang="en-US" sz="1400" dirty="0">
                <a:solidFill>
                  <a:schemeClr val="tx1"/>
                </a:solidFill>
                <a:latin typeface="Times New Roman" panose="02020603050405020304" pitchFamily="18" charset="0"/>
                <a:cs typeface="Times New Roman" panose="02020603050405020304" pitchFamily="18" charset="0"/>
              </a:rPr>
              <a:t>January 2015, “Navigate the CDI Divide” by Elizabeth S </a:t>
            </a:r>
            <a:r>
              <a:rPr lang="en-US" sz="1400" dirty="0" err="1">
                <a:solidFill>
                  <a:schemeClr val="tx1"/>
                </a:solidFill>
                <a:latin typeface="Times New Roman" panose="02020603050405020304" pitchFamily="18" charset="0"/>
                <a:cs typeface="Times New Roman" panose="02020603050405020304" pitchFamily="18" charset="0"/>
              </a:rPr>
              <a:t>Roop</a:t>
            </a:r>
            <a:r>
              <a:rPr lang="en-US" sz="1400" dirty="0">
                <a:solidFill>
                  <a:schemeClr val="tx1"/>
                </a:solidFill>
                <a:latin typeface="Times New Roman" panose="02020603050405020304" pitchFamily="18" charset="0"/>
                <a:cs typeface="Times New Roman" panose="02020603050405020304" pitchFamily="18" charset="0"/>
              </a:rPr>
              <a:t>, For the Record, Vol 27 No 1 P 22</a:t>
            </a:r>
          </a:p>
          <a:p>
            <a:endParaRPr lang="en-US" sz="15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519894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DBD7F-36AD-8A42-BBDA-C90D70D862BF}"/>
              </a:ext>
            </a:extLst>
          </p:cNvPr>
          <p:cNvSpPr>
            <a:spLocks noGrp="1"/>
          </p:cNvSpPr>
          <p:nvPr>
            <p:ph type="ctrTitle"/>
          </p:nvPr>
        </p:nvSpPr>
        <p:spPr>
          <a:xfrm>
            <a:off x="288883" y="854410"/>
            <a:ext cx="5088600" cy="836109"/>
          </a:xfrm>
        </p:spPr>
        <p:txBody>
          <a:bodyPr/>
          <a:lstStyle/>
          <a:p>
            <a:pPr algn="ctr"/>
            <a:r>
              <a:rPr lang="en-US" sz="2400" dirty="0">
                <a:latin typeface="Times New Roman" panose="02020603050405020304" pitchFamily="18" charset="0"/>
                <a:cs typeface="Times New Roman" panose="02020603050405020304" pitchFamily="18" charset="0"/>
              </a:rPr>
              <a:t>Utilize the Physician Advisor to Help with Buy-In for the Other Components</a:t>
            </a:r>
          </a:p>
        </p:txBody>
      </p:sp>
      <p:sp>
        <p:nvSpPr>
          <p:cNvPr id="4" name="Text Box 2">
            <a:extLst>
              <a:ext uri="{FF2B5EF4-FFF2-40B4-BE49-F238E27FC236}">
                <a16:creationId xmlns:a16="http://schemas.microsoft.com/office/drawing/2014/main" id="{C0077208-5784-5945-A1CD-FE5A869E78FA}"/>
              </a:ext>
            </a:extLst>
          </p:cNvPr>
          <p:cNvSpPr txBox="1"/>
          <p:nvPr/>
        </p:nvSpPr>
        <p:spPr>
          <a:xfrm>
            <a:off x="1857657" y="2754142"/>
            <a:ext cx="1101973" cy="641350"/>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1050" dirty="0">
                <a:effectLst/>
                <a:latin typeface="Bookman Old Style" panose="02050604050505020204" pitchFamily="18" charset="0"/>
                <a:ea typeface="Calibri" panose="020F0502020204030204" pitchFamily="34" charset="0"/>
                <a:cs typeface="Times New Roman" panose="02020603050405020304" pitchFamily="18" charset="0"/>
              </a:rPr>
              <a:t>Utilization</a:t>
            </a:r>
          </a:p>
          <a:p>
            <a:pPr marL="0" marR="0" algn="ctr">
              <a:spcBef>
                <a:spcPts val="0"/>
              </a:spcBef>
              <a:spcAft>
                <a:spcPts val="0"/>
              </a:spcAft>
            </a:pPr>
            <a:r>
              <a:rPr lang="en-US" sz="1050" dirty="0">
                <a:latin typeface="Bookman Old Style" panose="02050604050505020204" pitchFamily="18" charset="0"/>
                <a:ea typeface="Calibri" panose="020F0502020204030204" pitchFamily="34" charset="0"/>
                <a:cs typeface="Times New Roman" panose="02020603050405020304" pitchFamily="18" charset="0"/>
              </a:rPr>
              <a:t>Review</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 Box 3">
            <a:extLst>
              <a:ext uri="{FF2B5EF4-FFF2-40B4-BE49-F238E27FC236}">
                <a16:creationId xmlns:a16="http://schemas.microsoft.com/office/drawing/2014/main" id="{1C8D09A2-57FE-0A45-BC9E-88231DFD5EC0}"/>
              </a:ext>
            </a:extLst>
          </p:cNvPr>
          <p:cNvSpPr txBox="1"/>
          <p:nvPr/>
        </p:nvSpPr>
        <p:spPr>
          <a:xfrm>
            <a:off x="4126736" y="2754142"/>
            <a:ext cx="1250747" cy="641350"/>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1050" dirty="0">
                <a:latin typeface="Bookman Old Style" panose="02050604050505020204" pitchFamily="18" charset="0"/>
                <a:ea typeface="Calibri" panose="020F0502020204030204" pitchFamily="34" charset="0"/>
                <a:cs typeface="Times New Roman" panose="02020603050405020304" pitchFamily="18" charset="0"/>
              </a:rPr>
              <a:t>Case/</a:t>
            </a:r>
            <a:r>
              <a:rPr lang="en-US" sz="1050" dirty="0">
                <a:effectLst/>
                <a:latin typeface="Bookman Old Style" panose="02050604050505020204" pitchFamily="18" charset="0"/>
                <a:ea typeface="Calibri" panose="020F0502020204030204" pitchFamily="34" charset="0"/>
                <a:cs typeface="Times New Roman" panose="02020603050405020304" pitchFamily="18" charset="0"/>
              </a:rPr>
              <a:t>Care Management</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 Box 4">
            <a:extLst>
              <a:ext uri="{FF2B5EF4-FFF2-40B4-BE49-F238E27FC236}">
                <a16:creationId xmlns:a16="http://schemas.microsoft.com/office/drawing/2014/main" id="{5F578B8B-AD26-2E4D-898B-F78BDE1DAC16}"/>
              </a:ext>
            </a:extLst>
          </p:cNvPr>
          <p:cNvSpPr txBox="1"/>
          <p:nvPr/>
        </p:nvSpPr>
        <p:spPr>
          <a:xfrm>
            <a:off x="6421960" y="2754142"/>
            <a:ext cx="1469500" cy="641350"/>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1050" dirty="0">
                <a:effectLst/>
                <a:latin typeface="Bookman Old Style" panose="02050604050505020204" pitchFamily="18" charset="0"/>
                <a:ea typeface="Calibri" panose="020F0502020204030204" pitchFamily="34" charset="0"/>
                <a:cs typeface="Times New Roman" panose="02020603050405020304" pitchFamily="18" charset="0"/>
              </a:rPr>
              <a:t>Clinical Documentation Integrity</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7" name="Straight Arrow Connector 6">
            <a:extLst>
              <a:ext uri="{FF2B5EF4-FFF2-40B4-BE49-F238E27FC236}">
                <a16:creationId xmlns:a16="http://schemas.microsoft.com/office/drawing/2014/main" id="{269E0CF5-4BB7-D941-B377-835B7BE20425}"/>
              </a:ext>
            </a:extLst>
          </p:cNvPr>
          <p:cNvCxnSpPr>
            <a:cxnSpLocks/>
          </p:cNvCxnSpPr>
          <p:nvPr/>
        </p:nvCxnSpPr>
        <p:spPr>
          <a:xfrm>
            <a:off x="1446950" y="2754142"/>
            <a:ext cx="439455"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Text Box 4">
            <a:extLst>
              <a:ext uri="{FF2B5EF4-FFF2-40B4-BE49-F238E27FC236}">
                <a16:creationId xmlns:a16="http://schemas.microsoft.com/office/drawing/2014/main" id="{5B8A294E-31AA-744D-8D7D-26A225F4A0D4}"/>
              </a:ext>
            </a:extLst>
          </p:cNvPr>
          <p:cNvSpPr txBox="1"/>
          <p:nvPr/>
        </p:nvSpPr>
        <p:spPr>
          <a:xfrm>
            <a:off x="5673878" y="1140090"/>
            <a:ext cx="1153700" cy="641350"/>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1050" dirty="0">
                <a:latin typeface="Bookman Old Style" panose="02050604050505020204" pitchFamily="18" charset="0"/>
                <a:ea typeface="Calibri" panose="020F0502020204030204" pitchFamily="34" charset="0"/>
                <a:cs typeface="Times New Roman" panose="02020603050405020304" pitchFamily="18" charset="0"/>
              </a:rPr>
              <a:t>Onsite Physician Advisor</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9" name="Straight Arrow Connector 8">
            <a:extLst>
              <a:ext uri="{FF2B5EF4-FFF2-40B4-BE49-F238E27FC236}">
                <a16:creationId xmlns:a16="http://schemas.microsoft.com/office/drawing/2014/main" id="{2FA49267-D42F-AC4B-A35F-594239FF9DBA}"/>
              </a:ext>
            </a:extLst>
          </p:cNvPr>
          <p:cNvCxnSpPr>
            <a:cxnSpLocks/>
          </p:cNvCxnSpPr>
          <p:nvPr/>
        </p:nvCxnSpPr>
        <p:spPr>
          <a:xfrm>
            <a:off x="3262428" y="3074817"/>
            <a:ext cx="400050"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0EEC2D8C-7030-B140-A363-56C0A02B5F4C}"/>
              </a:ext>
            </a:extLst>
          </p:cNvPr>
          <p:cNvCxnSpPr>
            <a:cxnSpLocks/>
          </p:cNvCxnSpPr>
          <p:nvPr/>
        </p:nvCxnSpPr>
        <p:spPr>
          <a:xfrm flipV="1">
            <a:off x="2723144" y="1781440"/>
            <a:ext cx="3136118" cy="97270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19485AA1-0ABF-F648-A2E7-A3445389AF75}"/>
              </a:ext>
            </a:extLst>
          </p:cNvPr>
          <p:cNvCxnSpPr>
            <a:cxnSpLocks/>
          </p:cNvCxnSpPr>
          <p:nvPr/>
        </p:nvCxnSpPr>
        <p:spPr>
          <a:xfrm>
            <a:off x="5673878" y="3074817"/>
            <a:ext cx="400050"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644A2299-D46D-6A41-8645-9384FDC7C3D5}"/>
              </a:ext>
            </a:extLst>
          </p:cNvPr>
          <p:cNvCxnSpPr>
            <a:cxnSpLocks/>
          </p:cNvCxnSpPr>
          <p:nvPr/>
        </p:nvCxnSpPr>
        <p:spPr>
          <a:xfrm flipV="1">
            <a:off x="4792570" y="1765565"/>
            <a:ext cx="1324590" cy="101875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811D560F-8962-864B-9554-C7994473C899}"/>
              </a:ext>
            </a:extLst>
          </p:cNvPr>
          <p:cNvCxnSpPr>
            <a:cxnSpLocks/>
            <a:stCxn id="6" idx="0"/>
          </p:cNvCxnSpPr>
          <p:nvPr/>
        </p:nvCxnSpPr>
        <p:spPr>
          <a:xfrm flipH="1" flipV="1">
            <a:off x="6323520" y="1793850"/>
            <a:ext cx="833190" cy="96029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17A21FA6-BDF2-B146-BD77-E2B3C7872C1C}"/>
              </a:ext>
            </a:extLst>
          </p:cNvPr>
          <p:cNvSpPr txBox="1"/>
          <p:nvPr/>
        </p:nvSpPr>
        <p:spPr>
          <a:xfrm>
            <a:off x="2965141" y="4686630"/>
            <a:ext cx="3213716" cy="261610"/>
          </a:xfrm>
          <a:prstGeom prst="rect">
            <a:avLst/>
          </a:prstGeom>
          <a:noFill/>
        </p:spPr>
        <p:txBody>
          <a:bodyPr wrap="square" rtlCol="0">
            <a:spAutoFit/>
          </a:bodyPr>
          <a:lstStyle/>
          <a:p>
            <a:pPr algn="ctr"/>
            <a:r>
              <a:rPr lang="en-US" sz="1100" dirty="0"/>
              <a:t>Copyright 2020 – All Rights Reserved</a:t>
            </a:r>
          </a:p>
        </p:txBody>
      </p:sp>
    </p:spTree>
    <p:extLst>
      <p:ext uri="{BB962C8B-B14F-4D97-AF65-F5344CB8AC3E}">
        <p14:creationId xmlns:p14="http://schemas.microsoft.com/office/powerpoint/2010/main" val="33154338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CAE38B0-CEA7-3240-8224-EB417C952A29}"/>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17</a:t>
            </a:fld>
            <a:endParaRPr lang="en"/>
          </a:p>
        </p:txBody>
      </p:sp>
      <p:sp>
        <p:nvSpPr>
          <p:cNvPr id="6" name="TextBox 5">
            <a:extLst>
              <a:ext uri="{FF2B5EF4-FFF2-40B4-BE49-F238E27FC236}">
                <a16:creationId xmlns:a16="http://schemas.microsoft.com/office/drawing/2014/main" id="{2F1C0968-308A-0041-822E-B9F7635ED8CE}"/>
              </a:ext>
            </a:extLst>
          </p:cNvPr>
          <p:cNvSpPr txBox="1"/>
          <p:nvPr/>
        </p:nvSpPr>
        <p:spPr>
          <a:xfrm>
            <a:off x="2965141" y="4686630"/>
            <a:ext cx="3213716" cy="261610"/>
          </a:xfrm>
          <a:prstGeom prst="rect">
            <a:avLst/>
          </a:prstGeom>
          <a:noFill/>
        </p:spPr>
        <p:txBody>
          <a:bodyPr wrap="square" rtlCol="0">
            <a:spAutoFit/>
          </a:bodyPr>
          <a:lstStyle/>
          <a:p>
            <a:pPr algn="ctr"/>
            <a:r>
              <a:rPr lang="en-US" sz="1100" dirty="0"/>
              <a:t>Copyright 2020 – All Rights Reserved</a:t>
            </a:r>
          </a:p>
        </p:txBody>
      </p:sp>
      <p:sp>
        <p:nvSpPr>
          <p:cNvPr id="47" name="Rectangle 46">
            <a:extLst>
              <a:ext uri="{FF2B5EF4-FFF2-40B4-BE49-F238E27FC236}">
                <a16:creationId xmlns:a16="http://schemas.microsoft.com/office/drawing/2014/main" id="{B657867B-461A-BA49-8B46-702C371CAF28}"/>
              </a:ext>
            </a:extLst>
          </p:cNvPr>
          <p:cNvSpPr/>
          <p:nvPr/>
        </p:nvSpPr>
        <p:spPr>
          <a:xfrm>
            <a:off x="546497" y="118872"/>
            <a:ext cx="1285875"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8" name="Diamond 47">
            <a:extLst>
              <a:ext uri="{FF2B5EF4-FFF2-40B4-BE49-F238E27FC236}">
                <a16:creationId xmlns:a16="http://schemas.microsoft.com/office/drawing/2014/main" id="{EBAA8573-FCDE-0A40-8180-6EFE7A77DE02}"/>
              </a:ext>
            </a:extLst>
          </p:cNvPr>
          <p:cNvSpPr/>
          <p:nvPr/>
        </p:nvSpPr>
        <p:spPr>
          <a:xfrm>
            <a:off x="517298" y="1181732"/>
            <a:ext cx="1362456" cy="1161288"/>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9" name="Rectangle 48">
            <a:extLst>
              <a:ext uri="{FF2B5EF4-FFF2-40B4-BE49-F238E27FC236}">
                <a16:creationId xmlns:a16="http://schemas.microsoft.com/office/drawing/2014/main" id="{0C56C791-EFA9-5347-8B55-365D41122B6F}"/>
              </a:ext>
            </a:extLst>
          </p:cNvPr>
          <p:cNvSpPr/>
          <p:nvPr/>
        </p:nvSpPr>
        <p:spPr>
          <a:xfrm>
            <a:off x="584788" y="2756773"/>
            <a:ext cx="1285875"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0" name="Diamond 49">
            <a:extLst>
              <a:ext uri="{FF2B5EF4-FFF2-40B4-BE49-F238E27FC236}">
                <a16:creationId xmlns:a16="http://schemas.microsoft.com/office/drawing/2014/main" id="{B9E41449-26DD-F740-8487-DE198975FBB9}"/>
              </a:ext>
            </a:extLst>
          </p:cNvPr>
          <p:cNvSpPr/>
          <p:nvPr/>
        </p:nvSpPr>
        <p:spPr>
          <a:xfrm>
            <a:off x="546497" y="3863340"/>
            <a:ext cx="1362456" cy="1161288"/>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1" name="Rectangle 50">
            <a:extLst>
              <a:ext uri="{FF2B5EF4-FFF2-40B4-BE49-F238E27FC236}">
                <a16:creationId xmlns:a16="http://schemas.microsoft.com/office/drawing/2014/main" id="{DFB9B7EB-F06C-3B46-BFBA-39D4BC12197F}"/>
              </a:ext>
            </a:extLst>
          </p:cNvPr>
          <p:cNvSpPr/>
          <p:nvPr/>
        </p:nvSpPr>
        <p:spPr>
          <a:xfrm>
            <a:off x="2712696" y="1406831"/>
            <a:ext cx="1285875"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2" name="Rectangle 51">
            <a:extLst>
              <a:ext uri="{FF2B5EF4-FFF2-40B4-BE49-F238E27FC236}">
                <a16:creationId xmlns:a16="http://schemas.microsoft.com/office/drawing/2014/main" id="{E8AC6DF3-A5AE-CE4E-9ACF-F7C14D4F7D43}"/>
              </a:ext>
            </a:extLst>
          </p:cNvPr>
          <p:cNvSpPr/>
          <p:nvPr/>
        </p:nvSpPr>
        <p:spPr>
          <a:xfrm>
            <a:off x="3598164" y="109846"/>
            <a:ext cx="2048256"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3" name="Rectangle 52">
            <a:extLst>
              <a:ext uri="{FF2B5EF4-FFF2-40B4-BE49-F238E27FC236}">
                <a16:creationId xmlns:a16="http://schemas.microsoft.com/office/drawing/2014/main" id="{67BD67E6-C727-1549-BAF3-D1DFC8EC3B66}"/>
              </a:ext>
            </a:extLst>
          </p:cNvPr>
          <p:cNvSpPr/>
          <p:nvPr/>
        </p:nvSpPr>
        <p:spPr>
          <a:xfrm>
            <a:off x="7311628" y="118872"/>
            <a:ext cx="1285875" cy="11612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4" name="Rectangle 53">
            <a:extLst>
              <a:ext uri="{FF2B5EF4-FFF2-40B4-BE49-F238E27FC236}">
                <a16:creationId xmlns:a16="http://schemas.microsoft.com/office/drawing/2014/main" id="{9AB39CEF-FAD0-7D42-AA83-0BE83B7FE4D6}"/>
              </a:ext>
            </a:extLst>
          </p:cNvPr>
          <p:cNvSpPr/>
          <p:nvPr/>
        </p:nvSpPr>
        <p:spPr>
          <a:xfrm>
            <a:off x="4802315" y="1897380"/>
            <a:ext cx="1285875"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5" name="Rectangle 54">
            <a:extLst>
              <a:ext uri="{FF2B5EF4-FFF2-40B4-BE49-F238E27FC236}">
                <a16:creationId xmlns:a16="http://schemas.microsoft.com/office/drawing/2014/main" id="{EB81E440-9D1E-5E4B-9319-F14FB3476484}"/>
              </a:ext>
            </a:extLst>
          </p:cNvPr>
          <p:cNvSpPr/>
          <p:nvPr/>
        </p:nvSpPr>
        <p:spPr>
          <a:xfrm>
            <a:off x="2871002" y="3762814"/>
            <a:ext cx="1285875"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6" name="TextBox 55">
            <a:extLst>
              <a:ext uri="{FF2B5EF4-FFF2-40B4-BE49-F238E27FC236}">
                <a16:creationId xmlns:a16="http://schemas.microsoft.com/office/drawing/2014/main" id="{E6104D93-6AA3-1143-AE02-2C6CE9C990EC}"/>
              </a:ext>
            </a:extLst>
          </p:cNvPr>
          <p:cNvSpPr txBox="1"/>
          <p:nvPr/>
        </p:nvSpPr>
        <p:spPr>
          <a:xfrm>
            <a:off x="546497" y="199587"/>
            <a:ext cx="1285875" cy="415498"/>
          </a:xfrm>
          <a:prstGeom prst="rect">
            <a:avLst/>
          </a:prstGeom>
          <a:noFill/>
        </p:spPr>
        <p:txBody>
          <a:bodyPr wrap="square" rtlCol="0">
            <a:spAutoFit/>
          </a:bodyPr>
          <a:lstStyle/>
          <a:p>
            <a:pPr algn="ctr"/>
            <a:r>
              <a:rPr lang="en-US" sz="1050" dirty="0">
                <a:solidFill>
                  <a:srgbClr val="FFFF00"/>
                </a:solidFill>
              </a:rPr>
              <a:t>1 - UR Evaluates</a:t>
            </a:r>
          </a:p>
          <a:p>
            <a:pPr algn="ctr"/>
            <a:r>
              <a:rPr lang="en-US" sz="1050" dirty="0">
                <a:solidFill>
                  <a:srgbClr val="FFFF00"/>
                </a:solidFill>
              </a:rPr>
              <a:t>Patient</a:t>
            </a:r>
          </a:p>
        </p:txBody>
      </p:sp>
      <p:sp>
        <p:nvSpPr>
          <p:cNvPr id="57" name="TextBox 56">
            <a:extLst>
              <a:ext uri="{FF2B5EF4-FFF2-40B4-BE49-F238E27FC236}">
                <a16:creationId xmlns:a16="http://schemas.microsoft.com/office/drawing/2014/main" id="{7CF81ACC-7109-5E46-AAB2-9C5B719AA4B1}"/>
              </a:ext>
            </a:extLst>
          </p:cNvPr>
          <p:cNvSpPr txBox="1"/>
          <p:nvPr/>
        </p:nvSpPr>
        <p:spPr>
          <a:xfrm>
            <a:off x="707036" y="1516371"/>
            <a:ext cx="969264" cy="415498"/>
          </a:xfrm>
          <a:prstGeom prst="rect">
            <a:avLst/>
          </a:prstGeom>
          <a:noFill/>
        </p:spPr>
        <p:txBody>
          <a:bodyPr wrap="square" rtlCol="0">
            <a:spAutoFit/>
          </a:bodyPr>
          <a:lstStyle/>
          <a:p>
            <a:pPr algn="ctr"/>
            <a:r>
              <a:rPr lang="en-US" sz="1050" dirty="0">
                <a:solidFill>
                  <a:schemeClr val="bg1"/>
                </a:solidFill>
              </a:rPr>
              <a:t>Meet IP</a:t>
            </a:r>
          </a:p>
          <a:p>
            <a:pPr algn="ctr"/>
            <a:r>
              <a:rPr lang="en-US" sz="1050" dirty="0">
                <a:solidFill>
                  <a:schemeClr val="bg1"/>
                </a:solidFill>
              </a:rPr>
              <a:t>Criteria</a:t>
            </a:r>
          </a:p>
        </p:txBody>
      </p:sp>
      <p:sp>
        <p:nvSpPr>
          <p:cNvPr id="58" name="TextBox 57">
            <a:extLst>
              <a:ext uri="{FF2B5EF4-FFF2-40B4-BE49-F238E27FC236}">
                <a16:creationId xmlns:a16="http://schemas.microsoft.com/office/drawing/2014/main" id="{0CAD1495-6275-474C-8656-B6AEC64577CC}"/>
              </a:ext>
            </a:extLst>
          </p:cNvPr>
          <p:cNvSpPr txBox="1"/>
          <p:nvPr/>
        </p:nvSpPr>
        <p:spPr>
          <a:xfrm>
            <a:off x="2871002" y="1502440"/>
            <a:ext cx="969264" cy="415498"/>
          </a:xfrm>
          <a:prstGeom prst="rect">
            <a:avLst/>
          </a:prstGeom>
          <a:noFill/>
        </p:spPr>
        <p:txBody>
          <a:bodyPr wrap="square" rtlCol="0">
            <a:spAutoFit/>
          </a:bodyPr>
          <a:lstStyle/>
          <a:p>
            <a:pPr algn="ctr"/>
            <a:r>
              <a:rPr lang="en-US" sz="1050" dirty="0">
                <a:solidFill>
                  <a:schemeClr val="bg1"/>
                </a:solidFill>
              </a:rPr>
              <a:t>Admit</a:t>
            </a:r>
          </a:p>
          <a:p>
            <a:pPr algn="ctr"/>
            <a:r>
              <a:rPr lang="en-US" sz="1050" dirty="0">
                <a:solidFill>
                  <a:schemeClr val="bg1"/>
                </a:solidFill>
              </a:rPr>
              <a:t>Patient</a:t>
            </a:r>
          </a:p>
        </p:txBody>
      </p:sp>
      <p:sp>
        <p:nvSpPr>
          <p:cNvPr id="59" name="TextBox 58">
            <a:extLst>
              <a:ext uri="{FF2B5EF4-FFF2-40B4-BE49-F238E27FC236}">
                <a16:creationId xmlns:a16="http://schemas.microsoft.com/office/drawing/2014/main" id="{B9212FC0-C634-DC4E-B68A-CF27ACC67DA4}"/>
              </a:ext>
            </a:extLst>
          </p:cNvPr>
          <p:cNvSpPr txBox="1"/>
          <p:nvPr/>
        </p:nvSpPr>
        <p:spPr>
          <a:xfrm>
            <a:off x="704803" y="2791287"/>
            <a:ext cx="1127570" cy="577081"/>
          </a:xfrm>
          <a:prstGeom prst="rect">
            <a:avLst/>
          </a:prstGeom>
          <a:noFill/>
        </p:spPr>
        <p:txBody>
          <a:bodyPr wrap="square" rtlCol="0">
            <a:spAutoFit/>
          </a:bodyPr>
          <a:lstStyle/>
          <a:p>
            <a:pPr algn="ctr"/>
            <a:r>
              <a:rPr lang="en-US" sz="1050" dirty="0">
                <a:solidFill>
                  <a:srgbClr val="FFFF00"/>
                </a:solidFill>
              </a:rPr>
              <a:t>4 - Physician </a:t>
            </a:r>
          </a:p>
          <a:p>
            <a:pPr algn="ctr"/>
            <a:r>
              <a:rPr lang="en-US" sz="1050" dirty="0">
                <a:solidFill>
                  <a:srgbClr val="FFFF00"/>
                </a:solidFill>
              </a:rPr>
              <a:t>Advisor</a:t>
            </a:r>
          </a:p>
          <a:p>
            <a:pPr algn="ctr"/>
            <a:r>
              <a:rPr lang="en-US" sz="1050" dirty="0">
                <a:solidFill>
                  <a:srgbClr val="FFFF00"/>
                </a:solidFill>
              </a:rPr>
              <a:t>Review</a:t>
            </a:r>
          </a:p>
        </p:txBody>
      </p:sp>
      <p:sp>
        <p:nvSpPr>
          <p:cNvPr id="60" name="TextBox 59">
            <a:extLst>
              <a:ext uri="{FF2B5EF4-FFF2-40B4-BE49-F238E27FC236}">
                <a16:creationId xmlns:a16="http://schemas.microsoft.com/office/drawing/2014/main" id="{66D420CC-1436-CC44-A4FC-D167EA771D69}"/>
              </a:ext>
            </a:extLst>
          </p:cNvPr>
          <p:cNvSpPr txBox="1"/>
          <p:nvPr/>
        </p:nvSpPr>
        <p:spPr>
          <a:xfrm>
            <a:off x="791814" y="4201609"/>
            <a:ext cx="969264" cy="415498"/>
          </a:xfrm>
          <a:prstGeom prst="rect">
            <a:avLst/>
          </a:prstGeom>
          <a:noFill/>
        </p:spPr>
        <p:txBody>
          <a:bodyPr wrap="square" rtlCol="0">
            <a:spAutoFit/>
          </a:bodyPr>
          <a:lstStyle/>
          <a:p>
            <a:pPr algn="ctr"/>
            <a:r>
              <a:rPr lang="en-US" sz="1050" dirty="0">
                <a:solidFill>
                  <a:schemeClr val="bg1"/>
                </a:solidFill>
              </a:rPr>
              <a:t>Meet IP</a:t>
            </a:r>
          </a:p>
          <a:p>
            <a:pPr algn="ctr"/>
            <a:r>
              <a:rPr lang="en-US" sz="1050" dirty="0">
                <a:solidFill>
                  <a:schemeClr val="bg1"/>
                </a:solidFill>
              </a:rPr>
              <a:t>Criteria</a:t>
            </a:r>
          </a:p>
        </p:txBody>
      </p:sp>
      <p:sp>
        <p:nvSpPr>
          <p:cNvPr id="61" name="TextBox 60">
            <a:extLst>
              <a:ext uri="{FF2B5EF4-FFF2-40B4-BE49-F238E27FC236}">
                <a16:creationId xmlns:a16="http://schemas.microsoft.com/office/drawing/2014/main" id="{8AE036CC-7A86-A948-9FEB-5D4EB83114ED}"/>
              </a:ext>
            </a:extLst>
          </p:cNvPr>
          <p:cNvSpPr txBox="1"/>
          <p:nvPr/>
        </p:nvSpPr>
        <p:spPr>
          <a:xfrm>
            <a:off x="3735324" y="210371"/>
            <a:ext cx="1819656" cy="415498"/>
          </a:xfrm>
          <a:prstGeom prst="rect">
            <a:avLst/>
          </a:prstGeom>
          <a:noFill/>
        </p:spPr>
        <p:txBody>
          <a:bodyPr wrap="square" rtlCol="0">
            <a:spAutoFit/>
          </a:bodyPr>
          <a:lstStyle/>
          <a:p>
            <a:pPr algn="ctr"/>
            <a:r>
              <a:rPr lang="en-US" sz="1050" dirty="0">
                <a:solidFill>
                  <a:srgbClr val="FFFF00"/>
                </a:solidFill>
              </a:rPr>
              <a:t>2 - Case Management</a:t>
            </a:r>
          </a:p>
          <a:p>
            <a:pPr algn="ctr"/>
            <a:r>
              <a:rPr lang="en-US" sz="1050" dirty="0">
                <a:solidFill>
                  <a:srgbClr val="FFFF00"/>
                </a:solidFill>
              </a:rPr>
              <a:t>Care Progression</a:t>
            </a:r>
          </a:p>
        </p:txBody>
      </p:sp>
      <p:sp>
        <p:nvSpPr>
          <p:cNvPr id="62" name="TextBox 61">
            <a:extLst>
              <a:ext uri="{FF2B5EF4-FFF2-40B4-BE49-F238E27FC236}">
                <a16:creationId xmlns:a16="http://schemas.microsoft.com/office/drawing/2014/main" id="{01A028A5-2105-BD49-819F-866F7DEEE8E8}"/>
              </a:ext>
            </a:extLst>
          </p:cNvPr>
          <p:cNvSpPr txBox="1"/>
          <p:nvPr/>
        </p:nvSpPr>
        <p:spPr>
          <a:xfrm>
            <a:off x="4960620" y="1992819"/>
            <a:ext cx="969264" cy="415498"/>
          </a:xfrm>
          <a:prstGeom prst="rect">
            <a:avLst/>
          </a:prstGeom>
          <a:noFill/>
        </p:spPr>
        <p:txBody>
          <a:bodyPr wrap="square" rtlCol="0">
            <a:spAutoFit/>
          </a:bodyPr>
          <a:lstStyle/>
          <a:p>
            <a:pPr algn="ctr"/>
            <a:r>
              <a:rPr lang="en-US" sz="1050" dirty="0">
                <a:solidFill>
                  <a:srgbClr val="FFFF00"/>
                </a:solidFill>
              </a:rPr>
              <a:t>3 - CDI</a:t>
            </a:r>
          </a:p>
          <a:p>
            <a:pPr algn="ctr"/>
            <a:r>
              <a:rPr lang="en-US" sz="1050" dirty="0">
                <a:solidFill>
                  <a:srgbClr val="FFFF00"/>
                </a:solidFill>
              </a:rPr>
              <a:t>Review</a:t>
            </a:r>
          </a:p>
        </p:txBody>
      </p:sp>
      <p:sp>
        <p:nvSpPr>
          <p:cNvPr id="63" name="TextBox 62">
            <a:extLst>
              <a:ext uri="{FF2B5EF4-FFF2-40B4-BE49-F238E27FC236}">
                <a16:creationId xmlns:a16="http://schemas.microsoft.com/office/drawing/2014/main" id="{5BC45CE3-A135-1145-BA17-B718298D90BD}"/>
              </a:ext>
            </a:extLst>
          </p:cNvPr>
          <p:cNvSpPr txBox="1"/>
          <p:nvPr/>
        </p:nvSpPr>
        <p:spPr>
          <a:xfrm>
            <a:off x="3029307" y="3863339"/>
            <a:ext cx="969264" cy="415498"/>
          </a:xfrm>
          <a:prstGeom prst="rect">
            <a:avLst/>
          </a:prstGeom>
          <a:noFill/>
        </p:spPr>
        <p:txBody>
          <a:bodyPr wrap="square" rtlCol="0">
            <a:spAutoFit/>
          </a:bodyPr>
          <a:lstStyle/>
          <a:p>
            <a:pPr algn="ctr"/>
            <a:r>
              <a:rPr lang="en-US" sz="1050" dirty="0">
                <a:solidFill>
                  <a:schemeClr val="bg1"/>
                </a:solidFill>
              </a:rPr>
              <a:t>PA Works With</a:t>
            </a:r>
          </a:p>
        </p:txBody>
      </p:sp>
      <p:sp>
        <p:nvSpPr>
          <p:cNvPr id="64" name="TextBox 63">
            <a:extLst>
              <a:ext uri="{FF2B5EF4-FFF2-40B4-BE49-F238E27FC236}">
                <a16:creationId xmlns:a16="http://schemas.microsoft.com/office/drawing/2014/main" id="{E65FD2BA-1139-8D40-B876-34F2AB63A64F}"/>
              </a:ext>
            </a:extLst>
          </p:cNvPr>
          <p:cNvSpPr txBox="1"/>
          <p:nvPr/>
        </p:nvSpPr>
        <p:spPr>
          <a:xfrm>
            <a:off x="7469933" y="234212"/>
            <a:ext cx="969264" cy="738664"/>
          </a:xfrm>
          <a:prstGeom prst="rect">
            <a:avLst/>
          </a:prstGeom>
          <a:noFill/>
        </p:spPr>
        <p:txBody>
          <a:bodyPr wrap="square" rtlCol="0">
            <a:spAutoFit/>
          </a:bodyPr>
          <a:lstStyle/>
          <a:p>
            <a:pPr algn="ctr"/>
            <a:r>
              <a:rPr lang="en-US" sz="1050" dirty="0">
                <a:solidFill>
                  <a:srgbClr val="FFFF00"/>
                </a:solidFill>
              </a:rPr>
              <a:t>5 - Coding Review Submit Claim</a:t>
            </a:r>
          </a:p>
        </p:txBody>
      </p:sp>
      <p:sp>
        <p:nvSpPr>
          <p:cNvPr id="65" name="Rectangle 64">
            <a:extLst>
              <a:ext uri="{FF2B5EF4-FFF2-40B4-BE49-F238E27FC236}">
                <a16:creationId xmlns:a16="http://schemas.microsoft.com/office/drawing/2014/main" id="{1F449664-555B-7F40-B7AF-C1E0F6232F6D}"/>
              </a:ext>
            </a:extLst>
          </p:cNvPr>
          <p:cNvSpPr/>
          <p:nvPr/>
        </p:nvSpPr>
        <p:spPr>
          <a:xfrm>
            <a:off x="6967728" y="1897380"/>
            <a:ext cx="1837944" cy="29123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6" name="TextBox 65">
            <a:extLst>
              <a:ext uri="{FF2B5EF4-FFF2-40B4-BE49-F238E27FC236}">
                <a16:creationId xmlns:a16="http://schemas.microsoft.com/office/drawing/2014/main" id="{247DCDBB-33BB-5A40-A848-8D894C7AB461}"/>
              </a:ext>
            </a:extLst>
          </p:cNvPr>
          <p:cNvSpPr txBox="1"/>
          <p:nvPr/>
        </p:nvSpPr>
        <p:spPr>
          <a:xfrm>
            <a:off x="7095744" y="2087002"/>
            <a:ext cx="1581912" cy="2516073"/>
          </a:xfrm>
          <a:prstGeom prst="rect">
            <a:avLst/>
          </a:prstGeom>
          <a:noFill/>
        </p:spPr>
        <p:txBody>
          <a:bodyPr wrap="square" rtlCol="0">
            <a:spAutoFit/>
          </a:bodyPr>
          <a:lstStyle/>
          <a:p>
            <a:pPr algn="ctr"/>
            <a:r>
              <a:rPr lang="en-US" sz="1050" dirty="0">
                <a:solidFill>
                  <a:schemeClr val="bg1"/>
                </a:solidFill>
              </a:rPr>
              <a:t>Silo Legend</a:t>
            </a:r>
          </a:p>
          <a:p>
            <a:pPr algn="ctr"/>
            <a:endParaRPr lang="en-US" sz="1050" dirty="0">
              <a:solidFill>
                <a:schemeClr val="bg1"/>
              </a:solidFill>
            </a:endParaRPr>
          </a:p>
          <a:p>
            <a:pPr marL="257175" indent="-257175">
              <a:buFont typeface="+mj-lt"/>
              <a:buAutoNum type="arabicPeriod"/>
            </a:pPr>
            <a:r>
              <a:rPr lang="en-US" sz="1050" dirty="0">
                <a:solidFill>
                  <a:schemeClr val="bg1"/>
                </a:solidFill>
              </a:rPr>
              <a:t>Utilization Review</a:t>
            </a:r>
          </a:p>
          <a:p>
            <a:pPr marL="257175" indent="-257175">
              <a:buFont typeface="+mj-lt"/>
              <a:buAutoNum type="arabicPeriod"/>
            </a:pPr>
            <a:r>
              <a:rPr lang="en-US" sz="1050" dirty="0">
                <a:solidFill>
                  <a:schemeClr val="bg1"/>
                </a:solidFill>
              </a:rPr>
              <a:t>Case Management</a:t>
            </a:r>
          </a:p>
          <a:p>
            <a:pPr marL="257175" indent="-257175">
              <a:buFont typeface="+mj-lt"/>
              <a:buAutoNum type="arabicPeriod"/>
            </a:pPr>
            <a:r>
              <a:rPr lang="en-US" sz="1050" dirty="0">
                <a:solidFill>
                  <a:schemeClr val="bg1"/>
                </a:solidFill>
              </a:rPr>
              <a:t>Clinical Documentation Integrity</a:t>
            </a:r>
          </a:p>
          <a:p>
            <a:pPr marL="257175" indent="-257175">
              <a:buFont typeface="+mj-lt"/>
              <a:buAutoNum type="arabicPeriod"/>
            </a:pPr>
            <a:r>
              <a:rPr lang="en-US" sz="1050" dirty="0">
                <a:solidFill>
                  <a:schemeClr val="bg1"/>
                </a:solidFill>
              </a:rPr>
              <a:t>Physician Advisor</a:t>
            </a:r>
          </a:p>
          <a:p>
            <a:pPr marL="257175" indent="-257175">
              <a:buFont typeface="+mj-lt"/>
              <a:buAutoNum type="arabicPeriod"/>
            </a:pPr>
            <a:r>
              <a:rPr lang="en-US" sz="1050" dirty="0">
                <a:solidFill>
                  <a:schemeClr val="bg1"/>
                </a:solidFill>
              </a:rPr>
              <a:t>Coding</a:t>
            </a:r>
          </a:p>
          <a:p>
            <a:pPr marL="257175" indent="-257175">
              <a:buFont typeface="+mj-lt"/>
              <a:buAutoNum type="arabicPeriod"/>
            </a:pPr>
            <a:endParaRPr lang="en-US" sz="1050" dirty="0">
              <a:solidFill>
                <a:schemeClr val="bg1"/>
              </a:solidFill>
            </a:endParaRPr>
          </a:p>
          <a:p>
            <a:pPr marL="257175" indent="-257175">
              <a:buFont typeface="+mj-lt"/>
              <a:buAutoNum type="arabicPeriod"/>
            </a:pPr>
            <a:endParaRPr lang="en-US" sz="1050" dirty="0">
              <a:solidFill>
                <a:schemeClr val="bg1"/>
              </a:solidFill>
            </a:endParaRPr>
          </a:p>
          <a:p>
            <a:pPr marL="257175" indent="-257175">
              <a:buFont typeface="+mj-lt"/>
              <a:buAutoNum type="arabicPeriod"/>
            </a:pPr>
            <a:r>
              <a:rPr lang="en-US" sz="1050" dirty="0">
                <a:solidFill>
                  <a:schemeClr val="bg1"/>
                </a:solidFill>
              </a:rPr>
              <a:t>Direct Path</a:t>
            </a:r>
          </a:p>
          <a:p>
            <a:pPr marL="257175" indent="-257175">
              <a:buFont typeface="+mj-lt"/>
              <a:buAutoNum type="arabicPeriod"/>
            </a:pPr>
            <a:endParaRPr lang="en-US" sz="1050" dirty="0">
              <a:solidFill>
                <a:schemeClr val="bg1"/>
              </a:solidFill>
            </a:endParaRPr>
          </a:p>
          <a:p>
            <a:pPr marL="257175" indent="-257175">
              <a:buFont typeface="+mj-lt"/>
              <a:buAutoNum type="arabicPeriod"/>
            </a:pPr>
            <a:endParaRPr lang="en-US" sz="1050" dirty="0">
              <a:solidFill>
                <a:schemeClr val="bg1"/>
              </a:solidFill>
            </a:endParaRPr>
          </a:p>
          <a:p>
            <a:pPr marL="257175" indent="-257175">
              <a:buFont typeface="+mj-lt"/>
              <a:buAutoNum type="arabicPeriod"/>
            </a:pPr>
            <a:r>
              <a:rPr lang="en-US" sz="1050" dirty="0">
                <a:solidFill>
                  <a:schemeClr val="bg1"/>
                </a:solidFill>
              </a:rPr>
              <a:t>Optional Path</a:t>
            </a:r>
          </a:p>
        </p:txBody>
      </p:sp>
      <p:cxnSp>
        <p:nvCxnSpPr>
          <p:cNvPr id="67" name="Straight Arrow Connector 66">
            <a:extLst>
              <a:ext uri="{FF2B5EF4-FFF2-40B4-BE49-F238E27FC236}">
                <a16:creationId xmlns:a16="http://schemas.microsoft.com/office/drawing/2014/main" id="{1301FA89-47B8-E24D-AE42-963CD501E78B}"/>
              </a:ext>
            </a:extLst>
          </p:cNvPr>
          <p:cNvCxnSpPr>
            <a:cxnSpLocks/>
            <a:stCxn id="55" idx="0"/>
          </p:cNvCxnSpPr>
          <p:nvPr/>
        </p:nvCxnSpPr>
        <p:spPr>
          <a:xfrm flipH="1" flipV="1">
            <a:off x="1827729" y="868681"/>
            <a:ext cx="1686210" cy="2894133"/>
          </a:xfrm>
          <a:prstGeom prst="straightConnector1">
            <a:avLst/>
          </a:prstGeom>
          <a:ln w="1905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DA5C3D78-3F06-B644-AD6E-D77E8A6FC70D}"/>
              </a:ext>
            </a:extLst>
          </p:cNvPr>
          <p:cNvCxnSpPr>
            <a:cxnSpLocks/>
            <a:stCxn id="55" idx="0"/>
          </p:cNvCxnSpPr>
          <p:nvPr/>
        </p:nvCxnSpPr>
        <p:spPr>
          <a:xfrm flipV="1">
            <a:off x="3513940" y="2583181"/>
            <a:ext cx="1848803" cy="1179633"/>
          </a:xfrm>
          <a:prstGeom prst="straightConnector1">
            <a:avLst/>
          </a:prstGeom>
          <a:ln w="1905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DC9EE514-0B06-A949-A9D7-DF1788723C5C}"/>
              </a:ext>
            </a:extLst>
          </p:cNvPr>
          <p:cNvCxnSpPr>
            <a:cxnSpLocks/>
            <a:stCxn id="47" idx="2"/>
            <a:endCxn id="48" idx="0"/>
          </p:cNvCxnSpPr>
          <p:nvPr/>
        </p:nvCxnSpPr>
        <p:spPr>
          <a:xfrm>
            <a:off x="1189435" y="804672"/>
            <a:ext cx="9091" cy="377060"/>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cxnSp>
        <p:nvCxnSpPr>
          <p:cNvPr id="70" name="Straight Arrow Connector 69">
            <a:extLst>
              <a:ext uri="{FF2B5EF4-FFF2-40B4-BE49-F238E27FC236}">
                <a16:creationId xmlns:a16="http://schemas.microsoft.com/office/drawing/2014/main" id="{E2B22204-9C02-B841-9D1F-16F3AF484773}"/>
              </a:ext>
            </a:extLst>
          </p:cNvPr>
          <p:cNvCxnSpPr>
            <a:cxnSpLocks/>
          </p:cNvCxnSpPr>
          <p:nvPr/>
        </p:nvCxnSpPr>
        <p:spPr>
          <a:xfrm>
            <a:off x="1184792" y="2345515"/>
            <a:ext cx="9091" cy="377060"/>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cxnSp>
        <p:nvCxnSpPr>
          <p:cNvPr id="71" name="Straight Arrow Connector 70">
            <a:extLst>
              <a:ext uri="{FF2B5EF4-FFF2-40B4-BE49-F238E27FC236}">
                <a16:creationId xmlns:a16="http://schemas.microsoft.com/office/drawing/2014/main" id="{6BB16637-F7CF-7140-8200-705644284627}"/>
              </a:ext>
            </a:extLst>
          </p:cNvPr>
          <p:cNvCxnSpPr>
            <a:cxnSpLocks/>
          </p:cNvCxnSpPr>
          <p:nvPr/>
        </p:nvCxnSpPr>
        <p:spPr>
          <a:xfrm>
            <a:off x="1223180" y="3486431"/>
            <a:ext cx="9091" cy="377060"/>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cxnSp>
        <p:nvCxnSpPr>
          <p:cNvPr id="72" name="Straight Arrow Connector 71">
            <a:extLst>
              <a:ext uri="{FF2B5EF4-FFF2-40B4-BE49-F238E27FC236}">
                <a16:creationId xmlns:a16="http://schemas.microsoft.com/office/drawing/2014/main" id="{40251C23-1855-1949-A640-602995ACDF07}"/>
              </a:ext>
            </a:extLst>
          </p:cNvPr>
          <p:cNvCxnSpPr>
            <a:cxnSpLocks/>
            <a:endCxn id="51" idx="2"/>
          </p:cNvCxnSpPr>
          <p:nvPr/>
        </p:nvCxnSpPr>
        <p:spPr>
          <a:xfrm flipV="1">
            <a:off x="1596080" y="2092631"/>
            <a:ext cx="1759554" cy="2047092"/>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cxnSp>
        <p:nvCxnSpPr>
          <p:cNvPr id="73" name="Straight Arrow Connector 72">
            <a:extLst>
              <a:ext uri="{FF2B5EF4-FFF2-40B4-BE49-F238E27FC236}">
                <a16:creationId xmlns:a16="http://schemas.microsoft.com/office/drawing/2014/main" id="{C065BB0F-9074-2043-ACF5-E66DCDAA517B}"/>
              </a:ext>
            </a:extLst>
          </p:cNvPr>
          <p:cNvCxnSpPr>
            <a:cxnSpLocks/>
            <a:endCxn id="51" idx="1"/>
          </p:cNvCxnSpPr>
          <p:nvPr/>
        </p:nvCxnSpPr>
        <p:spPr>
          <a:xfrm flipV="1">
            <a:off x="1870663" y="1749731"/>
            <a:ext cx="842033" cy="96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4" name="Rectangle 73">
            <a:extLst>
              <a:ext uri="{FF2B5EF4-FFF2-40B4-BE49-F238E27FC236}">
                <a16:creationId xmlns:a16="http://schemas.microsoft.com/office/drawing/2014/main" id="{50150EA1-D100-EC4C-AD04-B9E240934DC7}"/>
              </a:ext>
            </a:extLst>
          </p:cNvPr>
          <p:cNvSpPr/>
          <p:nvPr/>
        </p:nvSpPr>
        <p:spPr>
          <a:xfrm>
            <a:off x="4719804" y="3985696"/>
            <a:ext cx="1285875"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5" name="TextBox 74">
            <a:extLst>
              <a:ext uri="{FF2B5EF4-FFF2-40B4-BE49-F238E27FC236}">
                <a16:creationId xmlns:a16="http://schemas.microsoft.com/office/drawing/2014/main" id="{13FED887-DBC8-4440-ABC3-A64FEAEF8A3D}"/>
              </a:ext>
            </a:extLst>
          </p:cNvPr>
          <p:cNvSpPr txBox="1"/>
          <p:nvPr/>
        </p:nvSpPr>
        <p:spPr>
          <a:xfrm>
            <a:off x="4750714" y="4105714"/>
            <a:ext cx="1127569" cy="415498"/>
          </a:xfrm>
          <a:prstGeom prst="rect">
            <a:avLst/>
          </a:prstGeom>
          <a:noFill/>
        </p:spPr>
        <p:txBody>
          <a:bodyPr wrap="square" rtlCol="0">
            <a:spAutoFit/>
          </a:bodyPr>
          <a:lstStyle/>
          <a:p>
            <a:pPr algn="ctr"/>
            <a:r>
              <a:rPr lang="en-US" sz="1050" dirty="0">
                <a:solidFill>
                  <a:schemeClr val="bg1"/>
                </a:solidFill>
              </a:rPr>
              <a:t>Observation Level of Care</a:t>
            </a:r>
          </a:p>
        </p:txBody>
      </p:sp>
      <p:cxnSp>
        <p:nvCxnSpPr>
          <p:cNvPr id="76" name="Straight Arrow Connector 75">
            <a:extLst>
              <a:ext uri="{FF2B5EF4-FFF2-40B4-BE49-F238E27FC236}">
                <a16:creationId xmlns:a16="http://schemas.microsoft.com/office/drawing/2014/main" id="{C9392B62-74B8-B342-A6F9-2E92CB7D7E08}"/>
              </a:ext>
            </a:extLst>
          </p:cNvPr>
          <p:cNvCxnSpPr>
            <a:cxnSpLocks/>
          </p:cNvCxnSpPr>
          <p:nvPr/>
        </p:nvCxnSpPr>
        <p:spPr>
          <a:xfrm flipV="1">
            <a:off x="1596080" y="4516632"/>
            <a:ext cx="3049072" cy="293113"/>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sp>
        <p:nvSpPr>
          <p:cNvPr id="77" name="TextBox 76">
            <a:extLst>
              <a:ext uri="{FF2B5EF4-FFF2-40B4-BE49-F238E27FC236}">
                <a16:creationId xmlns:a16="http://schemas.microsoft.com/office/drawing/2014/main" id="{2897FE5C-989C-F047-849C-EDC34FF9598A}"/>
              </a:ext>
            </a:extLst>
          </p:cNvPr>
          <p:cNvSpPr txBox="1"/>
          <p:nvPr/>
        </p:nvSpPr>
        <p:spPr>
          <a:xfrm>
            <a:off x="1873557" y="1599578"/>
            <a:ext cx="515975" cy="253916"/>
          </a:xfrm>
          <a:prstGeom prst="rect">
            <a:avLst/>
          </a:prstGeom>
          <a:noFill/>
        </p:spPr>
        <p:txBody>
          <a:bodyPr wrap="square" rtlCol="0">
            <a:spAutoFit/>
          </a:bodyPr>
          <a:lstStyle/>
          <a:p>
            <a:r>
              <a:rPr lang="en-US" sz="1050" dirty="0"/>
              <a:t>Yes</a:t>
            </a:r>
          </a:p>
        </p:txBody>
      </p:sp>
      <p:sp>
        <p:nvSpPr>
          <p:cNvPr id="78" name="TextBox 77">
            <a:extLst>
              <a:ext uri="{FF2B5EF4-FFF2-40B4-BE49-F238E27FC236}">
                <a16:creationId xmlns:a16="http://schemas.microsoft.com/office/drawing/2014/main" id="{885F0E06-9936-654C-9541-04FA28350AF7}"/>
              </a:ext>
            </a:extLst>
          </p:cNvPr>
          <p:cNvSpPr txBox="1"/>
          <p:nvPr/>
        </p:nvSpPr>
        <p:spPr>
          <a:xfrm>
            <a:off x="1641634" y="3719879"/>
            <a:ext cx="515975" cy="253916"/>
          </a:xfrm>
          <a:prstGeom prst="rect">
            <a:avLst/>
          </a:prstGeom>
          <a:noFill/>
        </p:spPr>
        <p:txBody>
          <a:bodyPr wrap="square" rtlCol="0">
            <a:spAutoFit/>
          </a:bodyPr>
          <a:lstStyle/>
          <a:p>
            <a:r>
              <a:rPr lang="en-US" sz="1050" dirty="0"/>
              <a:t>Yes</a:t>
            </a:r>
          </a:p>
        </p:txBody>
      </p:sp>
      <p:sp>
        <p:nvSpPr>
          <p:cNvPr id="79" name="TextBox 78">
            <a:extLst>
              <a:ext uri="{FF2B5EF4-FFF2-40B4-BE49-F238E27FC236}">
                <a16:creationId xmlns:a16="http://schemas.microsoft.com/office/drawing/2014/main" id="{816631F5-D3EF-3D4E-946C-7627F5715F31}"/>
              </a:ext>
            </a:extLst>
          </p:cNvPr>
          <p:cNvSpPr txBox="1"/>
          <p:nvPr/>
        </p:nvSpPr>
        <p:spPr>
          <a:xfrm>
            <a:off x="1041561" y="2382179"/>
            <a:ext cx="515975" cy="253916"/>
          </a:xfrm>
          <a:prstGeom prst="rect">
            <a:avLst/>
          </a:prstGeom>
          <a:noFill/>
        </p:spPr>
        <p:txBody>
          <a:bodyPr wrap="square" rtlCol="0">
            <a:spAutoFit/>
          </a:bodyPr>
          <a:lstStyle/>
          <a:p>
            <a:r>
              <a:rPr lang="en-US" sz="1050" dirty="0"/>
              <a:t>No</a:t>
            </a:r>
          </a:p>
        </p:txBody>
      </p:sp>
      <p:sp>
        <p:nvSpPr>
          <p:cNvPr id="80" name="TextBox 79">
            <a:extLst>
              <a:ext uri="{FF2B5EF4-FFF2-40B4-BE49-F238E27FC236}">
                <a16:creationId xmlns:a16="http://schemas.microsoft.com/office/drawing/2014/main" id="{FBFDC938-7906-0643-BAE6-25624BBDED60}"/>
              </a:ext>
            </a:extLst>
          </p:cNvPr>
          <p:cNvSpPr txBox="1"/>
          <p:nvPr/>
        </p:nvSpPr>
        <p:spPr>
          <a:xfrm>
            <a:off x="1987937" y="4553226"/>
            <a:ext cx="515975" cy="253916"/>
          </a:xfrm>
          <a:prstGeom prst="rect">
            <a:avLst/>
          </a:prstGeom>
          <a:noFill/>
        </p:spPr>
        <p:txBody>
          <a:bodyPr wrap="square" rtlCol="0">
            <a:spAutoFit/>
          </a:bodyPr>
          <a:lstStyle/>
          <a:p>
            <a:r>
              <a:rPr lang="en-US" sz="1050" dirty="0"/>
              <a:t>No</a:t>
            </a:r>
          </a:p>
        </p:txBody>
      </p:sp>
      <p:cxnSp>
        <p:nvCxnSpPr>
          <p:cNvPr id="81" name="Straight Arrow Connector 80">
            <a:extLst>
              <a:ext uri="{FF2B5EF4-FFF2-40B4-BE49-F238E27FC236}">
                <a16:creationId xmlns:a16="http://schemas.microsoft.com/office/drawing/2014/main" id="{6412F039-FEDB-FB41-87AE-FAD24772CC1B}"/>
              </a:ext>
            </a:extLst>
          </p:cNvPr>
          <p:cNvCxnSpPr>
            <a:cxnSpLocks/>
            <a:stCxn id="54" idx="0"/>
          </p:cNvCxnSpPr>
          <p:nvPr/>
        </p:nvCxnSpPr>
        <p:spPr>
          <a:xfrm flipV="1">
            <a:off x="5445252" y="1076404"/>
            <a:ext cx="1866376" cy="820976"/>
          </a:xfrm>
          <a:prstGeom prst="straightConnector1">
            <a:avLst/>
          </a:prstGeom>
          <a:ln w="38100">
            <a:prstDash val="dash"/>
            <a:tailEnd type="triangle"/>
          </a:ln>
        </p:spPr>
        <p:style>
          <a:lnRef idx="2">
            <a:schemeClr val="accent2"/>
          </a:lnRef>
          <a:fillRef idx="0">
            <a:schemeClr val="accent2"/>
          </a:fillRef>
          <a:effectRef idx="1">
            <a:schemeClr val="accent2"/>
          </a:effectRef>
          <a:fontRef idx="minor">
            <a:schemeClr val="tx1"/>
          </a:fontRef>
        </p:style>
      </p:cxnSp>
      <p:cxnSp>
        <p:nvCxnSpPr>
          <p:cNvPr id="82" name="Straight Arrow Connector 81">
            <a:extLst>
              <a:ext uri="{FF2B5EF4-FFF2-40B4-BE49-F238E27FC236}">
                <a16:creationId xmlns:a16="http://schemas.microsoft.com/office/drawing/2014/main" id="{B2BF3AC6-BF0E-AC4D-8B88-0719C1CB5630}"/>
              </a:ext>
            </a:extLst>
          </p:cNvPr>
          <p:cNvCxnSpPr>
            <a:cxnSpLocks/>
            <a:stCxn id="51" idx="3"/>
            <a:endCxn id="54" idx="1"/>
          </p:cNvCxnSpPr>
          <p:nvPr/>
        </p:nvCxnSpPr>
        <p:spPr>
          <a:xfrm>
            <a:off x="3998571" y="1749732"/>
            <a:ext cx="803744" cy="490549"/>
          </a:xfrm>
          <a:prstGeom prst="straightConnector1">
            <a:avLst/>
          </a:prstGeom>
          <a:ln w="38100">
            <a:prstDash val="dash"/>
            <a:tailEnd type="triangle"/>
          </a:ln>
        </p:spPr>
        <p:style>
          <a:lnRef idx="2">
            <a:schemeClr val="accent2"/>
          </a:lnRef>
          <a:fillRef idx="0">
            <a:schemeClr val="accent2"/>
          </a:fillRef>
          <a:effectRef idx="1">
            <a:schemeClr val="accent2"/>
          </a:effectRef>
          <a:fontRef idx="minor">
            <a:schemeClr val="tx1"/>
          </a:fontRef>
        </p:style>
      </p:cxnSp>
      <p:cxnSp>
        <p:nvCxnSpPr>
          <p:cNvPr id="83" name="Straight Arrow Connector 82">
            <a:extLst>
              <a:ext uri="{FF2B5EF4-FFF2-40B4-BE49-F238E27FC236}">
                <a16:creationId xmlns:a16="http://schemas.microsoft.com/office/drawing/2014/main" id="{1A852777-C859-9548-8BC2-E38678BDBA7C}"/>
              </a:ext>
            </a:extLst>
          </p:cNvPr>
          <p:cNvCxnSpPr>
            <a:cxnSpLocks/>
            <a:stCxn id="55" idx="0"/>
          </p:cNvCxnSpPr>
          <p:nvPr/>
        </p:nvCxnSpPr>
        <p:spPr>
          <a:xfrm flipV="1">
            <a:off x="3513939" y="845576"/>
            <a:ext cx="1205865" cy="2917238"/>
          </a:xfrm>
          <a:prstGeom prst="straightConnector1">
            <a:avLst/>
          </a:prstGeom>
          <a:ln w="1905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90742221-DC09-EA44-94A9-F8190267E84B}"/>
              </a:ext>
            </a:extLst>
          </p:cNvPr>
          <p:cNvCxnSpPr>
            <a:cxnSpLocks/>
          </p:cNvCxnSpPr>
          <p:nvPr/>
        </p:nvCxnSpPr>
        <p:spPr>
          <a:xfrm>
            <a:off x="7469933" y="4201609"/>
            <a:ext cx="1002983" cy="0"/>
          </a:xfrm>
          <a:prstGeom prst="straightConnector1">
            <a:avLst/>
          </a:prstGeom>
          <a:ln w="38100">
            <a:prstDash val="dash"/>
            <a:tailEnd type="triangle"/>
          </a:ln>
        </p:spPr>
        <p:style>
          <a:lnRef idx="2">
            <a:schemeClr val="accent2"/>
          </a:lnRef>
          <a:fillRef idx="0">
            <a:schemeClr val="accent2"/>
          </a:fillRef>
          <a:effectRef idx="1">
            <a:schemeClr val="accent2"/>
          </a:effectRef>
          <a:fontRef idx="minor">
            <a:schemeClr val="tx1"/>
          </a:fontRef>
        </p:style>
      </p:cxnSp>
      <p:cxnSp>
        <p:nvCxnSpPr>
          <p:cNvPr id="44" name="Straight Arrow Connector 43">
            <a:extLst>
              <a:ext uri="{FF2B5EF4-FFF2-40B4-BE49-F238E27FC236}">
                <a16:creationId xmlns:a16="http://schemas.microsoft.com/office/drawing/2014/main" id="{E50DBBB1-C463-7D43-B8A0-E9C54AEE43D3}"/>
              </a:ext>
            </a:extLst>
          </p:cNvPr>
          <p:cNvCxnSpPr>
            <a:cxnSpLocks/>
          </p:cNvCxnSpPr>
          <p:nvPr/>
        </p:nvCxnSpPr>
        <p:spPr>
          <a:xfrm>
            <a:off x="7469933" y="3719879"/>
            <a:ext cx="727973" cy="0"/>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spTree>
    <p:extLst>
      <p:ext uri="{BB962C8B-B14F-4D97-AF65-F5344CB8AC3E}">
        <p14:creationId xmlns:p14="http://schemas.microsoft.com/office/powerpoint/2010/main" val="5373663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15"/>
          <p:cNvSpPr txBox="1">
            <a:spLocks noGrp="1"/>
          </p:cNvSpPr>
          <p:nvPr>
            <p:ph type="ctrTitle"/>
          </p:nvPr>
        </p:nvSpPr>
        <p:spPr>
          <a:xfrm>
            <a:off x="946923" y="2353988"/>
            <a:ext cx="5088600" cy="1159800"/>
          </a:xfrm>
          <a:prstGeom prst="rect">
            <a:avLst/>
          </a:prstGeom>
        </p:spPr>
        <p:txBody>
          <a:bodyPr spcFirstLastPara="1" wrap="square" lIns="0" tIns="0" rIns="0" bIns="0" anchor="b" anchorCtr="0">
            <a:noAutofit/>
          </a:bodyPr>
          <a:lstStyle/>
          <a:p>
            <a:pPr marL="0" lvl="0" indent="0" algn="l" rtl="0">
              <a:spcBef>
                <a:spcPts val="0"/>
              </a:spcBef>
              <a:spcAft>
                <a:spcPts val="0"/>
              </a:spcAft>
              <a:buNone/>
            </a:pPr>
            <a:endParaRPr sz="1800" dirty="0">
              <a:solidFill>
                <a:schemeClr val="accent2"/>
              </a:solidFill>
              <a:latin typeface="Times New Roman" panose="02020603050405020304" pitchFamily="18" charset="0"/>
              <a:cs typeface="Times New Roman" panose="02020603050405020304" pitchFamily="18" charset="0"/>
            </a:endParaRPr>
          </a:p>
          <a:p>
            <a:pPr marL="101600">
              <a:buSzPts val="2000"/>
            </a:pPr>
            <a:r>
              <a:rPr lang="en-US" sz="2800" dirty="0">
                <a:latin typeface="Times New Roman" panose="02020603050405020304" pitchFamily="18" charset="0"/>
                <a:cs typeface="Times New Roman" panose="02020603050405020304" pitchFamily="18" charset="0"/>
              </a:rPr>
              <a:t>What is the Solution:</a:t>
            </a:r>
            <a:br>
              <a:rPr lang="en-US" sz="1800" dirty="0">
                <a:latin typeface="Times New Roman" panose="02020603050405020304" pitchFamily="18" charset="0"/>
                <a:cs typeface="Times New Roman" panose="02020603050405020304" pitchFamily="18" charset="0"/>
              </a:rPr>
            </a:br>
            <a:r>
              <a:rPr lang="en-US" sz="1800" dirty="0">
                <a:latin typeface="Times New Roman" panose="02020603050405020304" pitchFamily="18" charset="0"/>
                <a:cs typeface="Times New Roman" panose="02020603050405020304" pitchFamily="18" charset="0"/>
              </a:rPr>
              <a:t>	</a:t>
            </a:r>
            <a:br>
              <a:rPr lang="en-US" sz="1800" dirty="0">
                <a:latin typeface="Times New Roman" panose="02020603050405020304" pitchFamily="18" charset="0"/>
                <a:cs typeface="Times New Roman" panose="02020603050405020304" pitchFamily="18" charset="0"/>
              </a:rPr>
            </a:br>
            <a:r>
              <a:rPr lang="en-US" sz="18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Team Empowerment</a:t>
            </a:r>
            <a:br>
              <a:rPr lang="en-US" sz="1800" dirty="0">
                <a:latin typeface="Times New Roman" panose="02020603050405020304" pitchFamily="18" charset="0"/>
                <a:cs typeface="Times New Roman" panose="02020603050405020304" pitchFamily="18" charset="0"/>
              </a:rPr>
            </a:br>
            <a:br>
              <a:rPr lang="en-US" sz="1800" dirty="0">
                <a:latin typeface="Times New Roman" panose="02020603050405020304" pitchFamily="18" charset="0"/>
                <a:cs typeface="Times New Roman" panose="02020603050405020304" pitchFamily="18" charset="0"/>
              </a:rPr>
            </a:br>
            <a:br>
              <a:rPr lang="en-US" sz="1800" dirty="0">
                <a:latin typeface="Times New Roman" panose="02020603050405020304" pitchFamily="18" charset="0"/>
                <a:cs typeface="Times New Roman" panose="02020603050405020304" pitchFamily="18" charset="0"/>
              </a:rPr>
            </a:br>
            <a:endParaRPr lang="en-US" sz="18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65946867-AE6B-E24F-A077-A1F71EBC84D7}"/>
              </a:ext>
            </a:extLst>
          </p:cNvPr>
          <p:cNvSpPr txBox="1"/>
          <p:nvPr/>
        </p:nvSpPr>
        <p:spPr>
          <a:xfrm>
            <a:off x="2965141" y="4686630"/>
            <a:ext cx="3213716" cy="261610"/>
          </a:xfrm>
          <a:prstGeom prst="rect">
            <a:avLst/>
          </a:prstGeom>
          <a:noFill/>
        </p:spPr>
        <p:txBody>
          <a:bodyPr wrap="square" rtlCol="0">
            <a:spAutoFit/>
          </a:bodyPr>
          <a:lstStyle/>
          <a:p>
            <a:pPr algn="ctr"/>
            <a:r>
              <a:rPr lang="en-US" sz="1100" dirty="0"/>
              <a:t>Copyright 2020 – All Rights Reserved</a:t>
            </a:r>
          </a:p>
        </p:txBody>
      </p:sp>
    </p:spTree>
    <p:extLst>
      <p:ext uri="{BB962C8B-B14F-4D97-AF65-F5344CB8AC3E}">
        <p14:creationId xmlns:p14="http://schemas.microsoft.com/office/powerpoint/2010/main" val="31434891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2C45F-A0D5-CC40-AE34-9686259A814C}"/>
              </a:ext>
            </a:extLst>
          </p:cNvPr>
          <p:cNvSpPr>
            <a:spLocks noGrp="1"/>
          </p:cNvSpPr>
          <p:nvPr>
            <p:ph type="title"/>
          </p:nvPr>
        </p:nvSpPr>
        <p:spPr>
          <a:xfrm>
            <a:off x="660903" y="351378"/>
            <a:ext cx="3781931" cy="431632"/>
          </a:xfrm>
        </p:spPr>
        <p:txBody>
          <a:bodyPr>
            <a:noAutofit/>
          </a:bodyPr>
          <a:lstStyle/>
          <a:p>
            <a:r>
              <a:rPr lang="en-US" sz="2400" dirty="0">
                <a:latin typeface="Times New Roman" panose="02020603050405020304" pitchFamily="18" charset="0"/>
                <a:cs typeface="Times New Roman" panose="02020603050405020304" pitchFamily="18" charset="0"/>
              </a:rPr>
              <a:t>Sports Team Analogy</a:t>
            </a:r>
          </a:p>
        </p:txBody>
      </p:sp>
      <p:sp>
        <p:nvSpPr>
          <p:cNvPr id="5" name="Text Box 26">
            <a:extLst>
              <a:ext uri="{FF2B5EF4-FFF2-40B4-BE49-F238E27FC236}">
                <a16:creationId xmlns:a16="http://schemas.microsoft.com/office/drawing/2014/main" id="{8E8CA816-5950-1246-8472-0F9C91B46A2B}"/>
              </a:ext>
            </a:extLst>
          </p:cNvPr>
          <p:cNvSpPr txBox="1"/>
          <p:nvPr/>
        </p:nvSpPr>
        <p:spPr>
          <a:xfrm>
            <a:off x="3716981" y="959941"/>
            <a:ext cx="1608435" cy="457229"/>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US" sz="1200" b="1" dirty="0">
                <a:latin typeface="Times New Roman" panose="02020603050405020304" pitchFamily="18" charset="0"/>
                <a:ea typeface="Calibri" panose="020F0502020204030204" pitchFamily="34" charset="0"/>
                <a:cs typeface="Times New Roman" panose="02020603050405020304" pitchFamily="18" charset="0"/>
              </a:rPr>
              <a:t>Team Philosophy</a:t>
            </a:r>
          </a:p>
          <a:p>
            <a:pPr algn="ctr"/>
            <a:r>
              <a:rPr lang="en-US" sz="1200" b="1" dirty="0">
                <a:latin typeface="Times New Roman" panose="02020603050405020304" pitchFamily="18" charset="0"/>
                <a:ea typeface="Calibri" panose="020F0502020204030204" pitchFamily="34" charset="0"/>
                <a:cs typeface="Times New Roman" panose="02020603050405020304" pitchFamily="18" charset="0"/>
              </a:rPr>
              <a:t>Team Unity</a:t>
            </a:r>
          </a:p>
        </p:txBody>
      </p:sp>
      <p:sp>
        <p:nvSpPr>
          <p:cNvPr id="6" name="Text Box 2">
            <a:extLst>
              <a:ext uri="{FF2B5EF4-FFF2-40B4-BE49-F238E27FC236}">
                <a16:creationId xmlns:a16="http://schemas.microsoft.com/office/drawing/2014/main" id="{5B3C94C8-1F2F-2445-9E0D-31433A16227A}"/>
              </a:ext>
            </a:extLst>
          </p:cNvPr>
          <p:cNvSpPr txBox="1"/>
          <p:nvPr/>
        </p:nvSpPr>
        <p:spPr>
          <a:xfrm>
            <a:off x="303533" y="1997917"/>
            <a:ext cx="887614" cy="573838"/>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US" sz="1100" dirty="0">
                <a:latin typeface="Times New Roman" panose="02020603050405020304" pitchFamily="18" charset="0"/>
                <a:ea typeface="Calibri" panose="020F0502020204030204" pitchFamily="34" charset="0"/>
                <a:cs typeface="Times New Roman" panose="02020603050405020304" pitchFamily="18" charset="0"/>
              </a:rPr>
              <a:t>Talent</a:t>
            </a:r>
          </a:p>
          <a:p>
            <a:pPr algn="ctr"/>
            <a:r>
              <a:rPr lang="en-US" sz="1100" dirty="0">
                <a:latin typeface="Times New Roman" panose="02020603050405020304" pitchFamily="18" charset="0"/>
                <a:ea typeface="Calibri" panose="020F0502020204030204" pitchFamily="34" charset="0"/>
                <a:cs typeface="Times New Roman" panose="02020603050405020304" pitchFamily="18" charset="0"/>
              </a:rPr>
              <a:t>Scouting</a:t>
            </a:r>
          </a:p>
        </p:txBody>
      </p:sp>
      <p:sp>
        <p:nvSpPr>
          <p:cNvPr id="7" name="Text Box 3">
            <a:extLst>
              <a:ext uri="{FF2B5EF4-FFF2-40B4-BE49-F238E27FC236}">
                <a16:creationId xmlns:a16="http://schemas.microsoft.com/office/drawing/2014/main" id="{DC091C31-B05C-BA40-9DE8-A172B1304D10}"/>
              </a:ext>
            </a:extLst>
          </p:cNvPr>
          <p:cNvSpPr txBox="1"/>
          <p:nvPr/>
        </p:nvSpPr>
        <p:spPr>
          <a:xfrm>
            <a:off x="2138704" y="1997917"/>
            <a:ext cx="982464" cy="573835"/>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US" sz="1100" dirty="0">
                <a:latin typeface="Times New Roman" panose="02020603050405020304" pitchFamily="18" charset="0"/>
                <a:ea typeface="Calibri" panose="020F0502020204030204" pitchFamily="34" charset="0"/>
                <a:cs typeface="Times New Roman" panose="02020603050405020304" pitchFamily="18" charset="0"/>
              </a:rPr>
              <a:t>Offensive </a:t>
            </a:r>
          </a:p>
          <a:p>
            <a:pPr algn="ctr"/>
            <a:r>
              <a:rPr lang="en-US" sz="1100" dirty="0">
                <a:latin typeface="Times New Roman" panose="02020603050405020304" pitchFamily="18" charset="0"/>
                <a:ea typeface="Calibri" panose="020F0502020204030204" pitchFamily="34" charset="0"/>
                <a:cs typeface="Times New Roman" panose="02020603050405020304" pitchFamily="18" charset="0"/>
              </a:rPr>
              <a:t>Team</a:t>
            </a:r>
          </a:p>
        </p:txBody>
      </p:sp>
      <p:sp>
        <p:nvSpPr>
          <p:cNvPr id="8" name="Text Box 4">
            <a:extLst>
              <a:ext uri="{FF2B5EF4-FFF2-40B4-BE49-F238E27FC236}">
                <a16:creationId xmlns:a16="http://schemas.microsoft.com/office/drawing/2014/main" id="{E87AF8A9-4016-EE4A-9063-EC59B7ADB1DA}"/>
              </a:ext>
            </a:extLst>
          </p:cNvPr>
          <p:cNvSpPr txBox="1"/>
          <p:nvPr/>
        </p:nvSpPr>
        <p:spPr>
          <a:xfrm>
            <a:off x="3786449" y="2032802"/>
            <a:ext cx="1469500" cy="538948"/>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US" sz="1100" dirty="0">
                <a:latin typeface="Times New Roman" panose="02020603050405020304" pitchFamily="18" charset="0"/>
                <a:ea typeface="Calibri" panose="020F0502020204030204" pitchFamily="34" charset="0"/>
                <a:cs typeface="Times New Roman" panose="02020603050405020304" pitchFamily="18" charset="0"/>
              </a:rPr>
              <a:t>Defensive </a:t>
            </a:r>
          </a:p>
          <a:p>
            <a:pPr algn="ctr"/>
            <a:r>
              <a:rPr lang="en-US" sz="1100" dirty="0">
                <a:latin typeface="Times New Roman" panose="02020603050405020304" pitchFamily="18" charset="0"/>
                <a:ea typeface="Calibri" panose="020F0502020204030204" pitchFamily="34" charset="0"/>
                <a:cs typeface="Times New Roman" panose="02020603050405020304" pitchFamily="18" charset="0"/>
              </a:rPr>
              <a:t>Team</a:t>
            </a:r>
          </a:p>
        </p:txBody>
      </p:sp>
      <p:cxnSp>
        <p:nvCxnSpPr>
          <p:cNvPr id="9" name="Straight Connector 8">
            <a:extLst>
              <a:ext uri="{FF2B5EF4-FFF2-40B4-BE49-F238E27FC236}">
                <a16:creationId xmlns:a16="http://schemas.microsoft.com/office/drawing/2014/main" id="{400702AD-53B5-9A43-8203-664EF3FD4B2E}"/>
              </a:ext>
            </a:extLst>
          </p:cNvPr>
          <p:cNvCxnSpPr>
            <a:cxnSpLocks/>
            <a:stCxn id="5" idx="2"/>
            <a:endCxn id="6" idx="0"/>
          </p:cNvCxnSpPr>
          <p:nvPr/>
        </p:nvCxnSpPr>
        <p:spPr>
          <a:xfrm flipH="1">
            <a:off x="747340" y="1417170"/>
            <a:ext cx="3773859" cy="580747"/>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719AB84-E7AB-BD4D-B37B-F61C3CC299CB}"/>
              </a:ext>
            </a:extLst>
          </p:cNvPr>
          <p:cNvCxnSpPr>
            <a:cxnSpLocks/>
            <a:stCxn id="5" idx="2"/>
            <a:endCxn id="7" idx="0"/>
          </p:cNvCxnSpPr>
          <p:nvPr/>
        </p:nvCxnSpPr>
        <p:spPr>
          <a:xfrm flipH="1">
            <a:off x="2629936" y="1417170"/>
            <a:ext cx="1891263" cy="580747"/>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46038A0-8F35-6948-B76B-37198ACD6E0A}"/>
              </a:ext>
            </a:extLst>
          </p:cNvPr>
          <p:cNvCxnSpPr>
            <a:cxnSpLocks/>
            <a:stCxn id="8" idx="0"/>
            <a:endCxn id="5" idx="2"/>
          </p:cNvCxnSpPr>
          <p:nvPr/>
        </p:nvCxnSpPr>
        <p:spPr>
          <a:xfrm flipV="1">
            <a:off x="4521199" y="1417170"/>
            <a:ext cx="0" cy="615632"/>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E7DF8A6C-1372-324B-848A-C4B7C8B194C4}"/>
              </a:ext>
            </a:extLst>
          </p:cNvPr>
          <p:cNvCxnSpPr>
            <a:cxnSpLocks/>
          </p:cNvCxnSpPr>
          <p:nvPr/>
        </p:nvCxnSpPr>
        <p:spPr>
          <a:xfrm>
            <a:off x="1455022" y="2338257"/>
            <a:ext cx="439455"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0E006E84-1E7D-BC49-96F5-11E8329FFC1D}"/>
              </a:ext>
            </a:extLst>
          </p:cNvPr>
          <p:cNvCxnSpPr/>
          <p:nvPr/>
        </p:nvCxnSpPr>
        <p:spPr>
          <a:xfrm>
            <a:off x="7096816" y="2353476"/>
            <a:ext cx="400050"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Text Box 4">
            <a:extLst>
              <a:ext uri="{FF2B5EF4-FFF2-40B4-BE49-F238E27FC236}">
                <a16:creationId xmlns:a16="http://schemas.microsoft.com/office/drawing/2014/main" id="{90BA129F-5852-314E-A874-50493569CFCC}"/>
              </a:ext>
            </a:extLst>
          </p:cNvPr>
          <p:cNvSpPr txBox="1"/>
          <p:nvPr/>
        </p:nvSpPr>
        <p:spPr>
          <a:xfrm>
            <a:off x="5855181" y="2032802"/>
            <a:ext cx="1153700" cy="538946"/>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US" sz="1100" dirty="0">
                <a:latin typeface="Times New Roman" panose="02020603050405020304" pitchFamily="18" charset="0"/>
                <a:ea typeface="Calibri" panose="020F0502020204030204" pitchFamily="34" charset="0"/>
                <a:cs typeface="Times New Roman" panose="02020603050405020304" pitchFamily="18" charset="0"/>
              </a:rPr>
              <a:t>Analytics</a:t>
            </a:r>
          </a:p>
        </p:txBody>
      </p:sp>
      <p:cxnSp>
        <p:nvCxnSpPr>
          <p:cNvPr id="15" name="Straight Connector 14">
            <a:extLst>
              <a:ext uri="{FF2B5EF4-FFF2-40B4-BE49-F238E27FC236}">
                <a16:creationId xmlns:a16="http://schemas.microsoft.com/office/drawing/2014/main" id="{8B8588E6-714C-214C-B005-A8FFFA22669E}"/>
              </a:ext>
            </a:extLst>
          </p:cNvPr>
          <p:cNvCxnSpPr>
            <a:cxnSpLocks/>
            <a:stCxn id="14" idx="0"/>
            <a:endCxn id="5" idx="2"/>
          </p:cNvCxnSpPr>
          <p:nvPr/>
        </p:nvCxnSpPr>
        <p:spPr>
          <a:xfrm flipH="1" flipV="1">
            <a:off x="4521199" y="1417170"/>
            <a:ext cx="1910832" cy="615632"/>
          </a:xfrm>
          <a:prstGeom prst="line">
            <a:avLst/>
          </a:prstGeom>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678C0632-B986-2245-9785-4C825547E365}"/>
              </a:ext>
            </a:extLst>
          </p:cNvPr>
          <p:cNvSpPr/>
          <p:nvPr/>
        </p:nvSpPr>
        <p:spPr>
          <a:xfrm>
            <a:off x="303533" y="2750105"/>
            <a:ext cx="8329491" cy="3535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cxnSp>
        <p:nvCxnSpPr>
          <p:cNvPr id="17" name="Straight Connector 16">
            <a:extLst>
              <a:ext uri="{FF2B5EF4-FFF2-40B4-BE49-F238E27FC236}">
                <a16:creationId xmlns:a16="http://schemas.microsoft.com/office/drawing/2014/main" id="{46C1CC54-AB70-A041-AF91-AE508A79ED33}"/>
              </a:ext>
            </a:extLst>
          </p:cNvPr>
          <p:cNvCxnSpPr>
            <a:cxnSpLocks/>
            <a:stCxn id="16" idx="2"/>
            <a:endCxn id="19" idx="1"/>
          </p:cNvCxnSpPr>
          <p:nvPr/>
        </p:nvCxnSpPr>
        <p:spPr>
          <a:xfrm>
            <a:off x="303533" y="2926899"/>
            <a:ext cx="4268467" cy="450606"/>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58355FB-E451-DE49-9900-0F4FF2F81C2F}"/>
              </a:ext>
            </a:extLst>
          </p:cNvPr>
          <p:cNvCxnSpPr>
            <a:cxnSpLocks/>
            <a:stCxn id="19" idx="1"/>
            <a:endCxn id="16" idx="6"/>
          </p:cNvCxnSpPr>
          <p:nvPr/>
        </p:nvCxnSpPr>
        <p:spPr>
          <a:xfrm flipV="1">
            <a:off x="4572000" y="2926899"/>
            <a:ext cx="4061024" cy="450606"/>
          </a:xfrm>
          <a:prstGeom prst="line">
            <a:avLst/>
          </a:prstGeom>
        </p:spPr>
        <p:style>
          <a:lnRef idx="1">
            <a:schemeClr val="accent1"/>
          </a:lnRef>
          <a:fillRef idx="0">
            <a:schemeClr val="accent1"/>
          </a:fillRef>
          <a:effectRef idx="0">
            <a:schemeClr val="accent1"/>
          </a:effectRef>
          <a:fontRef idx="minor">
            <a:schemeClr val="tx1"/>
          </a:fontRef>
        </p:style>
      </p:cxnSp>
      <p:sp>
        <p:nvSpPr>
          <p:cNvPr id="19" name="Pentagon 18">
            <a:extLst>
              <a:ext uri="{FF2B5EF4-FFF2-40B4-BE49-F238E27FC236}">
                <a16:creationId xmlns:a16="http://schemas.microsoft.com/office/drawing/2014/main" id="{1D9D6468-23E2-9E4B-AAB4-27794BDE46F4}"/>
              </a:ext>
            </a:extLst>
          </p:cNvPr>
          <p:cNvSpPr/>
          <p:nvPr/>
        </p:nvSpPr>
        <p:spPr>
          <a:xfrm rot="5400000">
            <a:off x="4303992" y="3594711"/>
            <a:ext cx="536015" cy="101602"/>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20" name="Text Box 3">
            <a:extLst>
              <a:ext uri="{FF2B5EF4-FFF2-40B4-BE49-F238E27FC236}">
                <a16:creationId xmlns:a16="http://schemas.microsoft.com/office/drawing/2014/main" id="{6BD1D525-7F4B-9A4E-A0CE-455CB1E3C1E7}"/>
              </a:ext>
            </a:extLst>
          </p:cNvPr>
          <p:cNvSpPr txBox="1"/>
          <p:nvPr/>
        </p:nvSpPr>
        <p:spPr>
          <a:xfrm>
            <a:off x="3906972" y="3941497"/>
            <a:ext cx="1346200" cy="450638"/>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US" sz="1200" b="1" dirty="0">
                <a:latin typeface="Times New Roman" panose="02020603050405020304" pitchFamily="18" charset="0"/>
                <a:ea typeface="Calibri" panose="020F0502020204030204" pitchFamily="34" charset="0"/>
                <a:cs typeface="Times New Roman" panose="02020603050405020304" pitchFamily="18" charset="0"/>
              </a:rPr>
              <a:t>Team </a:t>
            </a:r>
          </a:p>
          <a:p>
            <a:pPr algn="ctr"/>
            <a:r>
              <a:rPr lang="en-US" sz="1200" b="1" dirty="0">
                <a:latin typeface="Times New Roman" panose="02020603050405020304" pitchFamily="18" charset="0"/>
                <a:ea typeface="Calibri" panose="020F0502020204030204" pitchFamily="34" charset="0"/>
                <a:cs typeface="Times New Roman" panose="02020603050405020304" pitchFamily="18" charset="0"/>
              </a:rPr>
              <a:t>Performance</a:t>
            </a:r>
          </a:p>
        </p:txBody>
      </p:sp>
      <p:sp>
        <p:nvSpPr>
          <p:cNvPr id="21" name="Text Box 4">
            <a:extLst>
              <a:ext uri="{FF2B5EF4-FFF2-40B4-BE49-F238E27FC236}">
                <a16:creationId xmlns:a16="http://schemas.microsoft.com/office/drawing/2014/main" id="{73340ACE-777C-264E-93F5-368984D2D0F3}"/>
              </a:ext>
            </a:extLst>
          </p:cNvPr>
          <p:cNvSpPr txBox="1"/>
          <p:nvPr/>
        </p:nvSpPr>
        <p:spPr>
          <a:xfrm>
            <a:off x="7547245" y="2032802"/>
            <a:ext cx="1065063" cy="538946"/>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US" sz="1100" dirty="0">
                <a:latin typeface="Times New Roman" panose="02020603050405020304" pitchFamily="18" charset="0"/>
                <a:ea typeface="Calibri" panose="020F0502020204030204" pitchFamily="34" charset="0"/>
                <a:cs typeface="Times New Roman" panose="02020603050405020304" pitchFamily="18" charset="0"/>
              </a:rPr>
              <a:t>Head Coach</a:t>
            </a:r>
          </a:p>
        </p:txBody>
      </p:sp>
      <p:cxnSp>
        <p:nvCxnSpPr>
          <p:cNvPr id="22" name="Straight Arrow Connector 21">
            <a:extLst>
              <a:ext uri="{FF2B5EF4-FFF2-40B4-BE49-F238E27FC236}">
                <a16:creationId xmlns:a16="http://schemas.microsoft.com/office/drawing/2014/main" id="{8FC9D665-23BC-E441-9963-0268B0888CB0}"/>
              </a:ext>
            </a:extLst>
          </p:cNvPr>
          <p:cNvCxnSpPr>
            <a:cxnSpLocks/>
          </p:cNvCxnSpPr>
          <p:nvPr/>
        </p:nvCxnSpPr>
        <p:spPr>
          <a:xfrm>
            <a:off x="3279378" y="2338257"/>
            <a:ext cx="400050"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B41DA5EF-4728-A744-8AEB-E21FC6A764E1}"/>
              </a:ext>
            </a:extLst>
          </p:cNvPr>
          <p:cNvCxnSpPr/>
          <p:nvPr/>
        </p:nvCxnSpPr>
        <p:spPr>
          <a:xfrm>
            <a:off x="5328558" y="2318591"/>
            <a:ext cx="400050"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E3308A7-8C4E-254E-98FB-17FBC76C4D13}"/>
              </a:ext>
            </a:extLst>
          </p:cNvPr>
          <p:cNvCxnSpPr>
            <a:cxnSpLocks/>
            <a:stCxn id="21" idx="0"/>
            <a:endCxn id="5" idx="2"/>
          </p:cNvCxnSpPr>
          <p:nvPr/>
        </p:nvCxnSpPr>
        <p:spPr>
          <a:xfrm flipH="1" flipV="1">
            <a:off x="4521199" y="1417170"/>
            <a:ext cx="3558578" cy="615632"/>
          </a:xfrm>
          <a:prstGeom prst="line">
            <a:avLst/>
          </a:prstGeom>
        </p:spPr>
        <p:style>
          <a:lnRef idx="1">
            <a:schemeClr val="accent1"/>
          </a:lnRef>
          <a:fillRef idx="0">
            <a:schemeClr val="accent1"/>
          </a:fillRef>
          <a:effectRef idx="0">
            <a:schemeClr val="accent1"/>
          </a:effectRef>
          <a:fontRef idx="minor">
            <a:schemeClr val="tx1"/>
          </a:fontRef>
        </p:style>
      </p:cxnSp>
      <p:sp>
        <p:nvSpPr>
          <p:cNvPr id="40" name="Slide Number Placeholder 39">
            <a:extLst>
              <a:ext uri="{FF2B5EF4-FFF2-40B4-BE49-F238E27FC236}">
                <a16:creationId xmlns:a16="http://schemas.microsoft.com/office/drawing/2014/main" id="{CFEE6418-71B6-914C-9EE4-DAF5C28654BB}"/>
              </a:ext>
            </a:extLst>
          </p:cNvPr>
          <p:cNvSpPr>
            <a:spLocks noGrp="1"/>
          </p:cNvSpPr>
          <p:nvPr>
            <p:ph type="sldNum" idx="12"/>
          </p:nvPr>
        </p:nvSpPr>
        <p:spPr/>
        <p:txBody>
          <a:bodyPr/>
          <a:lstStyle/>
          <a:p>
            <a:pPr algn="ctr"/>
            <a:fld id="{00000000-1234-1234-1234-123412341234}" type="slidenum">
              <a:rPr lang="en" smtClean="0"/>
              <a:pPr algn="ctr"/>
              <a:t>19</a:t>
            </a:fld>
            <a:endParaRPr lang="en"/>
          </a:p>
        </p:txBody>
      </p:sp>
      <p:sp>
        <p:nvSpPr>
          <p:cNvPr id="41" name="TextBox 40">
            <a:extLst>
              <a:ext uri="{FF2B5EF4-FFF2-40B4-BE49-F238E27FC236}">
                <a16:creationId xmlns:a16="http://schemas.microsoft.com/office/drawing/2014/main" id="{EE3C261E-895E-044F-A0BA-9AA7A9CDD68F}"/>
              </a:ext>
            </a:extLst>
          </p:cNvPr>
          <p:cNvSpPr txBox="1"/>
          <p:nvPr/>
        </p:nvSpPr>
        <p:spPr>
          <a:xfrm>
            <a:off x="-71022" y="4677215"/>
            <a:ext cx="3213716" cy="261610"/>
          </a:xfrm>
          <a:prstGeom prst="rect">
            <a:avLst/>
          </a:prstGeom>
          <a:noFill/>
        </p:spPr>
        <p:txBody>
          <a:bodyPr wrap="square" rtlCol="0">
            <a:spAutoFit/>
          </a:bodyPr>
          <a:lstStyle/>
          <a:p>
            <a:pPr algn="ctr"/>
            <a:r>
              <a:rPr lang="en-US" sz="1100" dirty="0"/>
              <a:t>Copyright 2020 – All Rights Reserved</a:t>
            </a:r>
          </a:p>
        </p:txBody>
      </p:sp>
    </p:spTree>
    <p:extLst>
      <p:ext uri="{BB962C8B-B14F-4D97-AF65-F5344CB8AC3E}">
        <p14:creationId xmlns:p14="http://schemas.microsoft.com/office/powerpoint/2010/main" val="36780391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r>
              <a:rPr lang="en-US" dirty="0"/>
              <a:t>National Association of Healthcare Revenue Integrity (NAHRI)</a:t>
            </a:r>
          </a:p>
        </p:txBody>
      </p:sp>
      <p:sp>
        <p:nvSpPr>
          <p:cNvPr id="3" name="Content Placeholder 2"/>
          <p:cNvSpPr>
            <a:spLocks noGrp="1"/>
          </p:cNvSpPr>
          <p:nvPr>
            <p:ph idx="1"/>
          </p:nvPr>
        </p:nvSpPr>
        <p:spPr/>
        <p:txBody>
          <a:bodyPr>
            <a:normAutofit/>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r>
              <a:rPr lang="en-US" dirty="0"/>
              <a:t>NAHRI’s mission is to enhance the revenue integrity profession through standards, advocacy, networking, and the promotion of shared knowledge and resources. </a:t>
            </a:r>
          </a:p>
          <a:p>
            <a:r>
              <a:rPr lang="en-US" dirty="0"/>
              <a:t>NAHRI Benefits</a:t>
            </a:r>
          </a:p>
          <a:p>
            <a:pPr lvl="1"/>
            <a:r>
              <a:rPr lang="en-US" dirty="0"/>
              <a:t>As a NAHRI member, you’ll get unlimited access to our vast members-only resources, tools, and content such as white papers, best practices, and research reports written by the most respected names in the industry.</a:t>
            </a:r>
          </a:p>
          <a:p>
            <a:pPr lvl="1"/>
            <a:r>
              <a:rPr lang="en-US" dirty="0"/>
              <a:t>Resources include:</a:t>
            </a:r>
          </a:p>
          <a:p>
            <a:pPr lvl="2">
              <a:buFont typeface="Arial" panose="020B0604020202020204" pitchFamily="34" charset="0"/>
              <a:buChar char="•"/>
            </a:pPr>
            <a:r>
              <a:rPr lang="en-US" dirty="0"/>
              <a:t>Member-Only Content, explore the hundreds of the latest articles and research by topic, including white papers and best practices, plus an extensive archive on the NAHRI website</a:t>
            </a:r>
          </a:p>
          <a:p>
            <a:pPr lvl="2">
              <a:buFont typeface="Arial" panose="020B0604020202020204" pitchFamily="34" charset="0"/>
              <a:buChar char="•"/>
            </a:pPr>
            <a:r>
              <a:rPr lang="en-US" dirty="0"/>
              <a:t>A library of sample webinars and other content on the latest revenue cycle topics</a:t>
            </a:r>
          </a:p>
          <a:p>
            <a:pPr lvl="2">
              <a:buFont typeface="Arial" panose="020B0604020202020204" pitchFamily="34" charset="0"/>
              <a:buChar char="•"/>
            </a:pPr>
            <a:r>
              <a:rPr lang="en-US" dirty="0"/>
              <a:t>NAHRI quarterly journal, featuring in-depth, members-only content on the latest developments in revenue cycle</a:t>
            </a:r>
          </a:p>
          <a:p>
            <a:pPr marL="0" indent="0">
              <a:lnSpc>
                <a:spcPct val="120000"/>
              </a:lnSpc>
              <a:buNone/>
            </a:pPr>
            <a:endParaRPr lang="en-US" dirty="0"/>
          </a:p>
        </p:txBody>
      </p:sp>
    </p:spTree>
    <p:extLst>
      <p:ext uri="{BB962C8B-B14F-4D97-AF65-F5344CB8AC3E}">
        <p14:creationId xmlns:p14="http://schemas.microsoft.com/office/powerpoint/2010/main" val="20445907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4" name="TextBox 3">
            <a:extLst>
              <a:ext uri="{FF2B5EF4-FFF2-40B4-BE49-F238E27FC236}">
                <a16:creationId xmlns:a16="http://schemas.microsoft.com/office/drawing/2014/main" id="{65946867-AE6B-E24F-A077-A1F71EBC84D7}"/>
              </a:ext>
            </a:extLst>
          </p:cNvPr>
          <p:cNvSpPr txBox="1"/>
          <p:nvPr/>
        </p:nvSpPr>
        <p:spPr>
          <a:xfrm>
            <a:off x="2965141" y="4686630"/>
            <a:ext cx="3213716" cy="261610"/>
          </a:xfrm>
          <a:prstGeom prst="rect">
            <a:avLst/>
          </a:prstGeom>
          <a:noFill/>
        </p:spPr>
        <p:txBody>
          <a:bodyPr wrap="square" rtlCol="0">
            <a:spAutoFit/>
          </a:bodyPr>
          <a:lstStyle/>
          <a:p>
            <a:pPr algn="ctr"/>
            <a:r>
              <a:rPr lang="en-US" sz="1100" dirty="0"/>
              <a:t>Copyright 2020 – All Rights Reserved</a:t>
            </a:r>
          </a:p>
        </p:txBody>
      </p:sp>
      <p:sp>
        <p:nvSpPr>
          <p:cNvPr id="3" name="Title 2">
            <a:extLst>
              <a:ext uri="{FF2B5EF4-FFF2-40B4-BE49-F238E27FC236}">
                <a16:creationId xmlns:a16="http://schemas.microsoft.com/office/drawing/2014/main" id="{BA4A7D93-B95B-634C-9308-091A28845295}"/>
              </a:ext>
            </a:extLst>
          </p:cNvPr>
          <p:cNvSpPr>
            <a:spLocks noGrp="1"/>
          </p:cNvSpPr>
          <p:nvPr>
            <p:ph type="ctrTitle"/>
          </p:nvPr>
        </p:nvSpPr>
        <p:spPr>
          <a:xfrm>
            <a:off x="360351" y="286716"/>
            <a:ext cx="8423295" cy="983970"/>
          </a:xfrm>
        </p:spPr>
        <p:txBody>
          <a:bodyPr/>
          <a:lstStyle/>
          <a:p>
            <a:pPr algn="ctr"/>
            <a:r>
              <a:rPr lang="en-US" sz="2400" dirty="0">
                <a:latin typeface="Times New Roman" panose="02020603050405020304" pitchFamily="18" charset="0"/>
                <a:cs typeface="Times New Roman" panose="02020603050405020304" pitchFamily="18" charset="0"/>
              </a:rPr>
              <a:t>If your favorite team operated like your revenue cycle, </a:t>
            </a: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would you have a winning team?</a:t>
            </a:r>
          </a:p>
        </p:txBody>
      </p:sp>
      <p:pic>
        <p:nvPicPr>
          <p:cNvPr id="5" name="Picture 4">
            <a:extLst>
              <a:ext uri="{FF2B5EF4-FFF2-40B4-BE49-F238E27FC236}">
                <a16:creationId xmlns:a16="http://schemas.microsoft.com/office/drawing/2014/main" id="{B182E8B7-6C3C-1947-B53F-E498F19A90EE}"/>
              </a:ext>
            </a:extLst>
          </p:cNvPr>
          <p:cNvPicPr>
            <a:picLocks noChangeAspect="1"/>
          </p:cNvPicPr>
          <p:nvPr/>
        </p:nvPicPr>
        <p:blipFill>
          <a:blip r:embed="rId3"/>
          <a:stretch>
            <a:fillRect/>
          </a:stretch>
        </p:blipFill>
        <p:spPr>
          <a:xfrm>
            <a:off x="2538982" y="1453896"/>
            <a:ext cx="4066032" cy="3049524"/>
          </a:xfrm>
          <a:prstGeom prst="rect">
            <a:avLst/>
          </a:prstGeom>
        </p:spPr>
      </p:pic>
    </p:spTree>
    <p:extLst>
      <p:ext uri="{BB962C8B-B14F-4D97-AF65-F5344CB8AC3E}">
        <p14:creationId xmlns:p14="http://schemas.microsoft.com/office/powerpoint/2010/main" val="9124097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Box 40">
            <a:extLst>
              <a:ext uri="{FF2B5EF4-FFF2-40B4-BE49-F238E27FC236}">
                <a16:creationId xmlns:a16="http://schemas.microsoft.com/office/drawing/2014/main" id="{EE3C261E-895E-044F-A0BA-9AA7A9CDD68F}"/>
              </a:ext>
            </a:extLst>
          </p:cNvPr>
          <p:cNvSpPr txBox="1"/>
          <p:nvPr/>
        </p:nvSpPr>
        <p:spPr>
          <a:xfrm>
            <a:off x="-71022" y="4677215"/>
            <a:ext cx="3213716" cy="261610"/>
          </a:xfrm>
          <a:prstGeom prst="rect">
            <a:avLst/>
          </a:prstGeom>
          <a:noFill/>
        </p:spPr>
        <p:txBody>
          <a:bodyPr wrap="square" rtlCol="0">
            <a:spAutoFit/>
          </a:bodyPr>
          <a:lstStyle/>
          <a:p>
            <a:pPr algn="ctr"/>
            <a:r>
              <a:rPr lang="en-US" sz="1100" dirty="0"/>
              <a:t>Copyright 2020 – All Rights Reserved</a:t>
            </a:r>
          </a:p>
        </p:txBody>
      </p:sp>
      <p:sp>
        <p:nvSpPr>
          <p:cNvPr id="52" name="Google Shape;345;p17">
            <a:extLst>
              <a:ext uri="{FF2B5EF4-FFF2-40B4-BE49-F238E27FC236}">
                <a16:creationId xmlns:a16="http://schemas.microsoft.com/office/drawing/2014/main" id="{BAD267A4-DA00-5546-83D0-FA83DEA677AD}"/>
              </a:ext>
            </a:extLst>
          </p:cNvPr>
          <p:cNvSpPr txBox="1">
            <a:spLocks noGrp="1"/>
          </p:cNvSpPr>
          <p:nvPr>
            <p:ph type="title"/>
          </p:nvPr>
        </p:nvSpPr>
        <p:spPr>
          <a:xfrm>
            <a:off x="776450" y="258225"/>
            <a:ext cx="3587400" cy="8568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2800" dirty="0">
                <a:latin typeface="Times New Roman" panose="02020603050405020304" pitchFamily="18" charset="0"/>
                <a:cs typeface="Times New Roman" panose="02020603050405020304" pitchFamily="18" charset="0"/>
              </a:rPr>
              <a:t>Comparison</a:t>
            </a:r>
            <a:endParaRPr sz="2800" dirty="0">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C5B73D49-62AB-4340-8710-9166F419EF18}"/>
              </a:ext>
            </a:extLst>
          </p:cNvPr>
          <p:cNvSpPr txBox="1"/>
          <p:nvPr/>
        </p:nvSpPr>
        <p:spPr>
          <a:xfrm>
            <a:off x="1535836" y="1376127"/>
            <a:ext cx="7143184" cy="2308324"/>
          </a:xfrm>
          <a:prstGeom prst="rect">
            <a:avLst/>
          </a:prstGeom>
          <a:noFill/>
        </p:spPr>
        <p:txBody>
          <a:bodyPr wrap="square" rtlCol="0">
            <a:spAutoFit/>
          </a:bodyPr>
          <a:lstStyle/>
          <a:p>
            <a:pPr marL="285750" indent="-28575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Coaches coach but don’t play the game</a:t>
            </a:r>
          </a:p>
          <a:p>
            <a:pPr marL="285750" lvl="6" indent="-28575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They empower the team to win the game</a:t>
            </a:r>
          </a:p>
          <a:p>
            <a:pPr marL="285750" lvl="4" indent="-285750">
              <a:buFont typeface="Arial" panose="020B0604020202020204" pitchFamily="34" charset="0"/>
              <a:buChar char="•"/>
            </a:pPr>
            <a:endParaRPr lang="en-US" sz="1800" dirty="0">
              <a:latin typeface="Times New Roman" panose="02020603050405020304" pitchFamily="18" charset="0"/>
              <a:cs typeface="Times New Roman" panose="02020603050405020304" pitchFamily="18" charset="0"/>
            </a:endParaRPr>
          </a:p>
          <a:p>
            <a:pPr marL="285750" lvl="4" indent="-28575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Leaders coach but don’t direct or manage</a:t>
            </a:r>
          </a:p>
          <a:p>
            <a:pPr marL="285750" lvl="4" indent="-28575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Managers direct but don’t coach</a:t>
            </a:r>
          </a:p>
          <a:p>
            <a:pPr marL="285750" lvl="4" indent="-285750">
              <a:buFont typeface="Arial" panose="020B0604020202020204" pitchFamily="34" charset="0"/>
              <a:buChar char="•"/>
            </a:pPr>
            <a:endParaRPr lang="en-US" sz="1800" dirty="0">
              <a:latin typeface="Times New Roman" panose="02020603050405020304" pitchFamily="18" charset="0"/>
              <a:cs typeface="Times New Roman" panose="02020603050405020304" pitchFamily="18" charset="0"/>
            </a:endParaRPr>
          </a:p>
          <a:p>
            <a:pPr marL="285750" lvl="4" indent="-28575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The team is coached to success</a:t>
            </a:r>
          </a:p>
          <a:p>
            <a:pPr marL="285750" lvl="4" indent="-28575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When there is a losing season, who gets fired – not the team</a:t>
            </a:r>
          </a:p>
        </p:txBody>
      </p:sp>
    </p:spTree>
    <p:extLst>
      <p:ext uri="{BB962C8B-B14F-4D97-AF65-F5344CB8AC3E}">
        <p14:creationId xmlns:p14="http://schemas.microsoft.com/office/powerpoint/2010/main" val="32083465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17"/>
          <p:cNvSpPr txBox="1">
            <a:spLocks noGrp="1"/>
          </p:cNvSpPr>
          <p:nvPr>
            <p:ph type="title"/>
          </p:nvPr>
        </p:nvSpPr>
        <p:spPr>
          <a:xfrm>
            <a:off x="767397" y="307817"/>
            <a:ext cx="3587400" cy="562764"/>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2400" dirty="0">
                <a:latin typeface="Times New Roman" panose="02020603050405020304" pitchFamily="18" charset="0"/>
                <a:cs typeface="Times New Roman" panose="02020603050405020304" pitchFamily="18" charset="0"/>
              </a:rPr>
              <a:t>Leadership 101</a:t>
            </a:r>
            <a:endParaRPr sz="2400" dirty="0">
              <a:latin typeface="Times New Roman" panose="02020603050405020304" pitchFamily="18" charset="0"/>
              <a:cs typeface="Times New Roman" panose="02020603050405020304" pitchFamily="18" charset="0"/>
            </a:endParaRPr>
          </a:p>
        </p:txBody>
      </p:sp>
      <p:sp>
        <p:nvSpPr>
          <p:cNvPr id="346" name="Google Shape;346;p17"/>
          <p:cNvSpPr txBox="1">
            <a:spLocks noGrp="1"/>
          </p:cNvSpPr>
          <p:nvPr>
            <p:ph type="body" idx="1"/>
          </p:nvPr>
        </p:nvSpPr>
        <p:spPr>
          <a:xfrm>
            <a:off x="767397" y="942538"/>
            <a:ext cx="7326401" cy="2932500"/>
          </a:xfrm>
          <a:prstGeom prst="rect">
            <a:avLst/>
          </a:prstGeom>
        </p:spPr>
        <p:txBody>
          <a:bodyPr spcFirstLastPara="1" wrap="square" lIns="0" tIns="0" rIns="0" bIns="0" anchor="t" anchorCtr="0">
            <a:noAutofit/>
          </a:bodyPr>
          <a:lstStyle/>
          <a:p>
            <a:pPr lvl="0">
              <a:buFont typeface="Wingdings" pitchFamily="2" charset="2"/>
              <a:buChar char="v"/>
            </a:pPr>
            <a:r>
              <a:rPr lang="en-US" sz="1600" dirty="0">
                <a:latin typeface="Times New Roman" panose="02020603050405020304" pitchFamily="18" charset="0"/>
                <a:cs typeface="Times New Roman" panose="02020603050405020304" pitchFamily="18" charset="0"/>
              </a:rPr>
              <a:t>A team will only follow someone they </a:t>
            </a:r>
            <a:r>
              <a:rPr lang="en-US" sz="1600" b="1" dirty="0">
                <a:latin typeface="Times New Roman" panose="02020603050405020304" pitchFamily="18" charset="0"/>
                <a:cs typeface="Times New Roman" panose="02020603050405020304" pitchFamily="18" charset="0"/>
              </a:rPr>
              <a:t>trust</a:t>
            </a:r>
          </a:p>
          <a:p>
            <a:pPr lvl="1">
              <a:buFont typeface="Wingdings" pitchFamily="2" charset="2"/>
              <a:buChar char="v"/>
            </a:pPr>
            <a:r>
              <a:rPr lang="en-US" sz="1600" dirty="0">
                <a:latin typeface="Times New Roman" panose="02020603050405020304" pitchFamily="18" charset="0"/>
                <a:cs typeface="Times New Roman" panose="02020603050405020304" pitchFamily="18" charset="0"/>
              </a:rPr>
              <a:t>The leader must believe the team will do what is required of them</a:t>
            </a:r>
          </a:p>
          <a:p>
            <a:pPr>
              <a:buFont typeface="Wingdings" pitchFamily="2" charset="2"/>
              <a:buChar char="v"/>
            </a:pPr>
            <a:r>
              <a:rPr lang="en-US" sz="1600" dirty="0">
                <a:latin typeface="Times New Roman" panose="02020603050405020304" pitchFamily="18" charset="0"/>
                <a:cs typeface="Times New Roman" panose="02020603050405020304" pitchFamily="18" charset="0"/>
              </a:rPr>
              <a:t>Must know how to do the job of the people they lead</a:t>
            </a:r>
          </a:p>
          <a:p>
            <a:pPr>
              <a:buFont typeface="Wingdings" pitchFamily="2" charset="2"/>
              <a:buChar char="v"/>
            </a:pPr>
            <a:r>
              <a:rPr lang="en-US" sz="1600" dirty="0">
                <a:latin typeface="Times New Roman" panose="02020603050405020304" pitchFamily="18" charset="0"/>
                <a:cs typeface="Times New Roman" panose="02020603050405020304" pitchFamily="18" charset="0"/>
              </a:rPr>
              <a:t>Be friendly, but not a friend</a:t>
            </a:r>
          </a:p>
          <a:p>
            <a:pPr>
              <a:buFont typeface="Wingdings" pitchFamily="2" charset="2"/>
              <a:buChar char="v"/>
            </a:pPr>
            <a:r>
              <a:rPr lang="en-US" sz="1600" dirty="0">
                <a:latin typeface="Times New Roman" panose="02020603050405020304" pitchFamily="18" charset="0"/>
                <a:cs typeface="Times New Roman" panose="02020603050405020304" pitchFamily="18" charset="0"/>
              </a:rPr>
              <a:t>Treat everyone equally– prevent favoritism</a:t>
            </a:r>
          </a:p>
          <a:p>
            <a:pPr lvl="0" algn="l" rtl="0">
              <a:spcBef>
                <a:spcPts val="0"/>
              </a:spcBef>
              <a:spcAft>
                <a:spcPts val="0"/>
              </a:spcAft>
              <a:buSzPts val="2000"/>
              <a:buFont typeface="Wingdings" pitchFamily="2" charset="2"/>
              <a:buChar char="v"/>
            </a:pPr>
            <a:r>
              <a:rPr lang="en-US" sz="1600" dirty="0">
                <a:latin typeface="Times New Roman" panose="02020603050405020304" pitchFamily="18" charset="0"/>
                <a:cs typeface="Times New Roman" panose="02020603050405020304" pitchFamily="18" charset="0"/>
              </a:rPr>
              <a:t>Praise publically, criticize privately – be aware of individual extra effort</a:t>
            </a:r>
          </a:p>
          <a:p>
            <a:pPr lvl="1">
              <a:spcBef>
                <a:spcPts val="0"/>
              </a:spcBef>
              <a:buFont typeface="Wingdings" pitchFamily="2" charset="2"/>
              <a:buChar char="v"/>
            </a:pPr>
            <a:r>
              <a:rPr lang="en-US" sz="1600" dirty="0">
                <a:latin typeface="Times New Roman" panose="02020603050405020304" pitchFamily="18" charset="0"/>
                <a:cs typeface="Times New Roman" panose="02020603050405020304" pitchFamily="18" charset="0"/>
              </a:rPr>
              <a:t>Feedback is not criticism and criticism is not feedback</a:t>
            </a:r>
          </a:p>
          <a:p>
            <a:pPr lvl="0" algn="l" rtl="0">
              <a:spcBef>
                <a:spcPts val="0"/>
              </a:spcBef>
              <a:spcAft>
                <a:spcPts val="0"/>
              </a:spcAft>
              <a:buSzPts val="2000"/>
              <a:buFont typeface="Wingdings" pitchFamily="2" charset="2"/>
              <a:buChar char="v"/>
            </a:pPr>
            <a:r>
              <a:rPr lang="en-US" sz="1600" dirty="0">
                <a:latin typeface="Times New Roman" panose="02020603050405020304" pitchFamily="18" charset="0"/>
                <a:cs typeface="Times New Roman" panose="02020603050405020304" pitchFamily="18" charset="0"/>
              </a:rPr>
              <a:t>Training process – see one, do one, teach one</a:t>
            </a:r>
          </a:p>
          <a:p>
            <a:pPr lvl="0" algn="l" rtl="0">
              <a:spcBef>
                <a:spcPts val="0"/>
              </a:spcBef>
              <a:spcAft>
                <a:spcPts val="0"/>
              </a:spcAft>
              <a:buSzPts val="2000"/>
              <a:buFont typeface="Wingdings" pitchFamily="2" charset="2"/>
              <a:buChar char="v"/>
            </a:pPr>
            <a:r>
              <a:rPr lang="en-US" sz="1600" dirty="0">
                <a:latin typeface="Times New Roman" panose="02020603050405020304" pitchFamily="18" charset="0"/>
                <a:cs typeface="Times New Roman" panose="02020603050405020304" pitchFamily="18" charset="0"/>
              </a:rPr>
              <a:t>Never be “too busy” for your team</a:t>
            </a:r>
          </a:p>
          <a:p>
            <a:pPr marL="101600" lvl="0" indent="0" algn="l" rtl="0">
              <a:spcBef>
                <a:spcPts val="0"/>
              </a:spcBef>
              <a:spcAft>
                <a:spcPts val="0"/>
              </a:spcAft>
              <a:buSzPts val="2000"/>
              <a:buNone/>
            </a:pPr>
            <a:endParaRPr lang="en-US" sz="1200" dirty="0">
              <a:latin typeface="Times New Roman" panose="02020603050405020304" pitchFamily="18" charset="0"/>
              <a:cs typeface="Times New Roman" panose="02020603050405020304" pitchFamily="18" charset="0"/>
            </a:endParaRPr>
          </a:p>
          <a:p>
            <a:pPr marL="101600" lvl="0" indent="0" algn="l" rtl="0">
              <a:spcBef>
                <a:spcPts val="0"/>
              </a:spcBef>
              <a:spcAft>
                <a:spcPts val="0"/>
              </a:spcAft>
              <a:buSzPts val="2000"/>
              <a:buNone/>
            </a:pPr>
            <a:r>
              <a:rPr lang="en-US" sz="1200" dirty="0">
                <a:latin typeface="Times New Roman" panose="02020603050405020304" pitchFamily="18" charset="0"/>
                <a:cs typeface="Times New Roman" panose="02020603050405020304" pitchFamily="18" charset="0"/>
              </a:rPr>
              <a:t>“Stepping Stones of Leadership” by Jim Zelem   pp 84-86</a:t>
            </a:r>
            <a:endParaRPr lang="en-US" sz="1100" dirty="0">
              <a:latin typeface="Times New Roman" panose="02020603050405020304" pitchFamily="18" charset="0"/>
              <a:cs typeface="Times New Roman" panose="02020603050405020304" pitchFamily="18" charset="0"/>
            </a:endParaRPr>
          </a:p>
          <a:p>
            <a:pPr lvl="0" algn="l" rtl="0">
              <a:spcBef>
                <a:spcPts val="0"/>
              </a:spcBef>
              <a:spcAft>
                <a:spcPts val="0"/>
              </a:spcAft>
              <a:buSzPts val="2000"/>
              <a:buFont typeface="Wingdings" pitchFamily="2" charset="2"/>
              <a:buChar char="v"/>
            </a:pPr>
            <a:endParaRPr sz="1600" dirty="0">
              <a:latin typeface="Times New Roman" panose="02020603050405020304" pitchFamily="18"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01F0AC35-9DED-9145-B5DA-8EA350B07CC0}"/>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22</a:t>
            </a:fld>
            <a:endParaRPr lang="en"/>
          </a:p>
        </p:txBody>
      </p:sp>
      <p:sp>
        <p:nvSpPr>
          <p:cNvPr id="6" name="TextBox 5">
            <a:extLst>
              <a:ext uri="{FF2B5EF4-FFF2-40B4-BE49-F238E27FC236}">
                <a16:creationId xmlns:a16="http://schemas.microsoft.com/office/drawing/2014/main" id="{065C0371-19CC-1C48-B523-C06B625E3370}"/>
              </a:ext>
            </a:extLst>
          </p:cNvPr>
          <p:cNvSpPr txBox="1"/>
          <p:nvPr/>
        </p:nvSpPr>
        <p:spPr>
          <a:xfrm>
            <a:off x="-76823" y="4609399"/>
            <a:ext cx="3213716" cy="261610"/>
          </a:xfrm>
          <a:prstGeom prst="rect">
            <a:avLst/>
          </a:prstGeom>
          <a:noFill/>
        </p:spPr>
        <p:txBody>
          <a:bodyPr wrap="square" rtlCol="0">
            <a:spAutoFit/>
          </a:bodyPr>
          <a:lstStyle/>
          <a:p>
            <a:pPr algn="ctr"/>
            <a:r>
              <a:rPr lang="en-US" sz="1100" dirty="0"/>
              <a:t>Copyright 2020 – All Rights Reserved</a:t>
            </a:r>
          </a:p>
        </p:txBody>
      </p:sp>
    </p:spTree>
    <p:extLst>
      <p:ext uri="{BB962C8B-B14F-4D97-AF65-F5344CB8AC3E}">
        <p14:creationId xmlns:p14="http://schemas.microsoft.com/office/powerpoint/2010/main" val="3521481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Box 40">
            <a:extLst>
              <a:ext uri="{FF2B5EF4-FFF2-40B4-BE49-F238E27FC236}">
                <a16:creationId xmlns:a16="http://schemas.microsoft.com/office/drawing/2014/main" id="{EE3C261E-895E-044F-A0BA-9AA7A9CDD68F}"/>
              </a:ext>
            </a:extLst>
          </p:cNvPr>
          <p:cNvSpPr txBox="1"/>
          <p:nvPr/>
        </p:nvSpPr>
        <p:spPr>
          <a:xfrm>
            <a:off x="-71022" y="4677215"/>
            <a:ext cx="3213716" cy="261610"/>
          </a:xfrm>
          <a:prstGeom prst="rect">
            <a:avLst/>
          </a:prstGeom>
          <a:noFill/>
        </p:spPr>
        <p:txBody>
          <a:bodyPr wrap="square" rtlCol="0">
            <a:spAutoFit/>
          </a:bodyPr>
          <a:lstStyle/>
          <a:p>
            <a:pPr algn="ctr"/>
            <a:r>
              <a:rPr lang="en-US" sz="1100" dirty="0"/>
              <a:t>Copyright 2020 – All Rights Reserved</a:t>
            </a:r>
          </a:p>
        </p:txBody>
      </p:sp>
      <p:sp>
        <p:nvSpPr>
          <p:cNvPr id="52" name="Google Shape;345;p17">
            <a:extLst>
              <a:ext uri="{FF2B5EF4-FFF2-40B4-BE49-F238E27FC236}">
                <a16:creationId xmlns:a16="http://schemas.microsoft.com/office/drawing/2014/main" id="{BAD267A4-DA00-5546-83D0-FA83DEA677AD}"/>
              </a:ext>
            </a:extLst>
          </p:cNvPr>
          <p:cNvSpPr txBox="1">
            <a:spLocks noGrp="1"/>
          </p:cNvSpPr>
          <p:nvPr>
            <p:ph type="title"/>
          </p:nvPr>
        </p:nvSpPr>
        <p:spPr>
          <a:xfrm>
            <a:off x="776450" y="258225"/>
            <a:ext cx="3587400" cy="8568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2800" dirty="0">
                <a:latin typeface="Times New Roman" panose="02020603050405020304" pitchFamily="18" charset="0"/>
                <a:cs typeface="Times New Roman" panose="02020603050405020304" pitchFamily="18" charset="0"/>
              </a:rPr>
              <a:t>Overview</a:t>
            </a:r>
            <a:endParaRPr sz="2800" dirty="0">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C5B73D49-62AB-4340-8710-9166F419EF18}"/>
              </a:ext>
            </a:extLst>
          </p:cNvPr>
          <p:cNvSpPr txBox="1"/>
          <p:nvPr/>
        </p:nvSpPr>
        <p:spPr>
          <a:xfrm>
            <a:off x="977774" y="1439501"/>
            <a:ext cx="7143184" cy="1477328"/>
          </a:xfrm>
          <a:prstGeom prst="rect">
            <a:avLst/>
          </a:prstGeom>
          <a:noFill/>
        </p:spPr>
        <p:txBody>
          <a:bodyPr wrap="square" rtlCol="0">
            <a:spAutoFit/>
          </a:bodyPr>
          <a:lstStyle/>
          <a:p>
            <a:pPr marL="285750" indent="-28575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There needs to be a culture change, change in thinking</a:t>
            </a:r>
          </a:p>
          <a:p>
            <a:pPr marL="285750" indent="-28575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The people, the team will make you great if you give them the power</a:t>
            </a:r>
          </a:p>
          <a:p>
            <a:pPr marL="285750" indent="-28575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You don’t have to make them look great but what you do need to do is remove the obstacles, the bottlenecks – empower them</a:t>
            </a:r>
          </a:p>
          <a:p>
            <a:pPr marL="285750" indent="-28575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It’s not about you the leader, check your ego, it’s all about them</a:t>
            </a:r>
          </a:p>
        </p:txBody>
      </p:sp>
    </p:spTree>
    <p:extLst>
      <p:ext uri="{BB962C8B-B14F-4D97-AF65-F5344CB8AC3E}">
        <p14:creationId xmlns:p14="http://schemas.microsoft.com/office/powerpoint/2010/main" val="24502868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17"/>
          <p:cNvSpPr txBox="1">
            <a:spLocks noGrp="1"/>
          </p:cNvSpPr>
          <p:nvPr>
            <p:ph type="title"/>
          </p:nvPr>
        </p:nvSpPr>
        <p:spPr>
          <a:xfrm>
            <a:off x="767397" y="307817"/>
            <a:ext cx="3587400" cy="562764"/>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2400" dirty="0">
                <a:latin typeface="Times New Roman" panose="02020603050405020304" pitchFamily="18" charset="0"/>
                <a:cs typeface="Times New Roman" panose="02020603050405020304" pitchFamily="18" charset="0"/>
              </a:rPr>
              <a:t>Teamwork 101</a:t>
            </a:r>
            <a:endParaRPr sz="2400" dirty="0">
              <a:latin typeface="Times New Roman" panose="02020603050405020304" pitchFamily="18" charset="0"/>
              <a:cs typeface="Times New Roman" panose="02020603050405020304" pitchFamily="18" charset="0"/>
            </a:endParaRPr>
          </a:p>
        </p:txBody>
      </p:sp>
      <p:sp>
        <p:nvSpPr>
          <p:cNvPr id="346" name="Google Shape;346;p17"/>
          <p:cNvSpPr txBox="1">
            <a:spLocks noGrp="1"/>
          </p:cNvSpPr>
          <p:nvPr>
            <p:ph type="body" idx="1"/>
          </p:nvPr>
        </p:nvSpPr>
        <p:spPr>
          <a:xfrm>
            <a:off x="767397" y="942538"/>
            <a:ext cx="7962003" cy="2932500"/>
          </a:xfrm>
          <a:prstGeom prst="rect">
            <a:avLst/>
          </a:prstGeom>
        </p:spPr>
        <p:txBody>
          <a:bodyPr spcFirstLastPara="1" wrap="square" lIns="0" tIns="0" rIns="0" bIns="0" anchor="t" anchorCtr="0">
            <a:noAutofit/>
          </a:bodyPr>
          <a:lstStyle/>
          <a:p>
            <a:pPr marL="101600" lvl="0" indent="0">
              <a:spcBef>
                <a:spcPts val="0"/>
              </a:spcBef>
              <a:buNone/>
            </a:pPr>
            <a:r>
              <a:rPr lang="en-US" sz="1600" dirty="0">
                <a:latin typeface="Times New Roman" panose="02020603050405020304" pitchFamily="18" charset="0"/>
                <a:cs typeface="Times New Roman" panose="02020603050405020304" pitchFamily="18" charset="0"/>
              </a:rPr>
              <a:t>“When it comes to teamwork, there are lessons to be learned from the cockpit.</a:t>
            </a:r>
            <a:br>
              <a:rPr lang="en-US" sz="1600" dirty="0">
                <a:latin typeface="Times New Roman" panose="02020603050405020304" pitchFamily="18" charset="0"/>
                <a:cs typeface="Times New Roman" panose="02020603050405020304" pitchFamily="18" charset="0"/>
              </a:rPr>
            </a:br>
            <a:br>
              <a:rPr lang="en-US" sz="1600" dirty="0">
                <a:latin typeface="Times New Roman" panose="02020603050405020304" pitchFamily="18" charset="0"/>
                <a:cs typeface="Times New Roman" panose="02020603050405020304" pitchFamily="18" charset="0"/>
              </a:rPr>
            </a:br>
            <a:r>
              <a:rPr lang="en-US" sz="1600" dirty="0">
                <a:latin typeface="Times New Roman" panose="02020603050405020304" pitchFamily="18" charset="0"/>
                <a:cs typeface="Times New Roman" panose="02020603050405020304" pitchFamily="18" charset="0"/>
              </a:rPr>
              <a:t>In air travel, when the captain first meets the crew, after making introductions, they align team goals and open channels of communication with everyone; they make it psychologically safe for even the most junior flight attendant to approach a senior captain about a potential safety issue and know that they will be heard.</a:t>
            </a:r>
            <a:br>
              <a:rPr lang="en-US" sz="1600" dirty="0">
                <a:latin typeface="Times New Roman" panose="02020603050405020304" pitchFamily="18" charset="0"/>
                <a:cs typeface="Times New Roman" panose="02020603050405020304" pitchFamily="18" charset="0"/>
              </a:rPr>
            </a:br>
            <a:r>
              <a:rPr lang="en-US" sz="1600" dirty="0">
                <a:latin typeface="Times New Roman" panose="02020603050405020304" pitchFamily="18" charset="0"/>
                <a:cs typeface="Times New Roman" panose="02020603050405020304" pitchFamily="18" charset="0"/>
              </a:rPr>
              <a:t>We create among the team members a shared responsibility for the outcome of the flight, that it’s not only their right to speak up if they need to, it’s their responsibility to.  </a:t>
            </a:r>
            <a:br>
              <a:rPr lang="en-US" sz="1600" dirty="0">
                <a:latin typeface="Times New Roman" panose="02020603050405020304" pitchFamily="18" charset="0"/>
                <a:cs typeface="Times New Roman" panose="02020603050405020304" pitchFamily="18" charset="0"/>
              </a:rPr>
            </a:br>
            <a:r>
              <a:rPr lang="en-US" sz="1600" dirty="0">
                <a:latin typeface="Times New Roman" panose="02020603050405020304" pitchFamily="18" charset="0"/>
                <a:cs typeface="Times New Roman" panose="02020603050405020304" pitchFamily="18" charset="0"/>
              </a:rPr>
              <a:t>It’s not about who’s right, but what’s right.”</a:t>
            </a:r>
          </a:p>
          <a:p>
            <a:pPr marL="101600" indent="0">
              <a:spcBef>
                <a:spcPts val="0"/>
              </a:spcBef>
              <a:buNone/>
            </a:pPr>
            <a:endParaRPr lang="en-US" sz="1600" dirty="0">
              <a:latin typeface="Times New Roman" panose="02020603050405020304" pitchFamily="18" charset="0"/>
              <a:cs typeface="Times New Roman" panose="02020603050405020304" pitchFamily="18" charset="0"/>
            </a:endParaRPr>
          </a:p>
          <a:p>
            <a:pPr marL="101600" indent="0">
              <a:spcBef>
                <a:spcPts val="0"/>
              </a:spcBef>
              <a:buNone/>
            </a:pPr>
            <a:r>
              <a:rPr lang="en-US" sz="1600" i="1" dirty="0">
                <a:latin typeface="Times New Roman" panose="02020603050405020304" pitchFamily="18" charset="0"/>
                <a:cs typeface="Times New Roman" panose="02020603050405020304" pitchFamily="18" charset="0"/>
              </a:rPr>
              <a:t>This is </a:t>
            </a:r>
            <a:r>
              <a:rPr lang="en-US" sz="1600" b="1" i="1" dirty="0">
                <a:latin typeface="Times New Roman" panose="02020603050405020304" pitchFamily="18" charset="0"/>
                <a:cs typeface="Times New Roman" panose="02020603050405020304" pitchFamily="18" charset="0"/>
              </a:rPr>
              <a:t>team empowerment</a:t>
            </a:r>
            <a:r>
              <a:rPr lang="en-US" sz="1600" i="1" dirty="0">
                <a:latin typeface="Times New Roman" panose="02020603050405020304" pitchFamily="18" charset="0"/>
                <a:cs typeface="Times New Roman" panose="02020603050405020304" pitchFamily="18" charset="0"/>
              </a:rPr>
              <a:t>, the essential ingredient to the success of any initiative.</a:t>
            </a:r>
          </a:p>
          <a:p>
            <a:pPr marL="101600" lvl="0" indent="0">
              <a:spcBef>
                <a:spcPts val="0"/>
              </a:spcBef>
              <a:buNone/>
            </a:pPr>
            <a:r>
              <a:rPr lang="en-US" sz="1200" dirty="0">
                <a:latin typeface="Times New Roman" panose="02020603050405020304" pitchFamily="18" charset="0"/>
                <a:cs typeface="Times New Roman" panose="02020603050405020304" pitchFamily="18" charset="0"/>
              </a:rPr>
              <a:t>Captain Sully Sullenberger – LinkedIn Post</a:t>
            </a:r>
            <a:endParaRPr sz="1200" dirty="0">
              <a:latin typeface="Times New Roman" panose="02020603050405020304" pitchFamily="18"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01F0AC35-9DED-9145-B5DA-8EA350B07CC0}"/>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24</a:t>
            </a:fld>
            <a:endParaRPr lang="en"/>
          </a:p>
        </p:txBody>
      </p:sp>
      <p:sp>
        <p:nvSpPr>
          <p:cNvPr id="6" name="TextBox 5">
            <a:extLst>
              <a:ext uri="{FF2B5EF4-FFF2-40B4-BE49-F238E27FC236}">
                <a16:creationId xmlns:a16="http://schemas.microsoft.com/office/drawing/2014/main" id="{065C0371-19CC-1C48-B523-C06B625E3370}"/>
              </a:ext>
            </a:extLst>
          </p:cNvPr>
          <p:cNvSpPr txBox="1"/>
          <p:nvPr/>
        </p:nvSpPr>
        <p:spPr>
          <a:xfrm>
            <a:off x="3141540" y="4677215"/>
            <a:ext cx="3213716" cy="261610"/>
          </a:xfrm>
          <a:prstGeom prst="rect">
            <a:avLst/>
          </a:prstGeom>
          <a:noFill/>
        </p:spPr>
        <p:txBody>
          <a:bodyPr wrap="square" rtlCol="0">
            <a:spAutoFit/>
          </a:bodyPr>
          <a:lstStyle/>
          <a:p>
            <a:pPr algn="ctr"/>
            <a:r>
              <a:rPr lang="en-US" sz="1100" dirty="0"/>
              <a:t>Copyright 2020 – All Rights Reserved</a:t>
            </a:r>
          </a:p>
        </p:txBody>
      </p:sp>
    </p:spTree>
    <p:extLst>
      <p:ext uri="{BB962C8B-B14F-4D97-AF65-F5344CB8AC3E}">
        <p14:creationId xmlns:p14="http://schemas.microsoft.com/office/powerpoint/2010/main" val="39393461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1CDC6-34C9-3D4E-99D0-3B0F2D71CE6F}"/>
              </a:ext>
            </a:extLst>
          </p:cNvPr>
          <p:cNvSpPr>
            <a:spLocks noGrp="1"/>
          </p:cNvSpPr>
          <p:nvPr>
            <p:ph type="ctrTitle"/>
          </p:nvPr>
        </p:nvSpPr>
        <p:spPr>
          <a:xfrm>
            <a:off x="524750" y="649191"/>
            <a:ext cx="5088600" cy="784800"/>
          </a:xfrm>
        </p:spPr>
        <p:txBody>
          <a:bodyPr/>
          <a:lstStyle/>
          <a:p>
            <a:r>
              <a:rPr lang="en-US" sz="3600" dirty="0">
                <a:latin typeface="Times New Roman" panose="02020603050405020304" pitchFamily="18" charset="0"/>
                <a:cs typeface="Times New Roman" panose="02020603050405020304" pitchFamily="18" charset="0"/>
              </a:rPr>
              <a:t>What Is The Solution?</a:t>
            </a:r>
          </a:p>
        </p:txBody>
      </p:sp>
      <p:sp>
        <p:nvSpPr>
          <p:cNvPr id="3" name="Subtitle 2">
            <a:extLst>
              <a:ext uri="{FF2B5EF4-FFF2-40B4-BE49-F238E27FC236}">
                <a16:creationId xmlns:a16="http://schemas.microsoft.com/office/drawing/2014/main" id="{9F19E893-C49B-2343-A42E-C317601A1B90}"/>
              </a:ext>
            </a:extLst>
          </p:cNvPr>
          <p:cNvSpPr>
            <a:spLocks noGrp="1"/>
          </p:cNvSpPr>
          <p:nvPr>
            <p:ph type="subTitle" idx="1"/>
          </p:nvPr>
        </p:nvSpPr>
        <p:spPr>
          <a:xfrm>
            <a:off x="1502524" y="1637498"/>
            <a:ext cx="5712092" cy="784800"/>
          </a:xfrm>
        </p:spPr>
        <p:txBody>
          <a:bodyPr/>
          <a:lstStyle/>
          <a:p>
            <a:r>
              <a:rPr lang="en-US" sz="2400" dirty="0">
                <a:solidFill>
                  <a:schemeClr val="tx1"/>
                </a:solidFill>
                <a:latin typeface="Times New Roman" panose="02020603050405020304" pitchFamily="18" charset="0"/>
                <a:cs typeface="Times New Roman" panose="02020603050405020304" pitchFamily="18" charset="0"/>
              </a:rPr>
              <a:t>Holistic Team Empowerment</a:t>
            </a:r>
          </a:p>
          <a:p>
            <a:r>
              <a:rPr lang="en-US" sz="1800" dirty="0">
                <a:solidFill>
                  <a:schemeClr val="tx1"/>
                </a:solidFill>
                <a:latin typeface="Times New Roman" panose="02020603050405020304" pitchFamily="18" charset="0"/>
                <a:cs typeface="Times New Roman" panose="02020603050405020304" pitchFamily="18" charset="0"/>
              </a:rPr>
              <a:t>In a holistic solution each part contributes to the whole, yet no one part is more important that the whole.</a:t>
            </a:r>
          </a:p>
        </p:txBody>
      </p:sp>
      <p:sp>
        <p:nvSpPr>
          <p:cNvPr id="4" name="Title 1">
            <a:extLst>
              <a:ext uri="{FF2B5EF4-FFF2-40B4-BE49-F238E27FC236}">
                <a16:creationId xmlns:a16="http://schemas.microsoft.com/office/drawing/2014/main" id="{DD123E50-C7F5-F54C-8CEE-6AF9DA819A18}"/>
              </a:ext>
            </a:extLst>
          </p:cNvPr>
          <p:cNvSpPr txBox="1">
            <a:spLocks/>
          </p:cNvSpPr>
          <p:nvPr/>
        </p:nvSpPr>
        <p:spPr>
          <a:xfrm>
            <a:off x="1002893" y="2684531"/>
            <a:ext cx="5088600" cy="784800"/>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000"/>
              <a:buFont typeface="Poppins"/>
              <a:buNone/>
              <a:defRPr sz="4000" b="1" i="0" u="none" strike="noStrike" cap="none">
                <a:solidFill>
                  <a:schemeClr val="dk1"/>
                </a:solidFill>
                <a:latin typeface="Poppins"/>
                <a:ea typeface="Poppins"/>
                <a:cs typeface="Poppins"/>
                <a:sym typeface="Poppins"/>
              </a:defRPr>
            </a:lvl1pPr>
            <a:lvl2pPr marR="0" lvl="1" algn="l" rtl="0">
              <a:lnSpc>
                <a:spcPct val="100000"/>
              </a:lnSpc>
              <a:spcBef>
                <a:spcPts val="0"/>
              </a:spcBef>
              <a:spcAft>
                <a:spcPts val="0"/>
              </a:spcAft>
              <a:buClr>
                <a:schemeClr val="dk1"/>
              </a:buClr>
              <a:buSzPts val="4000"/>
              <a:buFont typeface="Poppins"/>
              <a:buNone/>
              <a:defRPr sz="4000" b="1" i="0" u="none" strike="noStrike" cap="none">
                <a:solidFill>
                  <a:schemeClr val="dk1"/>
                </a:solidFill>
                <a:latin typeface="Poppins"/>
                <a:ea typeface="Poppins"/>
                <a:cs typeface="Poppins"/>
                <a:sym typeface="Poppins"/>
              </a:defRPr>
            </a:lvl2pPr>
            <a:lvl3pPr marR="0" lvl="2" algn="l" rtl="0">
              <a:lnSpc>
                <a:spcPct val="100000"/>
              </a:lnSpc>
              <a:spcBef>
                <a:spcPts val="0"/>
              </a:spcBef>
              <a:spcAft>
                <a:spcPts val="0"/>
              </a:spcAft>
              <a:buClr>
                <a:schemeClr val="dk1"/>
              </a:buClr>
              <a:buSzPts val="4000"/>
              <a:buFont typeface="Poppins"/>
              <a:buNone/>
              <a:defRPr sz="4000" b="1" i="0" u="none" strike="noStrike" cap="none">
                <a:solidFill>
                  <a:schemeClr val="dk1"/>
                </a:solidFill>
                <a:latin typeface="Poppins"/>
                <a:ea typeface="Poppins"/>
                <a:cs typeface="Poppins"/>
                <a:sym typeface="Poppins"/>
              </a:defRPr>
            </a:lvl3pPr>
            <a:lvl4pPr marR="0" lvl="3" algn="l" rtl="0">
              <a:lnSpc>
                <a:spcPct val="100000"/>
              </a:lnSpc>
              <a:spcBef>
                <a:spcPts val="0"/>
              </a:spcBef>
              <a:spcAft>
                <a:spcPts val="0"/>
              </a:spcAft>
              <a:buClr>
                <a:schemeClr val="dk1"/>
              </a:buClr>
              <a:buSzPts val="4000"/>
              <a:buFont typeface="Poppins"/>
              <a:buNone/>
              <a:defRPr sz="4000" b="1" i="0" u="none" strike="noStrike" cap="none">
                <a:solidFill>
                  <a:schemeClr val="dk1"/>
                </a:solidFill>
                <a:latin typeface="Poppins"/>
                <a:ea typeface="Poppins"/>
                <a:cs typeface="Poppins"/>
                <a:sym typeface="Poppins"/>
              </a:defRPr>
            </a:lvl4pPr>
            <a:lvl5pPr marR="0" lvl="4" algn="l" rtl="0">
              <a:lnSpc>
                <a:spcPct val="100000"/>
              </a:lnSpc>
              <a:spcBef>
                <a:spcPts val="0"/>
              </a:spcBef>
              <a:spcAft>
                <a:spcPts val="0"/>
              </a:spcAft>
              <a:buClr>
                <a:schemeClr val="dk1"/>
              </a:buClr>
              <a:buSzPts val="4000"/>
              <a:buFont typeface="Poppins"/>
              <a:buNone/>
              <a:defRPr sz="4000" b="1" i="0" u="none" strike="noStrike" cap="none">
                <a:solidFill>
                  <a:schemeClr val="dk1"/>
                </a:solidFill>
                <a:latin typeface="Poppins"/>
                <a:ea typeface="Poppins"/>
                <a:cs typeface="Poppins"/>
                <a:sym typeface="Poppins"/>
              </a:defRPr>
            </a:lvl5pPr>
            <a:lvl6pPr marR="0" lvl="5" algn="l" rtl="0">
              <a:lnSpc>
                <a:spcPct val="100000"/>
              </a:lnSpc>
              <a:spcBef>
                <a:spcPts val="0"/>
              </a:spcBef>
              <a:spcAft>
                <a:spcPts val="0"/>
              </a:spcAft>
              <a:buClr>
                <a:schemeClr val="dk1"/>
              </a:buClr>
              <a:buSzPts val="4000"/>
              <a:buFont typeface="Poppins"/>
              <a:buNone/>
              <a:defRPr sz="4000" b="1" i="0" u="none" strike="noStrike" cap="none">
                <a:solidFill>
                  <a:schemeClr val="dk1"/>
                </a:solidFill>
                <a:latin typeface="Poppins"/>
                <a:ea typeface="Poppins"/>
                <a:cs typeface="Poppins"/>
                <a:sym typeface="Poppins"/>
              </a:defRPr>
            </a:lvl6pPr>
            <a:lvl7pPr marR="0" lvl="6" algn="l" rtl="0">
              <a:lnSpc>
                <a:spcPct val="100000"/>
              </a:lnSpc>
              <a:spcBef>
                <a:spcPts val="0"/>
              </a:spcBef>
              <a:spcAft>
                <a:spcPts val="0"/>
              </a:spcAft>
              <a:buClr>
                <a:schemeClr val="dk1"/>
              </a:buClr>
              <a:buSzPts val="4000"/>
              <a:buFont typeface="Poppins"/>
              <a:buNone/>
              <a:defRPr sz="4000" b="1" i="0" u="none" strike="noStrike" cap="none">
                <a:solidFill>
                  <a:schemeClr val="dk1"/>
                </a:solidFill>
                <a:latin typeface="Poppins"/>
                <a:ea typeface="Poppins"/>
                <a:cs typeface="Poppins"/>
                <a:sym typeface="Poppins"/>
              </a:defRPr>
            </a:lvl7pPr>
            <a:lvl8pPr marR="0" lvl="7" algn="l" rtl="0">
              <a:lnSpc>
                <a:spcPct val="100000"/>
              </a:lnSpc>
              <a:spcBef>
                <a:spcPts val="0"/>
              </a:spcBef>
              <a:spcAft>
                <a:spcPts val="0"/>
              </a:spcAft>
              <a:buClr>
                <a:schemeClr val="dk1"/>
              </a:buClr>
              <a:buSzPts val="4000"/>
              <a:buFont typeface="Poppins"/>
              <a:buNone/>
              <a:defRPr sz="4000" b="1" i="0" u="none" strike="noStrike" cap="none">
                <a:solidFill>
                  <a:schemeClr val="dk1"/>
                </a:solidFill>
                <a:latin typeface="Poppins"/>
                <a:ea typeface="Poppins"/>
                <a:cs typeface="Poppins"/>
                <a:sym typeface="Poppins"/>
              </a:defRPr>
            </a:lvl8pPr>
            <a:lvl9pPr marR="0" lvl="8" algn="l" rtl="0">
              <a:lnSpc>
                <a:spcPct val="100000"/>
              </a:lnSpc>
              <a:spcBef>
                <a:spcPts val="0"/>
              </a:spcBef>
              <a:spcAft>
                <a:spcPts val="0"/>
              </a:spcAft>
              <a:buClr>
                <a:schemeClr val="dk1"/>
              </a:buClr>
              <a:buSzPts val="4000"/>
              <a:buFont typeface="Poppins"/>
              <a:buNone/>
              <a:defRPr sz="4000" b="1" i="0" u="none" strike="noStrike" cap="none">
                <a:solidFill>
                  <a:schemeClr val="dk1"/>
                </a:solidFill>
                <a:latin typeface="Poppins"/>
                <a:ea typeface="Poppins"/>
                <a:cs typeface="Poppins"/>
                <a:sym typeface="Poppins"/>
              </a:defRPr>
            </a:lvl9pPr>
          </a:lstStyle>
          <a:p>
            <a:r>
              <a:rPr lang="en-US" sz="2800" dirty="0">
                <a:latin typeface="Times New Roman" panose="02020603050405020304" pitchFamily="18" charset="0"/>
                <a:cs typeface="Times New Roman" panose="02020603050405020304" pitchFamily="18" charset="0"/>
              </a:rPr>
              <a:t>How?</a:t>
            </a:r>
          </a:p>
        </p:txBody>
      </p:sp>
      <p:sp>
        <p:nvSpPr>
          <p:cNvPr id="5" name="Subtitle 2">
            <a:extLst>
              <a:ext uri="{FF2B5EF4-FFF2-40B4-BE49-F238E27FC236}">
                <a16:creationId xmlns:a16="http://schemas.microsoft.com/office/drawing/2014/main" id="{F9C96258-3F68-E04E-8538-EB8B38214F37}"/>
              </a:ext>
            </a:extLst>
          </p:cNvPr>
          <p:cNvSpPr txBox="1">
            <a:spLocks/>
          </p:cNvSpPr>
          <p:nvPr/>
        </p:nvSpPr>
        <p:spPr>
          <a:xfrm>
            <a:off x="1502524" y="3506002"/>
            <a:ext cx="5088600" cy="7848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55600" algn="l" rtl="0">
              <a:lnSpc>
                <a:spcPct val="120000"/>
              </a:lnSpc>
              <a:spcBef>
                <a:spcPts val="0"/>
              </a:spcBef>
              <a:spcAft>
                <a:spcPts val="0"/>
              </a:spcAft>
              <a:buClr>
                <a:schemeClr val="accent2"/>
              </a:buClr>
              <a:buSzPts val="2000"/>
              <a:buFont typeface="Montserrat Light"/>
              <a:buNone/>
              <a:defRPr sz="2000" b="0" i="0" u="none" strike="noStrike" cap="none">
                <a:solidFill>
                  <a:schemeClr val="accent2"/>
                </a:solidFill>
                <a:latin typeface="Montserrat Light"/>
                <a:ea typeface="Montserrat Light"/>
                <a:cs typeface="Montserrat Light"/>
                <a:sym typeface="Montserrat Light"/>
              </a:defRPr>
            </a:lvl1pPr>
            <a:lvl2pPr marL="914400" marR="0" lvl="1" indent="-355600" algn="l" rtl="0">
              <a:lnSpc>
                <a:spcPct val="120000"/>
              </a:lnSpc>
              <a:spcBef>
                <a:spcPts val="0"/>
              </a:spcBef>
              <a:spcAft>
                <a:spcPts val="0"/>
              </a:spcAft>
              <a:buClr>
                <a:schemeClr val="accent2"/>
              </a:buClr>
              <a:buSzPts val="3000"/>
              <a:buFont typeface="Montserrat Light"/>
              <a:buNone/>
              <a:defRPr sz="3000" b="0" i="0" u="none" strike="noStrike" cap="none">
                <a:solidFill>
                  <a:schemeClr val="accent2"/>
                </a:solidFill>
                <a:latin typeface="Montserrat Light"/>
                <a:ea typeface="Montserrat Light"/>
                <a:cs typeface="Montserrat Light"/>
                <a:sym typeface="Montserrat Light"/>
              </a:defRPr>
            </a:lvl2pPr>
            <a:lvl3pPr marL="1371600" marR="0" lvl="2" indent="-355600" algn="l" rtl="0">
              <a:lnSpc>
                <a:spcPct val="120000"/>
              </a:lnSpc>
              <a:spcBef>
                <a:spcPts val="0"/>
              </a:spcBef>
              <a:spcAft>
                <a:spcPts val="0"/>
              </a:spcAft>
              <a:buClr>
                <a:schemeClr val="accent2"/>
              </a:buClr>
              <a:buSzPts val="3000"/>
              <a:buFont typeface="Montserrat Light"/>
              <a:buNone/>
              <a:defRPr sz="3000" b="0" i="0" u="none" strike="noStrike" cap="none">
                <a:solidFill>
                  <a:schemeClr val="accent2"/>
                </a:solidFill>
                <a:latin typeface="Montserrat Light"/>
                <a:ea typeface="Montserrat Light"/>
                <a:cs typeface="Montserrat Light"/>
                <a:sym typeface="Montserrat Light"/>
              </a:defRPr>
            </a:lvl3pPr>
            <a:lvl4pPr marL="1828800" marR="0" lvl="3" indent="-355600" algn="l" rtl="0">
              <a:lnSpc>
                <a:spcPct val="120000"/>
              </a:lnSpc>
              <a:spcBef>
                <a:spcPts val="0"/>
              </a:spcBef>
              <a:spcAft>
                <a:spcPts val="0"/>
              </a:spcAft>
              <a:buClr>
                <a:schemeClr val="accent2"/>
              </a:buClr>
              <a:buSzPts val="3000"/>
              <a:buFont typeface="Montserrat Light"/>
              <a:buNone/>
              <a:defRPr sz="3000" b="0" i="0" u="none" strike="noStrike" cap="none">
                <a:solidFill>
                  <a:schemeClr val="accent2"/>
                </a:solidFill>
                <a:latin typeface="Montserrat Light"/>
                <a:ea typeface="Montserrat Light"/>
                <a:cs typeface="Montserrat Light"/>
                <a:sym typeface="Montserrat Light"/>
              </a:defRPr>
            </a:lvl4pPr>
            <a:lvl5pPr marL="2286000" marR="0" lvl="4" indent="-355600" algn="l" rtl="0">
              <a:lnSpc>
                <a:spcPct val="120000"/>
              </a:lnSpc>
              <a:spcBef>
                <a:spcPts val="0"/>
              </a:spcBef>
              <a:spcAft>
                <a:spcPts val="0"/>
              </a:spcAft>
              <a:buClr>
                <a:schemeClr val="accent2"/>
              </a:buClr>
              <a:buSzPts val="3000"/>
              <a:buFont typeface="Montserrat Light"/>
              <a:buNone/>
              <a:defRPr sz="3000" b="0" i="0" u="none" strike="noStrike" cap="none">
                <a:solidFill>
                  <a:schemeClr val="accent2"/>
                </a:solidFill>
                <a:latin typeface="Montserrat Light"/>
                <a:ea typeface="Montserrat Light"/>
                <a:cs typeface="Montserrat Light"/>
                <a:sym typeface="Montserrat Light"/>
              </a:defRPr>
            </a:lvl5pPr>
            <a:lvl6pPr marL="2743200" marR="0" lvl="5" indent="-355600" algn="l" rtl="0">
              <a:lnSpc>
                <a:spcPct val="120000"/>
              </a:lnSpc>
              <a:spcBef>
                <a:spcPts val="0"/>
              </a:spcBef>
              <a:spcAft>
                <a:spcPts val="0"/>
              </a:spcAft>
              <a:buClr>
                <a:schemeClr val="accent2"/>
              </a:buClr>
              <a:buSzPts val="3000"/>
              <a:buFont typeface="Montserrat Light"/>
              <a:buNone/>
              <a:defRPr sz="3000" b="0" i="0" u="none" strike="noStrike" cap="none">
                <a:solidFill>
                  <a:schemeClr val="accent2"/>
                </a:solidFill>
                <a:latin typeface="Montserrat Light"/>
                <a:ea typeface="Montserrat Light"/>
                <a:cs typeface="Montserrat Light"/>
                <a:sym typeface="Montserrat Light"/>
              </a:defRPr>
            </a:lvl6pPr>
            <a:lvl7pPr marL="3200400" marR="0" lvl="6" indent="-355600" algn="l" rtl="0">
              <a:lnSpc>
                <a:spcPct val="120000"/>
              </a:lnSpc>
              <a:spcBef>
                <a:spcPts val="0"/>
              </a:spcBef>
              <a:spcAft>
                <a:spcPts val="0"/>
              </a:spcAft>
              <a:buClr>
                <a:schemeClr val="accent2"/>
              </a:buClr>
              <a:buSzPts val="3000"/>
              <a:buFont typeface="Montserrat Light"/>
              <a:buNone/>
              <a:defRPr sz="3000" b="0" i="0" u="none" strike="noStrike" cap="none">
                <a:solidFill>
                  <a:schemeClr val="accent2"/>
                </a:solidFill>
                <a:latin typeface="Montserrat Light"/>
                <a:ea typeface="Montserrat Light"/>
                <a:cs typeface="Montserrat Light"/>
                <a:sym typeface="Montserrat Light"/>
              </a:defRPr>
            </a:lvl7pPr>
            <a:lvl8pPr marL="3657600" marR="0" lvl="7" indent="-355600" algn="l" rtl="0">
              <a:lnSpc>
                <a:spcPct val="120000"/>
              </a:lnSpc>
              <a:spcBef>
                <a:spcPts val="0"/>
              </a:spcBef>
              <a:spcAft>
                <a:spcPts val="0"/>
              </a:spcAft>
              <a:buClr>
                <a:schemeClr val="accent2"/>
              </a:buClr>
              <a:buSzPts val="3000"/>
              <a:buFont typeface="Montserrat Light"/>
              <a:buNone/>
              <a:defRPr sz="3000" b="0" i="0" u="none" strike="noStrike" cap="none">
                <a:solidFill>
                  <a:schemeClr val="accent2"/>
                </a:solidFill>
                <a:latin typeface="Montserrat Light"/>
                <a:ea typeface="Montserrat Light"/>
                <a:cs typeface="Montserrat Light"/>
                <a:sym typeface="Montserrat Light"/>
              </a:defRPr>
            </a:lvl8pPr>
            <a:lvl9pPr marL="4114800" marR="0" lvl="8" indent="-355600" algn="l" rtl="0">
              <a:lnSpc>
                <a:spcPct val="120000"/>
              </a:lnSpc>
              <a:spcBef>
                <a:spcPts val="0"/>
              </a:spcBef>
              <a:spcAft>
                <a:spcPts val="0"/>
              </a:spcAft>
              <a:buClr>
                <a:schemeClr val="accent2"/>
              </a:buClr>
              <a:buSzPts val="3000"/>
              <a:buFont typeface="Montserrat Light"/>
              <a:buNone/>
              <a:defRPr sz="3000" b="0" i="0" u="none" strike="noStrike" cap="none">
                <a:solidFill>
                  <a:schemeClr val="accent2"/>
                </a:solidFill>
                <a:latin typeface="Montserrat Light"/>
                <a:ea typeface="Montserrat Light"/>
                <a:cs typeface="Montserrat Light"/>
                <a:sym typeface="Montserrat Light"/>
              </a:defRPr>
            </a:lvl9pPr>
          </a:lstStyle>
          <a:p>
            <a:r>
              <a:rPr lang="en-US" dirty="0">
                <a:solidFill>
                  <a:schemeClr val="tx1"/>
                </a:solidFill>
                <a:latin typeface="Times New Roman" panose="02020603050405020304" pitchFamily="18" charset="0"/>
                <a:cs typeface="Times New Roman" panose="02020603050405020304" pitchFamily="18" charset="0"/>
              </a:rPr>
              <a:t>Establish the PROCESS</a:t>
            </a:r>
          </a:p>
        </p:txBody>
      </p:sp>
    </p:spTree>
    <p:extLst>
      <p:ext uri="{BB962C8B-B14F-4D97-AF65-F5344CB8AC3E}">
        <p14:creationId xmlns:p14="http://schemas.microsoft.com/office/powerpoint/2010/main" val="5097472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5" name="Title 1">
            <a:extLst>
              <a:ext uri="{FF2B5EF4-FFF2-40B4-BE49-F238E27FC236}">
                <a16:creationId xmlns:a16="http://schemas.microsoft.com/office/drawing/2014/main" id="{B49A5E57-E8E0-674C-AA60-74317A3B4736}"/>
              </a:ext>
            </a:extLst>
          </p:cNvPr>
          <p:cNvSpPr txBox="1">
            <a:spLocks/>
          </p:cNvSpPr>
          <p:nvPr/>
        </p:nvSpPr>
        <p:spPr>
          <a:xfrm>
            <a:off x="491490" y="273844"/>
            <a:ext cx="3840086" cy="1269596"/>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450"/>
              </a:spcAft>
            </a:pPr>
            <a:r>
              <a:rPr lang="en-US" sz="2800" b="1" dirty="0">
                <a:latin typeface="Times New Roman" panose="02020603050405020304" pitchFamily="18" charset="0"/>
                <a:cs typeface="Times New Roman" panose="02020603050405020304" pitchFamily="18" charset="0"/>
              </a:rPr>
              <a:t>What’s Your Pain?</a:t>
            </a:r>
          </a:p>
          <a:p>
            <a:pPr>
              <a:spcAft>
                <a:spcPts val="450"/>
              </a:spcAft>
            </a:pPr>
            <a:r>
              <a:rPr lang="en-US" sz="2800" b="1" dirty="0">
                <a:latin typeface="Times New Roman" panose="02020603050405020304" pitchFamily="18" charset="0"/>
                <a:cs typeface="Times New Roman" panose="02020603050405020304" pitchFamily="18" charset="0"/>
              </a:rPr>
              <a:t>What’s Your Nail? </a:t>
            </a:r>
          </a:p>
        </p:txBody>
      </p:sp>
      <p:sp>
        <p:nvSpPr>
          <p:cNvPr id="6" name="Content Placeholder 2">
            <a:extLst>
              <a:ext uri="{FF2B5EF4-FFF2-40B4-BE49-F238E27FC236}">
                <a16:creationId xmlns:a16="http://schemas.microsoft.com/office/drawing/2014/main" id="{F11799F2-DF2D-F84D-86ED-762682530EB2}"/>
              </a:ext>
            </a:extLst>
          </p:cNvPr>
          <p:cNvSpPr txBox="1">
            <a:spLocks/>
          </p:cNvSpPr>
          <p:nvPr/>
        </p:nvSpPr>
        <p:spPr>
          <a:xfrm>
            <a:off x="491490" y="2545249"/>
            <a:ext cx="3840085" cy="105481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latin typeface="Times New Roman" panose="02020603050405020304" pitchFamily="18" charset="0"/>
                <a:cs typeface="Times New Roman" panose="02020603050405020304" pitchFamily="18" charset="0"/>
              </a:rPr>
              <a:t>What Makes You Move off the Nail?</a:t>
            </a:r>
          </a:p>
          <a:p>
            <a:endParaRPr lang="en-US" sz="1800" dirty="0">
              <a:latin typeface="Times New Roman" panose="02020603050405020304" pitchFamily="18" charset="0"/>
              <a:cs typeface="Times New Roman" panose="02020603050405020304" pitchFamily="18" charset="0"/>
            </a:endParaRPr>
          </a:p>
          <a:p>
            <a:pPr lvl="1"/>
            <a:r>
              <a:rPr lang="en-US" sz="1800" dirty="0">
                <a:latin typeface="Times New Roman" panose="02020603050405020304" pitchFamily="18" charset="0"/>
                <a:cs typeface="Times New Roman" panose="02020603050405020304" pitchFamily="18" charset="0"/>
              </a:rPr>
              <a:t>When the pain enough?</a:t>
            </a:r>
          </a:p>
          <a:p>
            <a:pPr lvl="1"/>
            <a:r>
              <a:rPr lang="en-US" sz="1800" dirty="0">
                <a:latin typeface="Times New Roman" panose="02020603050405020304" pitchFamily="18" charset="0"/>
                <a:cs typeface="Times New Roman" panose="02020603050405020304" pitchFamily="18" charset="0"/>
              </a:rPr>
              <a:t>Or before the pain is TOO much?</a:t>
            </a:r>
          </a:p>
          <a:p>
            <a:endParaRPr lang="en-US" sz="1800" dirty="0">
              <a:latin typeface="Times New Roman" panose="02020603050405020304" pitchFamily="18" charset="0"/>
              <a:cs typeface="Times New Roman" panose="02020603050405020304" pitchFamily="18" charset="0"/>
            </a:endParaRPr>
          </a:p>
          <a:p>
            <a:pPr marL="0" indent="0">
              <a:buNone/>
            </a:pPr>
            <a:endParaRPr lang="en-US" sz="18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94237DF4-4DFC-0144-9414-8544757DD63A}"/>
              </a:ext>
            </a:extLst>
          </p:cNvPr>
          <p:cNvSpPr txBox="1"/>
          <p:nvPr/>
        </p:nvSpPr>
        <p:spPr>
          <a:xfrm>
            <a:off x="2965141" y="4686630"/>
            <a:ext cx="3213716" cy="261610"/>
          </a:xfrm>
          <a:prstGeom prst="rect">
            <a:avLst/>
          </a:prstGeom>
          <a:noFill/>
        </p:spPr>
        <p:txBody>
          <a:bodyPr wrap="square" rtlCol="0">
            <a:spAutoFit/>
          </a:bodyPr>
          <a:lstStyle/>
          <a:p>
            <a:pPr algn="ctr"/>
            <a:r>
              <a:rPr lang="en-US" sz="1100" dirty="0"/>
              <a:t>Copyright 2020 – All Rights Reserved</a:t>
            </a:r>
          </a:p>
        </p:txBody>
      </p:sp>
      <p:pic>
        <p:nvPicPr>
          <p:cNvPr id="3" name="Picture 2">
            <a:extLst>
              <a:ext uri="{FF2B5EF4-FFF2-40B4-BE49-F238E27FC236}">
                <a16:creationId xmlns:a16="http://schemas.microsoft.com/office/drawing/2014/main" id="{FD987416-241C-5B4C-A5DD-D3EBB0AEC99B}"/>
              </a:ext>
            </a:extLst>
          </p:cNvPr>
          <p:cNvPicPr>
            <a:picLocks noChangeAspect="1"/>
          </p:cNvPicPr>
          <p:nvPr/>
        </p:nvPicPr>
        <p:blipFill>
          <a:blip r:embed="rId3"/>
          <a:stretch>
            <a:fillRect/>
          </a:stretch>
        </p:blipFill>
        <p:spPr>
          <a:xfrm>
            <a:off x="5558549" y="195260"/>
            <a:ext cx="3282555" cy="4376740"/>
          </a:xfrm>
          <a:prstGeom prst="rect">
            <a:avLst/>
          </a:prstGeom>
        </p:spPr>
      </p:pic>
    </p:spTree>
    <p:extLst>
      <p:ext uri="{BB962C8B-B14F-4D97-AF65-F5344CB8AC3E}">
        <p14:creationId xmlns:p14="http://schemas.microsoft.com/office/powerpoint/2010/main" val="36267780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15"/>
          <p:cNvSpPr txBox="1">
            <a:spLocks noGrp="1"/>
          </p:cNvSpPr>
          <p:nvPr>
            <p:ph type="ctrTitle"/>
          </p:nvPr>
        </p:nvSpPr>
        <p:spPr>
          <a:xfrm>
            <a:off x="479394" y="587380"/>
            <a:ext cx="6716934" cy="401102"/>
          </a:xfrm>
          <a:prstGeom prst="rect">
            <a:avLst/>
          </a:prstGeom>
        </p:spPr>
        <p:txBody>
          <a:bodyPr spcFirstLastPara="1" wrap="square" lIns="0" tIns="0" rIns="0" bIns="0" anchor="b" anchorCtr="0">
            <a:noAutofit/>
          </a:bodyPr>
          <a:lstStyle/>
          <a:p>
            <a:pPr marL="0" lvl="0" indent="0" algn="l" rtl="0">
              <a:spcBef>
                <a:spcPts val="0"/>
              </a:spcBef>
              <a:spcAft>
                <a:spcPts val="0"/>
              </a:spcAft>
              <a:buNone/>
            </a:pPr>
            <a:endParaRPr sz="2000" dirty="0">
              <a:solidFill>
                <a:schemeClr val="accent2"/>
              </a:solidFill>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What choices do you have when revenue is down?</a:t>
            </a:r>
          </a:p>
        </p:txBody>
      </p:sp>
      <p:sp>
        <p:nvSpPr>
          <p:cNvPr id="3" name="Content Placeholder 2">
            <a:extLst>
              <a:ext uri="{FF2B5EF4-FFF2-40B4-BE49-F238E27FC236}">
                <a16:creationId xmlns:a16="http://schemas.microsoft.com/office/drawing/2014/main" id="{C7A19AC1-0B1C-5E49-8C8C-6AC163930D60}"/>
              </a:ext>
            </a:extLst>
          </p:cNvPr>
          <p:cNvSpPr txBox="1">
            <a:spLocks/>
          </p:cNvSpPr>
          <p:nvPr/>
        </p:nvSpPr>
        <p:spPr>
          <a:xfrm>
            <a:off x="479394" y="1353920"/>
            <a:ext cx="7157067" cy="1519068"/>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55600" algn="l" rtl="0">
              <a:lnSpc>
                <a:spcPct val="120000"/>
              </a:lnSpc>
              <a:spcBef>
                <a:spcPts val="0"/>
              </a:spcBef>
              <a:spcAft>
                <a:spcPts val="0"/>
              </a:spcAft>
              <a:buClr>
                <a:schemeClr val="accent2"/>
              </a:buClr>
              <a:buSzPts val="2000"/>
              <a:buFont typeface="Montserrat Light"/>
              <a:buNone/>
              <a:defRPr sz="2000" b="0" i="0" u="none" strike="noStrike" cap="none">
                <a:solidFill>
                  <a:schemeClr val="accent2"/>
                </a:solidFill>
                <a:latin typeface="Montserrat Light"/>
                <a:ea typeface="Montserrat Light"/>
                <a:cs typeface="Montserrat Light"/>
                <a:sym typeface="Montserrat Light"/>
              </a:defRPr>
            </a:lvl1pPr>
            <a:lvl2pPr marL="914400" marR="0" lvl="1" indent="-355600" algn="l" rtl="0">
              <a:lnSpc>
                <a:spcPct val="120000"/>
              </a:lnSpc>
              <a:spcBef>
                <a:spcPts val="0"/>
              </a:spcBef>
              <a:spcAft>
                <a:spcPts val="0"/>
              </a:spcAft>
              <a:buClr>
                <a:schemeClr val="accent2"/>
              </a:buClr>
              <a:buSzPts val="3000"/>
              <a:buFont typeface="Montserrat Light"/>
              <a:buNone/>
              <a:defRPr sz="3000" b="0" i="0" u="none" strike="noStrike" cap="none">
                <a:solidFill>
                  <a:schemeClr val="accent2"/>
                </a:solidFill>
                <a:latin typeface="Montserrat Light"/>
                <a:ea typeface="Montserrat Light"/>
                <a:cs typeface="Montserrat Light"/>
                <a:sym typeface="Montserrat Light"/>
              </a:defRPr>
            </a:lvl2pPr>
            <a:lvl3pPr marL="1371600" marR="0" lvl="2" indent="-355600" algn="l" rtl="0">
              <a:lnSpc>
                <a:spcPct val="120000"/>
              </a:lnSpc>
              <a:spcBef>
                <a:spcPts val="0"/>
              </a:spcBef>
              <a:spcAft>
                <a:spcPts val="0"/>
              </a:spcAft>
              <a:buClr>
                <a:schemeClr val="accent2"/>
              </a:buClr>
              <a:buSzPts val="3000"/>
              <a:buFont typeface="Montserrat Light"/>
              <a:buNone/>
              <a:defRPr sz="3000" b="0" i="0" u="none" strike="noStrike" cap="none">
                <a:solidFill>
                  <a:schemeClr val="accent2"/>
                </a:solidFill>
                <a:latin typeface="Montserrat Light"/>
                <a:ea typeface="Montserrat Light"/>
                <a:cs typeface="Montserrat Light"/>
                <a:sym typeface="Montserrat Light"/>
              </a:defRPr>
            </a:lvl3pPr>
            <a:lvl4pPr marL="1828800" marR="0" lvl="3" indent="-355600" algn="l" rtl="0">
              <a:lnSpc>
                <a:spcPct val="120000"/>
              </a:lnSpc>
              <a:spcBef>
                <a:spcPts val="0"/>
              </a:spcBef>
              <a:spcAft>
                <a:spcPts val="0"/>
              </a:spcAft>
              <a:buClr>
                <a:schemeClr val="accent2"/>
              </a:buClr>
              <a:buSzPts val="3000"/>
              <a:buFont typeface="Montserrat Light"/>
              <a:buNone/>
              <a:defRPr sz="3000" b="0" i="0" u="none" strike="noStrike" cap="none">
                <a:solidFill>
                  <a:schemeClr val="accent2"/>
                </a:solidFill>
                <a:latin typeface="Montserrat Light"/>
                <a:ea typeface="Montserrat Light"/>
                <a:cs typeface="Montserrat Light"/>
                <a:sym typeface="Montserrat Light"/>
              </a:defRPr>
            </a:lvl4pPr>
            <a:lvl5pPr marL="2286000" marR="0" lvl="4" indent="-355600" algn="l" rtl="0">
              <a:lnSpc>
                <a:spcPct val="120000"/>
              </a:lnSpc>
              <a:spcBef>
                <a:spcPts val="0"/>
              </a:spcBef>
              <a:spcAft>
                <a:spcPts val="0"/>
              </a:spcAft>
              <a:buClr>
                <a:schemeClr val="accent2"/>
              </a:buClr>
              <a:buSzPts val="3000"/>
              <a:buFont typeface="Montserrat Light"/>
              <a:buNone/>
              <a:defRPr sz="3000" b="0" i="0" u="none" strike="noStrike" cap="none">
                <a:solidFill>
                  <a:schemeClr val="accent2"/>
                </a:solidFill>
                <a:latin typeface="Montserrat Light"/>
                <a:ea typeface="Montserrat Light"/>
                <a:cs typeface="Montserrat Light"/>
                <a:sym typeface="Montserrat Light"/>
              </a:defRPr>
            </a:lvl5pPr>
            <a:lvl6pPr marL="2743200" marR="0" lvl="5" indent="-355600" algn="l" rtl="0">
              <a:lnSpc>
                <a:spcPct val="120000"/>
              </a:lnSpc>
              <a:spcBef>
                <a:spcPts val="0"/>
              </a:spcBef>
              <a:spcAft>
                <a:spcPts val="0"/>
              </a:spcAft>
              <a:buClr>
                <a:schemeClr val="accent2"/>
              </a:buClr>
              <a:buSzPts val="3000"/>
              <a:buFont typeface="Montserrat Light"/>
              <a:buNone/>
              <a:defRPr sz="3000" b="0" i="0" u="none" strike="noStrike" cap="none">
                <a:solidFill>
                  <a:schemeClr val="accent2"/>
                </a:solidFill>
                <a:latin typeface="Montserrat Light"/>
                <a:ea typeface="Montserrat Light"/>
                <a:cs typeface="Montserrat Light"/>
                <a:sym typeface="Montserrat Light"/>
              </a:defRPr>
            </a:lvl6pPr>
            <a:lvl7pPr marL="3200400" marR="0" lvl="6" indent="-355600" algn="l" rtl="0">
              <a:lnSpc>
                <a:spcPct val="120000"/>
              </a:lnSpc>
              <a:spcBef>
                <a:spcPts val="0"/>
              </a:spcBef>
              <a:spcAft>
                <a:spcPts val="0"/>
              </a:spcAft>
              <a:buClr>
                <a:schemeClr val="accent2"/>
              </a:buClr>
              <a:buSzPts val="3000"/>
              <a:buFont typeface="Montserrat Light"/>
              <a:buNone/>
              <a:defRPr sz="3000" b="0" i="0" u="none" strike="noStrike" cap="none">
                <a:solidFill>
                  <a:schemeClr val="accent2"/>
                </a:solidFill>
                <a:latin typeface="Montserrat Light"/>
                <a:ea typeface="Montserrat Light"/>
                <a:cs typeface="Montserrat Light"/>
                <a:sym typeface="Montserrat Light"/>
              </a:defRPr>
            </a:lvl7pPr>
            <a:lvl8pPr marL="3657600" marR="0" lvl="7" indent="-355600" algn="l" rtl="0">
              <a:lnSpc>
                <a:spcPct val="120000"/>
              </a:lnSpc>
              <a:spcBef>
                <a:spcPts val="0"/>
              </a:spcBef>
              <a:spcAft>
                <a:spcPts val="0"/>
              </a:spcAft>
              <a:buClr>
                <a:schemeClr val="accent2"/>
              </a:buClr>
              <a:buSzPts val="3000"/>
              <a:buFont typeface="Montserrat Light"/>
              <a:buNone/>
              <a:defRPr sz="3000" b="0" i="0" u="none" strike="noStrike" cap="none">
                <a:solidFill>
                  <a:schemeClr val="accent2"/>
                </a:solidFill>
                <a:latin typeface="Montserrat Light"/>
                <a:ea typeface="Montserrat Light"/>
                <a:cs typeface="Montserrat Light"/>
                <a:sym typeface="Montserrat Light"/>
              </a:defRPr>
            </a:lvl8pPr>
            <a:lvl9pPr marL="4114800" marR="0" lvl="8" indent="-355600" algn="l" rtl="0">
              <a:lnSpc>
                <a:spcPct val="120000"/>
              </a:lnSpc>
              <a:spcBef>
                <a:spcPts val="0"/>
              </a:spcBef>
              <a:spcAft>
                <a:spcPts val="0"/>
              </a:spcAft>
              <a:buClr>
                <a:schemeClr val="accent2"/>
              </a:buClr>
              <a:buSzPts val="3000"/>
              <a:buFont typeface="Montserrat Light"/>
              <a:buNone/>
              <a:defRPr sz="3000" b="0" i="0" u="none" strike="noStrike" cap="none">
                <a:solidFill>
                  <a:schemeClr val="accent2"/>
                </a:solidFill>
                <a:latin typeface="Montserrat Light"/>
                <a:ea typeface="Montserrat Light"/>
                <a:cs typeface="Montserrat Light"/>
                <a:sym typeface="Montserrat Light"/>
              </a:defRPr>
            </a:lvl9pPr>
          </a:lstStyle>
          <a:p>
            <a:pPr>
              <a:buFont typeface="Wingdings" pitchFamily="2" charset="2"/>
              <a:buChar char="v"/>
            </a:pPr>
            <a:r>
              <a:rPr lang="en-US" sz="1600" dirty="0">
                <a:solidFill>
                  <a:schemeClr val="tx1"/>
                </a:solidFill>
                <a:latin typeface="Times New Roman" panose="02020603050405020304" pitchFamily="18" charset="0"/>
                <a:cs typeface="Times New Roman" panose="02020603050405020304" pitchFamily="18" charset="0"/>
              </a:rPr>
              <a:t>Your service mix isn’t going to change</a:t>
            </a:r>
          </a:p>
          <a:p>
            <a:pPr>
              <a:buFont typeface="Wingdings" pitchFamily="2" charset="2"/>
              <a:buChar char="v"/>
            </a:pPr>
            <a:r>
              <a:rPr lang="en-US" sz="1600" dirty="0">
                <a:solidFill>
                  <a:schemeClr val="tx1"/>
                </a:solidFill>
                <a:latin typeface="Times New Roman" panose="02020603050405020304" pitchFamily="18" charset="0"/>
                <a:cs typeface="Times New Roman" panose="02020603050405020304" pitchFamily="18" charset="0"/>
              </a:rPr>
              <a:t>Your Payer mix is not changing</a:t>
            </a:r>
          </a:p>
          <a:p>
            <a:pPr>
              <a:buFont typeface="Wingdings" pitchFamily="2" charset="2"/>
              <a:buChar char="v"/>
            </a:pPr>
            <a:r>
              <a:rPr lang="en-US" sz="1600" dirty="0">
                <a:solidFill>
                  <a:schemeClr val="tx1"/>
                </a:solidFill>
                <a:latin typeface="Times New Roman" panose="02020603050405020304" pitchFamily="18" charset="0"/>
                <a:cs typeface="Times New Roman" panose="02020603050405020304" pitchFamily="18" charset="0"/>
              </a:rPr>
              <a:t>Where are you leaving money on the table?</a:t>
            </a:r>
          </a:p>
          <a:p>
            <a:pPr>
              <a:buFont typeface="Wingdings" pitchFamily="2" charset="2"/>
              <a:buChar char="v"/>
            </a:pPr>
            <a:r>
              <a:rPr lang="en-US" sz="1600" dirty="0">
                <a:solidFill>
                  <a:schemeClr val="tx1"/>
                </a:solidFill>
                <a:latin typeface="Times New Roman" panose="02020603050405020304" pitchFamily="18" charset="0"/>
                <a:cs typeface="Times New Roman" panose="02020603050405020304" pitchFamily="18" charset="0"/>
              </a:rPr>
              <a:t>How well do you manage your patient care?</a:t>
            </a:r>
          </a:p>
          <a:p>
            <a:pPr>
              <a:buFont typeface="Wingdings" pitchFamily="2" charset="2"/>
              <a:buChar char="v"/>
            </a:pPr>
            <a:r>
              <a:rPr lang="en-US" sz="1600" dirty="0">
                <a:solidFill>
                  <a:schemeClr val="tx1"/>
                </a:solidFill>
                <a:latin typeface="Times New Roman" panose="02020603050405020304" pitchFamily="18" charset="0"/>
                <a:cs typeface="Times New Roman" panose="02020603050405020304" pitchFamily="18" charset="0"/>
              </a:rPr>
              <a:t>Have you lost sight of what documentation really is?</a:t>
            </a:r>
          </a:p>
          <a:p>
            <a:pPr marL="101600" indent="0"/>
            <a:endParaRPr lang="en-US" sz="1600" dirty="0">
              <a:solidFill>
                <a:schemeClr val="tx1"/>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8EACF811-F447-704C-A91A-7081C46A83B7}"/>
              </a:ext>
            </a:extLst>
          </p:cNvPr>
          <p:cNvSpPr txBox="1"/>
          <p:nvPr/>
        </p:nvSpPr>
        <p:spPr>
          <a:xfrm>
            <a:off x="2965141" y="4686630"/>
            <a:ext cx="3213716" cy="261610"/>
          </a:xfrm>
          <a:prstGeom prst="rect">
            <a:avLst/>
          </a:prstGeom>
          <a:noFill/>
        </p:spPr>
        <p:txBody>
          <a:bodyPr wrap="square" rtlCol="0">
            <a:spAutoFit/>
          </a:bodyPr>
          <a:lstStyle/>
          <a:p>
            <a:pPr algn="ctr"/>
            <a:r>
              <a:rPr lang="en-US" sz="1100" dirty="0"/>
              <a:t>Copyright 2020 – All Rights Reserved</a:t>
            </a:r>
          </a:p>
        </p:txBody>
      </p:sp>
      <p:pic>
        <p:nvPicPr>
          <p:cNvPr id="6" name="Picture 5" descr="A passenger bus that is parked on the side of a road&#10;&#10;Description automatically generated">
            <a:extLst>
              <a:ext uri="{FF2B5EF4-FFF2-40B4-BE49-F238E27FC236}">
                <a16:creationId xmlns:a16="http://schemas.microsoft.com/office/drawing/2014/main" id="{2F71A777-2847-BB41-A21E-3EFE74EAB845}"/>
              </a:ext>
            </a:extLst>
          </p:cNvPr>
          <p:cNvPicPr>
            <a:picLocks noChangeAspect="1"/>
          </p:cNvPicPr>
          <p:nvPr/>
        </p:nvPicPr>
        <p:blipFill>
          <a:blip r:embed="rId3"/>
          <a:stretch>
            <a:fillRect/>
          </a:stretch>
        </p:blipFill>
        <p:spPr>
          <a:xfrm>
            <a:off x="7100180" y="1353920"/>
            <a:ext cx="2043820" cy="2725093"/>
          </a:xfrm>
          <a:prstGeom prst="rect">
            <a:avLst/>
          </a:prstGeom>
        </p:spPr>
      </p:pic>
    </p:spTree>
    <p:extLst>
      <p:ext uri="{BB962C8B-B14F-4D97-AF65-F5344CB8AC3E}">
        <p14:creationId xmlns:p14="http://schemas.microsoft.com/office/powerpoint/2010/main" val="22186394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15"/>
          <p:cNvSpPr txBox="1">
            <a:spLocks noGrp="1"/>
          </p:cNvSpPr>
          <p:nvPr>
            <p:ph type="ctrTitle"/>
          </p:nvPr>
        </p:nvSpPr>
        <p:spPr>
          <a:xfrm>
            <a:off x="813598" y="420043"/>
            <a:ext cx="5542478" cy="711822"/>
          </a:xfrm>
          <a:prstGeom prst="rect">
            <a:avLst/>
          </a:prstGeom>
        </p:spPr>
        <p:txBody>
          <a:bodyPr spcFirstLastPara="1" wrap="square" lIns="0" tIns="0" rIns="0" bIns="0" anchor="b" anchorCtr="0">
            <a:noAutofit/>
          </a:bodyPr>
          <a:lstStyle/>
          <a:p>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Process</a:t>
            </a:r>
          </a:p>
        </p:txBody>
      </p:sp>
      <p:sp>
        <p:nvSpPr>
          <p:cNvPr id="4" name="TextBox 3">
            <a:extLst>
              <a:ext uri="{FF2B5EF4-FFF2-40B4-BE49-F238E27FC236}">
                <a16:creationId xmlns:a16="http://schemas.microsoft.com/office/drawing/2014/main" id="{167A8571-26EE-9F43-9F78-48F3961AD57E}"/>
              </a:ext>
            </a:extLst>
          </p:cNvPr>
          <p:cNvSpPr txBox="1"/>
          <p:nvPr/>
        </p:nvSpPr>
        <p:spPr>
          <a:xfrm>
            <a:off x="2965141" y="4686630"/>
            <a:ext cx="3213716" cy="261610"/>
          </a:xfrm>
          <a:prstGeom prst="rect">
            <a:avLst/>
          </a:prstGeom>
          <a:noFill/>
        </p:spPr>
        <p:txBody>
          <a:bodyPr wrap="square" rtlCol="0">
            <a:spAutoFit/>
          </a:bodyPr>
          <a:lstStyle/>
          <a:p>
            <a:pPr algn="ctr"/>
            <a:r>
              <a:rPr lang="en-US" sz="1100" dirty="0"/>
              <a:t>Copyright 2020 – All Rights Reserved</a:t>
            </a:r>
          </a:p>
        </p:txBody>
      </p:sp>
      <p:sp>
        <p:nvSpPr>
          <p:cNvPr id="6" name="Content Placeholder 2">
            <a:extLst>
              <a:ext uri="{FF2B5EF4-FFF2-40B4-BE49-F238E27FC236}">
                <a16:creationId xmlns:a16="http://schemas.microsoft.com/office/drawing/2014/main" id="{4B55E728-2292-434A-9104-126B33B67324}"/>
              </a:ext>
            </a:extLst>
          </p:cNvPr>
          <p:cNvSpPr txBox="1">
            <a:spLocks/>
          </p:cNvSpPr>
          <p:nvPr/>
        </p:nvSpPr>
        <p:spPr>
          <a:xfrm>
            <a:off x="985422" y="2453172"/>
            <a:ext cx="8158578" cy="799166"/>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457200" marR="0" lvl="0" indent="-355600" algn="l" rtl="0">
              <a:lnSpc>
                <a:spcPct val="120000"/>
              </a:lnSpc>
              <a:spcBef>
                <a:spcPts val="0"/>
              </a:spcBef>
              <a:spcAft>
                <a:spcPts val="0"/>
              </a:spcAft>
              <a:buClr>
                <a:schemeClr val="accent2"/>
              </a:buClr>
              <a:buSzPts val="2000"/>
              <a:buFont typeface="Montserrat Light"/>
              <a:buNone/>
              <a:defRPr sz="2000" b="0" i="0" u="none" strike="noStrike" cap="none">
                <a:solidFill>
                  <a:schemeClr val="accent2"/>
                </a:solidFill>
                <a:latin typeface="Montserrat Light"/>
                <a:ea typeface="Montserrat Light"/>
                <a:cs typeface="Montserrat Light"/>
                <a:sym typeface="Montserrat Light"/>
              </a:defRPr>
            </a:lvl1pPr>
            <a:lvl2pPr marL="914400" marR="0" lvl="1" indent="-355600" algn="l" rtl="0">
              <a:lnSpc>
                <a:spcPct val="120000"/>
              </a:lnSpc>
              <a:spcBef>
                <a:spcPts val="0"/>
              </a:spcBef>
              <a:spcAft>
                <a:spcPts val="0"/>
              </a:spcAft>
              <a:buClr>
                <a:schemeClr val="accent2"/>
              </a:buClr>
              <a:buSzPts val="3000"/>
              <a:buFont typeface="Montserrat Light"/>
              <a:buNone/>
              <a:defRPr sz="3000" b="0" i="0" u="none" strike="noStrike" cap="none">
                <a:solidFill>
                  <a:schemeClr val="accent2"/>
                </a:solidFill>
                <a:latin typeface="Montserrat Light"/>
                <a:ea typeface="Montserrat Light"/>
                <a:cs typeface="Montserrat Light"/>
                <a:sym typeface="Montserrat Light"/>
              </a:defRPr>
            </a:lvl2pPr>
            <a:lvl3pPr marL="1371600" marR="0" lvl="2" indent="-355600" algn="l" rtl="0">
              <a:lnSpc>
                <a:spcPct val="120000"/>
              </a:lnSpc>
              <a:spcBef>
                <a:spcPts val="0"/>
              </a:spcBef>
              <a:spcAft>
                <a:spcPts val="0"/>
              </a:spcAft>
              <a:buClr>
                <a:schemeClr val="accent2"/>
              </a:buClr>
              <a:buSzPts val="3000"/>
              <a:buFont typeface="Montserrat Light"/>
              <a:buNone/>
              <a:defRPr sz="3000" b="0" i="0" u="none" strike="noStrike" cap="none">
                <a:solidFill>
                  <a:schemeClr val="accent2"/>
                </a:solidFill>
                <a:latin typeface="Montserrat Light"/>
                <a:ea typeface="Montserrat Light"/>
                <a:cs typeface="Montserrat Light"/>
                <a:sym typeface="Montserrat Light"/>
              </a:defRPr>
            </a:lvl3pPr>
            <a:lvl4pPr marL="1828800" marR="0" lvl="3" indent="-355600" algn="l" rtl="0">
              <a:lnSpc>
                <a:spcPct val="120000"/>
              </a:lnSpc>
              <a:spcBef>
                <a:spcPts val="0"/>
              </a:spcBef>
              <a:spcAft>
                <a:spcPts val="0"/>
              </a:spcAft>
              <a:buClr>
                <a:schemeClr val="accent2"/>
              </a:buClr>
              <a:buSzPts val="3000"/>
              <a:buFont typeface="Montserrat Light"/>
              <a:buNone/>
              <a:defRPr sz="3000" b="0" i="0" u="none" strike="noStrike" cap="none">
                <a:solidFill>
                  <a:schemeClr val="accent2"/>
                </a:solidFill>
                <a:latin typeface="Montserrat Light"/>
                <a:ea typeface="Montserrat Light"/>
                <a:cs typeface="Montserrat Light"/>
                <a:sym typeface="Montserrat Light"/>
              </a:defRPr>
            </a:lvl4pPr>
            <a:lvl5pPr marL="2286000" marR="0" lvl="4" indent="-355600" algn="l" rtl="0">
              <a:lnSpc>
                <a:spcPct val="120000"/>
              </a:lnSpc>
              <a:spcBef>
                <a:spcPts val="0"/>
              </a:spcBef>
              <a:spcAft>
                <a:spcPts val="0"/>
              </a:spcAft>
              <a:buClr>
                <a:schemeClr val="accent2"/>
              </a:buClr>
              <a:buSzPts val="3000"/>
              <a:buFont typeface="Montserrat Light"/>
              <a:buNone/>
              <a:defRPr sz="3000" b="0" i="0" u="none" strike="noStrike" cap="none">
                <a:solidFill>
                  <a:schemeClr val="accent2"/>
                </a:solidFill>
                <a:latin typeface="Montserrat Light"/>
                <a:ea typeface="Montserrat Light"/>
                <a:cs typeface="Montserrat Light"/>
                <a:sym typeface="Montserrat Light"/>
              </a:defRPr>
            </a:lvl5pPr>
            <a:lvl6pPr marL="2743200" marR="0" lvl="5" indent="-355600" algn="l" rtl="0">
              <a:lnSpc>
                <a:spcPct val="120000"/>
              </a:lnSpc>
              <a:spcBef>
                <a:spcPts val="0"/>
              </a:spcBef>
              <a:spcAft>
                <a:spcPts val="0"/>
              </a:spcAft>
              <a:buClr>
                <a:schemeClr val="accent2"/>
              </a:buClr>
              <a:buSzPts val="3000"/>
              <a:buFont typeface="Montserrat Light"/>
              <a:buNone/>
              <a:defRPr sz="3000" b="0" i="0" u="none" strike="noStrike" cap="none">
                <a:solidFill>
                  <a:schemeClr val="accent2"/>
                </a:solidFill>
                <a:latin typeface="Montserrat Light"/>
                <a:ea typeface="Montserrat Light"/>
                <a:cs typeface="Montserrat Light"/>
                <a:sym typeface="Montserrat Light"/>
              </a:defRPr>
            </a:lvl6pPr>
            <a:lvl7pPr marL="3200400" marR="0" lvl="6" indent="-355600" algn="l" rtl="0">
              <a:lnSpc>
                <a:spcPct val="120000"/>
              </a:lnSpc>
              <a:spcBef>
                <a:spcPts val="0"/>
              </a:spcBef>
              <a:spcAft>
                <a:spcPts val="0"/>
              </a:spcAft>
              <a:buClr>
                <a:schemeClr val="accent2"/>
              </a:buClr>
              <a:buSzPts val="3000"/>
              <a:buFont typeface="Montserrat Light"/>
              <a:buNone/>
              <a:defRPr sz="3000" b="0" i="0" u="none" strike="noStrike" cap="none">
                <a:solidFill>
                  <a:schemeClr val="accent2"/>
                </a:solidFill>
                <a:latin typeface="Montserrat Light"/>
                <a:ea typeface="Montserrat Light"/>
                <a:cs typeface="Montserrat Light"/>
                <a:sym typeface="Montserrat Light"/>
              </a:defRPr>
            </a:lvl7pPr>
            <a:lvl8pPr marL="3657600" marR="0" lvl="7" indent="-355600" algn="l" rtl="0">
              <a:lnSpc>
                <a:spcPct val="120000"/>
              </a:lnSpc>
              <a:spcBef>
                <a:spcPts val="0"/>
              </a:spcBef>
              <a:spcAft>
                <a:spcPts val="0"/>
              </a:spcAft>
              <a:buClr>
                <a:schemeClr val="accent2"/>
              </a:buClr>
              <a:buSzPts val="3000"/>
              <a:buFont typeface="Montserrat Light"/>
              <a:buNone/>
              <a:defRPr sz="3000" b="0" i="0" u="none" strike="noStrike" cap="none">
                <a:solidFill>
                  <a:schemeClr val="accent2"/>
                </a:solidFill>
                <a:latin typeface="Montserrat Light"/>
                <a:ea typeface="Montserrat Light"/>
                <a:cs typeface="Montserrat Light"/>
                <a:sym typeface="Montserrat Light"/>
              </a:defRPr>
            </a:lvl8pPr>
            <a:lvl9pPr marL="4114800" marR="0" lvl="8" indent="-355600" algn="l" rtl="0">
              <a:lnSpc>
                <a:spcPct val="120000"/>
              </a:lnSpc>
              <a:spcBef>
                <a:spcPts val="0"/>
              </a:spcBef>
              <a:spcAft>
                <a:spcPts val="0"/>
              </a:spcAft>
              <a:buClr>
                <a:schemeClr val="accent2"/>
              </a:buClr>
              <a:buSzPts val="3000"/>
              <a:buFont typeface="Montserrat Light"/>
              <a:buNone/>
              <a:defRPr sz="3000" b="0" i="0" u="none" strike="noStrike" cap="none">
                <a:solidFill>
                  <a:schemeClr val="accent2"/>
                </a:solidFill>
                <a:latin typeface="Montserrat Light"/>
                <a:ea typeface="Montserrat Light"/>
                <a:cs typeface="Montserrat Light"/>
                <a:sym typeface="Montserrat Light"/>
              </a:defRPr>
            </a:lvl9pPr>
          </a:lstStyle>
          <a:p>
            <a:pPr marL="101600" indent="0"/>
            <a:r>
              <a:rPr lang="en-US" sz="1800" dirty="0">
                <a:solidFill>
                  <a:schemeClr val="tx1"/>
                </a:solidFill>
                <a:latin typeface="Times New Roman" panose="02020603050405020304" pitchFamily="18" charset="0"/>
                <a:cs typeface="Times New Roman" panose="02020603050405020304" pitchFamily="18" charset="0"/>
              </a:rPr>
              <a:t>A process is a series of events leading to a desired result</a:t>
            </a:r>
          </a:p>
          <a:p>
            <a:pPr marL="101600" indent="0"/>
            <a:endParaRPr lang="en-US" sz="1800" dirty="0">
              <a:solidFill>
                <a:schemeClr val="tx1"/>
              </a:solidFill>
              <a:latin typeface="Times New Roman" panose="02020603050405020304" pitchFamily="18" charset="0"/>
              <a:cs typeface="Times New Roman" panose="02020603050405020304" pitchFamily="18" charset="0"/>
            </a:endParaRPr>
          </a:p>
          <a:p>
            <a:pPr lvl="0">
              <a:buFont typeface="Arial" panose="020B0604020202020204" pitchFamily="34" charset="0"/>
              <a:buChar char="•"/>
            </a:pPr>
            <a:r>
              <a:rPr lang="en-US" sz="1800" dirty="0">
                <a:solidFill>
                  <a:schemeClr val="tx1"/>
                </a:solidFill>
                <a:latin typeface="Times New Roman" panose="02020603050405020304" pitchFamily="18" charset="0"/>
                <a:cs typeface="Times New Roman" panose="02020603050405020304" pitchFamily="18" charset="0"/>
              </a:rPr>
              <a:t>What are you trying to accomplish?</a:t>
            </a:r>
          </a:p>
          <a:p>
            <a:pPr lvl="0">
              <a:buFont typeface="Arial" panose="020B0604020202020204" pitchFamily="34" charset="0"/>
              <a:buChar char="•"/>
            </a:pPr>
            <a:r>
              <a:rPr lang="en-US" sz="1800" dirty="0">
                <a:solidFill>
                  <a:schemeClr val="tx1"/>
                </a:solidFill>
                <a:latin typeface="Times New Roman" panose="02020603050405020304" pitchFamily="18" charset="0"/>
                <a:cs typeface="Times New Roman" panose="02020603050405020304" pitchFamily="18" charset="0"/>
              </a:rPr>
              <a:t>Why?</a:t>
            </a:r>
          </a:p>
          <a:p>
            <a:pPr lvl="0">
              <a:buFont typeface="Arial" panose="020B0604020202020204" pitchFamily="34" charset="0"/>
              <a:buChar char="•"/>
            </a:pPr>
            <a:r>
              <a:rPr lang="en-US" sz="1800" dirty="0">
                <a:solidFill>
                  <a:schemeClr val="tx1"/>
                </a:solidFill>
                <a:latin typeface="Times New Roman" panose="02020603050405020304" pitchFamily="18" charset="0"/>
                <a:cs typeface="Times New Roman" panose="02020603050405020304" pitchFamily="18" charset="0"/>
              </a:rPr>
              <a:t>What have you tried before?</a:t>
            </a:r>
          </a:p>
          <a:p>
            <a:pPr lvl="0">
              <a:buFont typeface="Arial" panose="020B0604020202020204" pitchFamily="34" charset="0"/>
              <a:buChar char="•"/>
            </a:pPr>
            <a:r>
              <a:rPr lang="en-US" sz="1800" dirty="0">
                <a:solidFill>
                  <a:schemeClr val="tx1"/>
                </a:solidFill>
                <a:latin typeface="Times New Roman" panose="02020603050405020304" pitchFamily="18" charset="0"/>
                <a:cs typeface="Times New Roman" panose="02020603050405020304" pitchFamily="18" charset="0"/>
              </a:rPr>
              <a:t>What are your goals?</a:t>
            </a:r>
          </a:p>
          <a:p>
            <a:pPr lvl="0">
              <a:buFont typeface="Arial" panose="020B0604020202020204" pitchFamily="34" charset="0"/>
              <a:buChar char="•"/>
            </a:pPr>
            <a:r>
              <a:rPr lang="en-US" sz="1800" dirty="0">
                <a:solidFill>
                  <a:schemeClr val="tx1"/>
                </a:solidFill>
                <a:latin typeface="Times New Roman" panose="02020603050405020304" pitchFamily="18" charset="0"/>
                <a:cs typeface="Times New Roman" panose="02020603050405020304" pitchFamily="18" charset="0"/>
              </a:rPr>
              <a:t>What are your indicators of success?</a:t>
            </a:r>
          </a:p>
          <a:p>
            <a:pPr marL="101600" indent="0"/>
            <a:endParaRPr lang="en-US" sz="1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543336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Box 40">
            <a:extLst>
              <a:ext uri="{FF2B5EF4-FFF2-40B4-BE49-F238E27FC236}">
                <a16:creationId xmlns:a16="http://schemas.microsoft.com/office/drawing/2014/main" id="{EE3C261E-895E-044F-A0BA-9AA7A9CDD68F}"/>
              </a:ext>
            </a:extLst>
          </p:cNvPr>
          <p:cNvSpPr txBox="1"/>
          <p:nvPr/>
        </p:nvSpPr>
        <p:spPr>
          <a:xfrm>
            <a:off x="-71022" y="4677215"/>
            <a:ext cx="3213716" cy="261610"/>
          </a:xfrm>
          <a:prstGeom prst="rect">
            <a:avLst/>
          </a:prstGeom>
          <a:noFill/>
        </p:spPr>
        <p:txBody>
          <a:bodyPr wrap="square" rtlCol="0">
            <a:spAutoFit/>
          </a:bodyPr>
          <a:lstStyle/>
          <a:p>
            <a:pPr algn="ctr"/>
            <a:r>
              <a:rPr lang="en-US" sz="1100" dirty="0"/>
              <a:t>Copyright 2020 – All Rights Reserved</a:t>
            </a:r>
          </a:p>
        </p:txBody>
      </p:sp>
      <p:sp>
        <p:nvSpPr>
          <p:cNvPr id="52" name="Google Shape;345;p17">
            <a:extLst>
              <a:ext uri="{FF2B5EF4-FFF2-40B4-BE49-F238E27FC236}">
                <a16:creationId xmlns:a16="http://schemas.microsoft.com/office/drawing/2014/main" id="{BAD267A4-DA00-5546-83D0-FA83DEA677AD}"/>
              </a:ext>
            </a:extLst>
          </p:cNvPr>
          <p:cNvSpPr txBox="1">
            <a:spLocks noGrp="1"/>
          </p:cNvSpPr>
          <p:nvPr>
            <p:ph type="title"/>
          </p:nvPr>
        </p:nvSpPr>
        <p:spPr>
          <a:xfrm>
            <a:off x="776450" y="258225"/>
            <a:ext cx="3587400" cy="8568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2800" dirty="0">
                <a:latin typeface="Times New Roman" panose="02020603050405020304" pitchFamily="18" charset="0"/>
                <a:cs typeface="Times New Roman" panose="02020603050405020304" pitchFamily="18" charset="0"/>
              </a:rPr>
              <a:t>Structure</a:t>
            </a:r>
            <a:endParaRPr sz="2800" dirty="0">
              <a:latin typeface="Times New Roman" panose="02020603050405020304" pitchFamily="18" charset="0"/>
              <a:cs typeface="Times New Roman" panose="02020603050405020304" pitchFamily="18" charset="0"/>
            </a:endParaRPr>
          </a:p>
        </p:txBody>
      </p:sp>
      <p:sp>
        <p:nvSpPr>
          <p:cNvPr id="5" name="Text Box 26">
            <a:extLst>
              <a:ext uri="{FF2B5EF4-FFF2-40B4-BE49-F238E27FC236}">
                <a16:creationId xmlns:a16="http://schemas.microsoft.com/office/drawing/2014/main" id="{0884821E-AF58-9E41-B39C-442B0FEDC0BC}"/>
              </a:ext>
            </a:extLst>
          </p:cNvPr>
          <p:cNvSpPr txBox="1"/>
          <p:nvPr/>
        </p:nvSpPr>
        <p:spPr>
          <a:xfrm>
            <a:off x="3486689" y="1112517"/>
            <a:ext cx="1754322" cy="777827"/>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endParaRPr lang="en-US" sz="1600" b="1" dirty="0">
              <a:latin typeface="Times New Roman" panose="02020603050405020304" pitchFamily="18" charset="0"/>
              <a:ea typeface="Calibri" panose="020F0502020204030204" pitchFamily="34" charset="0"/>
              <a:cs typeface="Times New Roman" panose="02020603050405020304" pitchFamily="18" charset="0"/>
            </a:endParaRPr>
          </a:p>
          <a:p>
            <a:pPr marL="0" marR="0" algn="ctr">
              <a:spcBef>
                <a:spcPts val="0"/>
              </a:spcBef>
              <a:spcAft>
                <a:spcPts val="0"/>
              </a:spcAft>
            </a:pPr>
            <a:r>
              <a:rPr lang="en-US" sz="1600" b="1" dirty="0">
                <a:latin typeface="Times New Roman" panose="02020603050405020304" pitchFamily="18" charset="0"/>
                <a:ea typeface="Calibri" panose="020F0502020204030204" pitchFamily="34" charset="0"/>
                <a:cs typeface="Times New Roman" panose="02020603050405020304" pitchFamily="18" charset="0"/>
              </a:rPr>
              <a:t>Leaders</a:t>
            </a:r>
            <a:endParaRPr lang="en-US" sz="16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Text Box 26">
            <a:extLst>
              <a:ext uri="{FF2B5EF4-FFF2-40B4-BE49-F238E27FC236}">
                <a16:creationId xmlns:a16="http://schemas.microsoft.com/office/drawing/2014/main" id="{160E69E0-DD30-CE4C-B0E3-051359EC6C79}"/>
              </a:ext>
            </a:extLst>
          </p:cNvPr>
          <p:cNvSpPr txBox="1"/>
          <p:nvPr/>
        </p:nvSpPr>
        <p:spPr>
          <a:xfrm>
            <a:off x="3486689" y="2121644"/>
            <a:ext cx="1754322" cy="777828"/>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endParaRPr lang="en-US" sz="16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ctr">
              <a:spcBef>
                <a:spcPts val="0"/>
              </a:spcBef>
              <a:spcAft>
                <a:spcPts val="0"/>
              </a:spcAft>
            </a:pPr>
            <a:r>
              <a:rPr lang="en-US" sz="1600" b="1" dirty="0">
                <a:effectLst/>
                <a:latin typeface="Times New Roman" panose="02020603050405020304" pitchFamily="18" charset="0"/>
                <a:ea typeface="Calibri" panose="020F0502020204030204" pitchFamily="34" charset="0"/>
                <a:cs typeface="Times New Roman" panose="02020603050405020304" pitchFamily="18" charset="0"/>
              </a:rPr>
              <a:t>Managers</a:t>
            </a:r>
          </a:p>
        </p:txBody>
      </p:sp>
      <p:sp>
        <p:nvSpPr>
          <p:cNvPr id="7" name="Text Box 26">
            <a:extLst>
              <a:ext uri="{FF2B5EF4-FFF2-40B4-BE49-F238E27FC236}">
                <a16:creationId xmlns:a16="http://schemas.microsoft.com/office/drawing/2014/main" id="{51C98608-8F5F-4945-978A-23EFE17C5F7A}"/>
              </a:ext>
            </a:extLst>
          </p:cNvPr>
          <p:cNvSpPr txBox="1"/>
          <p:nvPr/>
        </p:nvSpPr>
        <p:spPr>
          <a:xfrm>
            <a:off x="3486689" y="3130771"/>
            <a:ext cx="1754322" cy="777828"/>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endParaRPr lang="en-US" sz="16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ctr">
              <a:spcBef>
                <a:spcPts val="0"/>
              </a:spcBef>
              <a:spcAft>
                <a:spcPts val="0"/>
              </a:spcAft>
            </a:pPr>
            <a:r>
              <a:rPr lang="en-US" sz="1600" b="1" dirty="0">
                <a:effectLst/>
                <a:latin typeface="Times New Roman" panose="02020603050405020304" pitchFamily="18" charset="0"/>
                <a:ea typeface="Calibri" panose="020F0502020204030204" pitchFamily="34" charset="0"/>
                <a:cs typeface="Times New Roman" panose="02020603050405020304" pitchFamily="18" charset="0"/>
              </a:rPr>
              <a:t>Team</a:t>
            </a:r>
          </a:p>
        </p:txBody>
      </p:sp>
    </p:spTree>
    <p:extLst>
      <p:ext uri="{BB962C8B-B14F-4D97-AF65-F5344CB8AC3E}">
        <p14:creationId xmlns:p14="http://schemas.microsoft.com/office/powerpoint/2010/main" val="33870945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6"/>
          <p:cNvSpPr>
            <a:spLocks noGrp="1"/>
          </p:cNvSpPr>
          <p:nvPr>
            <p:ph type="title"/>
          </p:nvPr>
        </p:nvSpPr>
        <p:spPr/>
        <p:txBody>
          <a:bodyPr>
            <a:normAutofit/>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r>
              <a:rPr lang="en-US" dirty="0"/>
              <a:t>NAHRI Local Chapters</a:t>
            </a:r>
          </a:p>
        </p:txBody>
      </p:sp>
      <p:sp>
        <p:nvSpPr>
          <p:cNvPr id="13315" name="Content Placeholder 2"/>
          <p:cNvSpPr>
            <a:spLocks noGrp="1"/>
          </p:cNvSpPr>
          <p:nvPr>
            <p:ph sz="quarter" idx="1"/>
          </p:nvPr>
        </p:nvSpPr>
        <p:spPr/>
        <p:txBody>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endParaRPr lang="en-US" dirty="0"/>
          </a:p>
          <a:p>
            <a:endParaRPr lang="en-US" dirty="0"/>
          </a:p>
        </p:txBody>
      </p:sp>
      <p:sp>
        <p:nvSpPr>
          <p:cNvPr id="4" name="Content Placeholder 2">
            <a:extLst>
              <a:ext uri="{FF2B5EF4-FFF2-40B4-BE49-F238E27FC236}">
                <a16:creationId xmlns:a16="http://schemas.microsoft.com/office/drawing/2014/main" id="{C4F96146-B9D2-47C4-8856-7712D22EF45E}"/>
              </a:ext>
            </a:extLst>
          </p:cNvPr>
          <p:cNvSpPr txBox="1">
            <a:spLocks/>
          </p:cNvSpPr>
          <p:nvPr/>
        </p:nvSpPr>
        <p:spPr>
          <a:xfrm>
            <a:off x="454277" y="1280801"/>
            <a:ext cx="5365226" cy="3731712"/>
          </a:xfrm>
          <a:prstGeom prst="rect">
            <a:avLst/>
          </a:prstGeom>
          <a:noFill/>
        </p:spPr>
        <p:txBody>
          <a:bodyPr vert="horz" lIns="68580" tIns="34290" rIns="68580" bIns="34290" rtlCol="0">
            <a:normAutofit fontScale="92500" lnSpcReduction="10000"/>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marL="257175" marR="0" lvl="0" indent="-257175" algn="l" defTabSz="342900" rtl="0" eaLnBrk="1" fontAlgn="auto" latinLnBrk="0" hangingPunct="1">
              <a:lnSpc>
                <a:spcPct val="100000"/>
              </a:lnSpc>
              <a:spcBef>
                <a:spcPts val="0"/>
              </a:spcBef>
              <a:spcAft>
                <a:spcPts val="450"/>
              </a:spcAft>
              <a:buClr>
                <a:srgbClr val="91C443"/>
              </a:buClr>
              <a:buSzTx/>
              <a:buFont typeface="Arial"/>
              <a:buChar char="•"/>
              <a:tabLst/>
              <a:defRPr/>
            </a:pP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a:rPr>
              <a:t>NAHRI endorses the formation of regional, state, local, and subject-specific networking organizations. NAHRI encourages the collaboration of such groups with the national body and supports the alliance of the local and national groups for mutually favorable principles. Each chapter must choose three officers who must be from different healthcare organizations and who are current NAHRI national members to act as liaisons between the parties. </a:t>
            </a:r>
          </a:p>
          <a:p>
            <a:pPr marL="257175" marR="0" lvl="0" indent="-257175" algn="l" defTabSz="342900" rtl="0" eaLnBrk="1" fontAlgn="auto" latinLnBrk="0" hangingPunct="1">
              <a:lnSpc>
                <a:spcPct val="100000"/>
              </a:lnSpc>
              <a:spcBef>
                <a:spcPts val="0"/>
              </a:spcBef>
              <a:spcAft>
                <a:spcPts val="450"/>
              </a:spcAft>
              <a:buClr>
                <a:srgbClr val="91C443"/>
              </a:buClr>
              <a:buSzTx/>
              <a:buFont typeface="Arial"/>
              <a:buChar char="•"/>
              <a:tabLst/>
              <a:defRPr/>
            </a:pP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a:rPr>
              <a:t>Interested? Visit </a:t>
            </a:r>
            <a:r>
              <a:rPr kumimoji="0" lang="en-US" sz="2100" b="0" i="1" u="none" strike="noStrike" kern="1200" cap="none" spc="0" normalizeH="0" baseline="0" noProof="0" dirty="0">
                <a:ln>
                  <a:noFill/>
                </a:ln>
                <a:solidFill>
                  <a:srgbClr val="000000"/>
                </a:solidFill>
                <a:effectLst/>
                <a:uLnTx/>
                <a:uFillTx/>
                <a:latin typeface="Calibri" panose="020F0502020204030204" pitchFamily="34" charset="0"/>
                <a:ea typeface="+mn-ea"/>
                <a:cs typeface="Arial"/>
                <a:hlinkClick r:id="rId2"/>
              </a:rPr>
              <a:t>nahri.org/local-chapters</a:t>
            </a:r>
            <a:r>
              <a:rPr kumimoji="0" lang="en-US" sz="2100" b="0" i="1" u="none" strike="noStrike" kern="1200" cap="none" spc="0" normalizeH="0" baseline="0" noProof="0" dirty="0">
                <a:ln>
                  <a:noFill/>
                </a:ln>
                <a:solidFill>
                  <a:srgbClr val="000000"/>
                </a:solidFill>
                <a:effectLst/>
                <a:uLnTx/>
                <a:uFillTx/>
                <a:latin typeface="Calibri" panose="020F0502020204030204" pitchFamily="34" charset="0"/>
                <a:ea typeface="+mn-ea"/>
                <a:cs typeface="Arial"/>
              </a:rPr>
              <a:t> </a:t>
            </a: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a:rPr>
              <a:t>or email NAHRI Associate Editor Kevin Duffy at </a:t>
            </a:r>
            <a:r>
              <a:rPr kumimoji="0" lang="en-US" sz="2100" b="0" i="1" u="none" strike="noStrike" kern="1200" cap="none" spc="0" normalizeH="0" baseline="0" noProof="0" dirty="0">
                <a:ln>
                  <a:noFill/>
                </a:ln>
                <a:solidFill>
                  <a:srgbClr val="000000"/>
                </a:solidFill>
                <a:effectLst/>
                <a:uLnTx/>
                <a:uFillTx/>
                <a:latin typeface="Calibri" panose="020F0502020204030204" pitchFamily="34" charset="0"/>
                <a:ea typeface="+mn-ea"/>
                <a:cs typeface="Arial"/>
                <a:hlinkClick r:id="rId3"/>
              </a:rPr>
              <a:t>kduffy@hcpro.com</a:t>
            </a:r>
            <a:r>
              <a:rPr kumimoji="0" lang="en-US" sz="2100" b="0" i="1" u="none" strike="noStrike" kern="1200" cap="none" spc="0" normalizeH="0" baseline="0" noProof="0" dirty="0">
                <a:ln>
                  <a:noFill/>
                </a:ln>
                <a:solidFill>
                  <a:srgbClr val="000000"/>
                </a:solidFill>
                <a:effectLst/>
                <a:uLnTx/>
                <a:uFillTx/>
                <a:latin typeface="Calibri" panose="020F0502020204030204" pitchFamily="34" charset="0"/>
                <a:ea typeface="+mn-ea"/>
                <a:cs typeface="Arial"/>
              </a:rPr>
              <a:t> </a:t>
            </a:r>
          </a:p>
          <a:p>
            <a:pPr marL="257175" marR="0" lvl="0" indent="-257175" algn="l" defTabSz="342900" rtl="0" eaLnBrk="1" fontAlgn="auto" latinLnBrk="0" hangingPunct="1">
              <a:lnSpc>
                <a:spcPct val="100000"/>
              </a:lnSpc>
              <a:spcBef>
                <a:spcPts val="0"/>
              </a:spcBef>
              <a:spcAft>
                <a:spcPts val="450"/>
              </a:spcAft>
              <a:buClr>
                <a:srgbClr val="91C443"/>
              </a:buClr>
              <a:buSzTx/>
              <a:buFont typeface="Arial"/>
              <a:buChar char="•"/>
              <a:tabLst/>
              <a:defRPr/>
            </a:pPr>
            <a:endPar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a:endParaRPr>
          </a:p>
        </p:txBody>
      </p:sp>
      <p:pic>
        <p:nvPicPr>
          <p:cNvPr id="3" name="Picture 2">
            <a:extLst>
              <a:ext uri="{FF2B5EF4-FFF2-40B4-BE49-F238E27FC236}">
                <a16:creationId xmlns:a16="http://schemas.microsoft.com/office/drawing/2014/main" id="{B68DF8B8-DBD2-4D7A-AC3E-72ECB964803B}"/>
              </a:ext>
            </a:extLst>
          </p:cNvPr>
          <p:cNvPicPr>
            <a:picLocks noChangeAspect="1"/>
          </p:cNvPicPr>
          <p:nvPr/>
        </p:nvPicPr>
        <p:blipFill>
          <a:blip r:embed="rId4"/>
          <a:stretch>
            <a:fillRect/>
          </a:stretch>
        </p:blipFill>
        <p:spPr>
          <a:xfrm>
            <a:off x="6141581" y="1280802"/>
            <a:ext cx="2662443" cy="1109351"/>
          </a:xfrm>
          <a:prstGeom prst="rect">
            <a:avLst/>
          </a:prstGeom>
        </p:spPr>
      </p:pic>
      <p:pic>
        <p:nvPicPr>
          <p:cNvPr id="8" name="Picture 7">
            <a:extLst>
              <a:ext uri="{FF2B5EF4-FFF2-40B4-BE49-F238E27FC236}">
                <a16:creationId xmlns:a16="http://schemas.microsoft.com/office/drawing/2014/main" id="{F638CB6F-62C3-4CC3-829A-BAB9646D1CA9}"/>
              </a:ext>
            </a:extLst>
          </p:cNvPr>
          <p:cNvPicPr>
            <a:picLocks noChangeAspect="1"/>
          </p:cNvPicPr>
          <p:nvPr/>
        </p:nvPicPr>
        <p:blipFill>
          <a:blip r:embed="rId5"/>
          <a:stretch>
            <a:fillRect/>
          </a:stretch>
        </p:blipFill>
        <p:spPr>
          <a:xfrm>
            <a:off x="6122634" y="2867648"/>
            <a:ext cx="2662443" cy="1109351"/>
          </a:xfrm>
          <a:prstGeom prst="rect">
            <a:avLst/>
          </a:prstGeom>
        </p:spPr>
      </p:pic>
    </p:spTree>
    <p:extLst>
      <p:ext uri="{BB962C8B-B14F-4D97-AF65-F5344CB8AC3E}">
        <p14:creationId xmlns:p14="http://schemas.microsoft.com/office/powerpoint/2010/main" val="9082564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Box 40">
            <a:extLst>
              <a:ext uri="{FF2B5EF4-FFF2-40B4-BE49-F238E27FC236}">
                <a16:creationId xmlns:a16="http://schemas.microsoft.com/office/drawing/2014/main" id="{EE3C261E-895E-044F-A0BA-9AA7A9CDD68F}"/>
              </a:ext>
            </a:extLst>
          </p:cNvPr>
          <p:cNvSpPr txBox="1"/>
          <p:nvPr/>
        </p:nvSpPr>
        <p:spPr>
          <a:xfrm>
            <a:off x="-71022" y="4677215"/>
            <a:ext cx="3213716" cy="261610"/>
          </a:xfrm>
          <a:prstGeom prst="rect">
            <a:avLst/>
          </a:prstGeom>
          <a:noFill/>
        </p:spPr>
        <p:txBody>
          <a:bodyPr wrap="square" rtlCol="0">
            <a:spAutoFit/>
          </a:bodyPr>
          <a:lstStyle/>
          <a:p>
            <a:pPr algn="ctr"/>
            <a:r>
              <a:rPr lang="en-US" sz="1100" dirty="0"/>
              <a:t>Copyright 2020 – All Rights Reserved</a:t>
            </a:r>
          </a:p>
        </p:txBody>
      </p:sp>
      <p:sp>
        <p:nvSpPr>
          <p:cNvPr id="52" name="Google Shape;345;p17">
            <a:extLst>
              <a:ext uri="{FF2B5EF4-FFF2-40B4-BE49-F238E27FC236}">
                <a16:creationId xmlns:a16="http://schemas.microsoft.com/office/drawing/2014/main" id="{BAD267A4-DA00-5546-83D0-FA83DEA677AD}"/>
              </a:ext>
            </a:extLst>
          </p:cNvPr>
          <p:cNvSpPr txBox="1">
            <a:spLocks noGrp="1"/>
          </p:cNvSpPr>
          <p:nvPr>
            <p:ph type="title"/>
          </p:nvPr>
        </p:nvSpPr>
        <p:spPr>
          <a:xfrm>
            <a:off x="776450" y="258225"/>
            <a:ext cx="3587400" cy="8568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2800" dirty="0">
                <a:latin typeface="Times New Roman" panose="02020603050405020304" pitchFamily="18" charset="0"/>
                <a:cs typeface="Times New Roman" panose="02020603050405020304" pitchFamily="18" charset="0"/>
              </a:rPr>
              <a:t>Structure</a:t>
            </a:r>
            <a:endParaRPr sz="2800" dirty="0">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7CA40FAF-DA81-4143-B989-3F8458D58025}"/>
              </a:ext>
            </a:extLst>
          </p:cNvPr>
          <p:cNvSpPr/>
          <p:nvPr/>
        </p:nvSpPr>
        <p:spPr>
          <a:xfrm>
            <a:off x="1086416" y="1296298"/>
            <a:ext cx="6971168" cy="2800767"/>
          </a:xfrm>
          <a:prstGeom prst="rect">
            <a:avLst/>
          </a:prstGeom>
        </p:spPr>
        <p:txBody>
          <a:bodyPr wrap="square">
            <a:spAutoFit/>
          </a:bodyPr>
          <a:lstStyle/>
          <a:p>
            <a:pPr marL="285750" lvl="0" indent="-285750">
              <a:buFont typeface="Arial" panose="020B0604020202020204" pitchFamily="34" charset="0"/>
              <a:buChar char="•"/>
            </a:pPr>
            <a:r>
              <a:rPr lang="en-US" sz="1600" b="1" dirty="0">
                <a:latin typeface="Times New Roman" panose="02020603050405020304" pitchFamily="18" charset="0"/>
                <a:cs typeface="Times New Roman" panose="02020603050405020304" pitchFamily="18" charset="0"/>
              </a:rPr>
              <a:t>Leaders</a:t>
            </a:r>
            <a:r>
              <a:rPr lang="en-US" sz="1600" dirty="0">
                <a:latin typeface="Times New Roman" panose="02020603050405020304" pitchFamily="18" charset="0"/>
                <a:cs typeface="Times New Roman" panose="02020603050405020304" pitchFamily="18" charset="0"/>
              </a:rPr>
              <a:t> control process flow and are like a coach in a sports game, they are not in the trenches, nor play the game. They have a plan and give their teams direction and motivation to help them to reach their goals as they empower the team. They must ensure effective communication. remove the roadblocks, the workarounds, including the bottlenecks</a:t>
            </a:r>
          </a:p>
          <a:p>
            <a:pPr marL="285750" lvl="0" indent="-285750">
              <a:buFont typeface="Arial" panose="020B0604020202020204" pitchFamily="34" charset="0"/>
              <a:buChar char="•"/>
            </a:pPr>
            <a:r>
              <a:rPr lang="en-US" sz="1600" b="1" dirty="0">
                <a:latin typeface="Times New Roman" panose="02020603050405020304" pitchFamily="18" charset="0"/>
                <a:cs typeface="Times New Roman" panose="02020603050405020304" pitchFamily="18" charset="0"/>
              </a:rPr>
              <a:t>Managers </a:t>
            </a:r>
            <a:r>
              <a:rPr lang="en-US" sz="1600" dirty="0">
                <a:latin typeface="Times New Roman" panose="02020603050405020304" pitchFamily="18" charset="0"/>
                <a:cs typeface="Times New Roman" panose="02020603050405020304" pitchFamily="18" charset="0"/>
              </a:rPr>
              <a:t>oversee and direct by planning, organizing, staffing, directing, and manage  through utilizing human, financial, and material resources. They direct and don’t coach. </a:t>
            </a:r>
          </a:p>
          <a:p>
            <a:pPr marL="285750" lvl="0" indent="-285750">
              <a:buFont typeface="Arial" panose="020B0604020202020204" pitchFamily="34" charset="0"/>
              <a:buChar char="•"/>
            </a:pPr>
            <a:r>
              <a:rPr lang="en-US" sz="1600" b="1" dirty="0">
                <a:latin typeface="Times New Roman" panose="02020603050405020304" pitchFamily="18" charset="0"/>
                <a:cs typeface="Times New Roman" panose="02020603050405020304" pitchFamily="18" charset="0"/>
              </a:rPr>
              <a:t>Teams</a:t>
            </a:r>
            <a:r>
              <a:rPr lang="en-US" sz="1600" dirty="0">
                <a:latin typeface="Times New Roman" panose="02020603050405020304" pitchFamily="18" charset="0"/>
                <a:cs typeface="Times New Roman" panose="02020603050405020304" pitchFamily="18" charset="0"/>
              </a:rPr>
              <a:t> when empowered will do the work, towards achieving the desired results and the level of accountability belongs with them and not the upper level</a:t>
            </a:r>
          </a:p>
        </p:txBody>
      </p:sp>
    </p:spTree>
    <p:extLst>
      <p:ext uri="{BB962C8B-B14F-4D97-AF65-F5344CB8AC3E}">
        <p14:creationId xmlns:p14="http://schemas.microsoft.com/office/powerpoint/2010/main" val="41446621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4" name="TextBox 3">
            <a:extLst>
              <a:ext uri="{FF2B5EF4-FFF2-40B4-BE49-F238E27FC236}">
                <a16:creationId xmlns:a16="http://schemas.microsoft.com/office/drawing/2014/main" id="{167A8571-26EE-9F43-9F78-48F3961AD57E}"/>
              </a:ext>
            </a:extLst>
          </p:cNvPr>
          <p:cNvSpPr txBox="1"/>
          <p:nvPr/>
        </p:nvSpPr>
        <p:spPr>
          <a:xfrm>
            <a:off x="2965141" y="4686630"/>
            <a:ext cx="3213716" cy="261610"/>
          </a:xfrm>
          <a:prstGeom prst="rect">
            <a:avLst/>
          </a:prstGeom>
          <a:noFill/>
        </p:spPr>
        <p:txBody>
          <a:bodyPr wrap="square" rtlCol="0">
            <a:spAutoFit/>
          </a:bodyPr>
          <a:lstStyle/>
          <a:p>
            <a:pPr algn="ctr"/>
            <a:r>
              <a:rPr lang="en-US" sz="1100" dirty="0"/>
              <a:t>Copyright 2020 – All Rights Reserved</a:t>
            </a:r>
          </a:p>
        </p:txBody>
      </p:sp>
      <p:sp>
        <p:nvSpPr>
          <p:cNvPr id="6" name="Content Placeholder 2">
            <a:extLst>
              <a:ext uri="{FF2B5EF4-FFF2-40B4-BE49-F238E27FC236}">
                <a16:creationId xmlns:a16="http://schemas.microsoft.com/office/drawing/2014/main" id="{4B55E728-2292-434A-9104-126B33B67324}"/>
              </a:ext>
            </a:extLst>
          </p:cNvPr>
          <p:cNvSpPr txBox="1">
            <a:spLocks/>
          </p:cNvSpPr>
          <p:nvPr/>
        </p:nvSpPr>
        <p:spPr>
          <a:xfrm>
            <a:off x="813134" y="2172167"/>
            <a:ext cx="8158578" cy="799166"/>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457200" marR="0" lvl="0" indent="-355600" algn="l" rtl="0">
              <a:lnSpc>
                <a:spcPct val="120000"/>
              </a:lnSpc>
              <a:spcBef>
                <a:spcPts val="0"/>
              </a:spcBef>
              <a:spcAft>
                <a:spcPts val="0"/>
              </a:spcAft>
              <a:buClr>
                <a:schemeClr val="accent2"/>
              </a:buClr>
              <a:buSzPts val="2000"/>
              <a:buFont typeface="Montserrat Light"/>
              <a:buNone/>
              <a:defRPr sz="2000" b="0" i="0" u="none" strike="noStrike" cap="none">
                <a:solidFill>
                  <a:schemeClr val="accent2"/>
                </a:solidFill>
                <a:latin typeface="Montserrat Light"/>
                <a:ea typeface="Montserrat Light"/>
                <a:cs typeface="Montserrat Light"/>
                <a:sym typeface="Montserrat Light"/>
              </a:defRPr>
            </a:lvl1pPr>
            <a:lvl2pPr marL="914400" marR="0" lvl="1" indent="-355600" algn="l" rtl="0">
              <a:lnSpc>
                <a:spcPct val="120000"/>
              </a:lnSpc>
              <a:spcBef>
                <a:spcPts val="0"/>
              </a:spcBef>
              <a:spcAft>
                <a:spcPts val="0"/>
              </a:spcAft>
              <a:buClr>
                <a:schemeClr val="accent2"/>
              </a:buClr>
              <a:buSzPts val="3000"/>
              <a:buFont typeface="Montserrat Light"/>
              <a:buNone/>
              <a:defRPr sz="3000" b="0" i="0" u="none" strike="noStrike" cap="none">
                <a:solidFill>
                  <a:schemeClr val="accent2"/>
                </a:solidFill>
                <a:latin typeface="Montserrat Light"/>
                <a:ea typeface="Montserrat Light"/>
                <a:cs typeface="Montserrat Light"/>
                <a:sym typeface="Montserrat Light"/>
              </a:defRPr>
            </a:lvl2pPr>
            <a:lvl3pPr marL="1371600" marR="0" lvl="2" indent="-355600" algn="l" rtl="0">
              <a:lnSpc>
                <a:spcPct val="120000"/>
              </a:lnSpc>
              <a:spcBef>
                <a:spcPts val="0"/>
              </a:spcBef>
              <a:spcAft>
                <a:spcPts val="0"/>
              </a:spcAft>
              <a:buClr>
                <a:schemeClr val="accent2"/>
              </a:buClr>
              <a:buSzPts val="3000"/>
              <a:buFont typeface="Montserrat Light"/>
              <a:buNone/>
              <a:defRPr sz="3000" b="0" i="0" u="none" strike="noStrike" cap="none">
                <a:solidFill>
                  <a:schemeClr val="accent2"/>
                </a:solidFill>
                <a:latin typeface="Montserrat Light"/>
                <a:ea typeface="Montserrat Light"/>
                <a:cs typeface="Montserrat Light"/>
                <a:sym typeface="Montserrat Light"/>
              </a:defRPr>
            </a:lvl3pPr>
            <a:lvl4pPr marL="1828800" marR="0" lvl="3" indent="-355600" algn="l" rtl="0">
              <a:lnSpc>
                <a:spcPct val="120000"/>
              </a:lnSpc>
              <a:spcBef>
                <a:spcPts val="0"/>
              </a:spcBef>
              <a:spcAft>
                <a:spcPts val="0"/>
              </a:spcAft>
              <a:buClr>
                <a:schemeClr val="accent2"/>
              </a:buClr>
              <a:buSzPts val="3000"/>
              <a:buFont typeface="Montserrat Light"/>
              <a:buNone/>
              <a:defRPr sz="3000" b="0" i="0" u="none" strike="noStrike" cap="none">
                <a:solidFill>
                  <a:schemeClr val="accent2"/>
                </a:solidFill>
                <a:latin typeface="Montserrat Light"/>
                <a:ea typeface="Montserrat Light"/>
                <a:cs typeface="Montserrat Light"/>
                <a:sym typeface="Montserrat Light"/>
              </a:defRPr>
            </a:lvl4pPr>
            <a:lvl5pPr marL="2286000" marR="0" lvl="4" indent="-355600" algn="l" rtl="0">
              <a:lnSpc>
                <a:spcPct val="120000"/>
              </a:lnSpc>
              <a:spcBef>
                <a:spcPts val="0"/>
              </a:spcBef>
              <a:spcAft>
                <a:spcPts val="0"/>
              </a:spcAft>
              <a:buClr>
                <a:schemeClr val="accent2"/>
              </a:buClr>
              <a:buSzPts val="3000"/>
              <a:buFont typeface="Montserrat Light"/>
              <a:buNone/>
              <a:defRPr sz="3000" b="0" i="0" u="none" strike="noStrike" cap="none">
                <a:solidFill>
                  <a:schemeClr val="accent2"/>
                </a:solidFill>
                <a:latin typeface="Montserrat Light"/>
                <a:ea typeface="Montserrat Light"/>
                <a:cs typeface="Montserrat Light"/>
                <a:sym typeface="Montserrat Light"/>
              </a:defRPr>
            </a:lvl5pPr>
            <a:lvl6pPr marL="2743200" marR="0" lvl="5" indent="-355600" algn="l" rtl="0">
              <a:lnSpc>
                <a:spcPct val="120000"/>
              </a:lnSpc>
              <a:spcBef>
                <a:spcPts val="0"/>
              </a:spcBef>
              <a:spcAft>
                <a:spcPts val="0"/>
              </a:spcAft>
              <a:buClr>
                <a:schemeClr val="accent2"/>
              </a:buClr>
              <a:buSzPts val="3000"/>
              <a:buFont typeface="Montserrat Light"/>
              <a:buNone/>
              <a:defRPr sz="3000" b="0" i="0" u="none" strike="noStrike" cap="none">
                <a:solidFill>
                  <a:schemeClr val="accent2"/>
                </a:solidFill>
                <a:latin typeface="Montserrat Light"/>
                <a:ea typeface="Montserrat Light"/>
                <a:cs typeface="Montserrat Light"/>
                <a:sym typeface="Montserrat Light"/>
              </a:defRPr>
            </a:lvl6pPr>
            <a:lvl7pPr marL="3200400" marR="0" lvl="6" indent="-355600" algn="l" rtl="0">
              <a:lnSpc>
                <a:spcPct val="120000"/>
              </a:lnSpc>
              <a:spcBef>
                <a:spcPts val="0"/>
              </a:spcBef>
              <a:spcAft>
                <a:spcPts val="0"/>
              </a:spcAft>
              <a:buClr>
                <a:schemeClr val="accent2"/>
              </a:buClr>
              <a:buSzPts val="3000"/>
              <a:buFont typeface="Montserrat Light"/>
              <a:buNone/>
              <a:defRPr sz="3000" b="0" i="0" u="none" strike="noStrike" cap="none">
                <a:solidFill>
                  <a:schemeClr val="accent2"/>
                </a:solidFill>
                <a:latin typeface="Montserrat Light"/>
                <a:ea typeface="Montserrat Light"/>
                <a:cs typeface="Montserrat Light"/>
                <a:sym typeface="Montserrat Light"/>
              </a:defRPr>
            </a:lvl7pPr>
            <a:lvl8pPr marL="3657600" marR="0" lvl="7" indent="-355600" algn="l" rtl="0">
              <a:lnSpc>
                <a:spcPct val="120000"/>
              </a:lnSpc>
              <a:spcBef>
                <a:spcPts val="0"/>
              </a:spcBef>
              <a:spcAft>
                <a:spcPts val="0"/>
              </a:spcAft>
              <a:buClr>
                <a:schemeClr val="accent2"/>
              </a:buClr>
              <a:buSzPts val="3000"/>
              <a:buFont typeface="Montserrat Light"/>
              <a:buNone/>
              <a:defRPr sz="3000" b="0" i="0" u="none" strike="noStrike" cap="none">
                <a:solidFill>
                  <a:schemeClr val="accent2"/>
                </a:solidFill>
                <a:latin typeface="Montserrat Light"/>
                <a:ea typeface="Montserrat Light"/>
                <a:cs typeface="Montserrat Light"/>
                <a:sym typeface="Montserrat Light"/>
              </a:defRPr>
            </a:lvl8pPr>
            <a:lvl9pPr marL="4114800" marR="0" lvl="8" indent="-355600" algn="l" rtl="0">
              <a:lnSpc>
                <a:spcPct val="120000"/>
              </a:lnSpc>
              <a:spcBef>
                <a:spcPts val="0"/>
              </a:spcBef>
              <a:spcAft>
                <a:spcPts val="0"/>
              </a:spcAft>
              <a:buClr>
                <a:schemeClr val="accent2"/>
              </a:buClr>
              <a:buSzPts val="3000"/>
              <a:buFont typeface="Montserrat Light"/>
              <a:buNone/>
              <a:defRPr sz="3000" b="0" i="0" u="none" strike="noStrike" cap="none">
                <a:solidFill>
                  <a:schemeClr val="accent2"/>
                </a:solidFill>
                <a:latin typeface="Montserrat Light"/>
                <a:ea typeface="Montserrat Light"/>
                <a:cs typeface="Montserrat Light"/>
                <a:sym typeface="Montserrat Light"/>
              </a:defRPr>
            </a:lvl9pPr>
          </a:lstStyle>
          <a:p>
            <a:pPr marL="101600" lvl="0" indent="0"/>
            <a:r>
              <a:rPr lang="en-US" sz="2400" b="1" dirty="0">
                <a:solidFill>
                  <a:schemeClr val="tx1"/>
                </a:solidFill>
                <a:latin typeface="Times New Roman" panose="02020603050405020304" pitchFamily="18" charset="0"/>
                <a:cs typeface="Times New Roman" panose="02020603050405020304" pitchFamily="18" charset="0"/>
              </a:rPr>
              <a:t>Step 1: Initiate a Gap Analysis:</a:t>
            </a:r>
            <a:endParaRPr lang="en-US" sz="2400" dirty="0">
              <a:solidFill>
                <a:schemeClr val="tx1"/>
              </a:solidFill>
              <a:latin typeface="Times New Roman" panose="02020603050405020304" pitchFamily="18" charset="0"/>
              <a:cs typeface="Times New Roman" panose="02020603050405020304" pitchFamily="18" charset="0"/>
            </a:endParaRPr>
          </a:p>
          <a:p>
            <a:pPr marL="558800" lvl="1" indent="0"/>
            <a:endParaRPr lang="en-US" sz="1800" dirty="0">
              <a:solidFill>
                <a:schemeClr val="tx1"/>
              </a:solidFill>
              <a:latin typeface="Times New Roman" panose="02020603050405020304" pitchFamily="18" charset="0"/>
              <a:cs typeface="Times New Roman" panose="02020603050405020304" pitchFamily="18" charset="0"/>
            </a:endParaRPr>
          </a:p>
          <a:p>
            <a:pPr marL="844550" lvl="1" indent="-285750">
              <a:buFont typeface="Arial" panose="020B0604020202020204" pitchFamily="34" charset="0"/>
              <a:buChar char="•"/>
            </a:pPr>
            <a:r>
              <a:rPr lang="en-US" sz="1800" dirty="0">
                <a:solidFill>
                  <a:schemeClr val="tx1"/>
                </a:solidFill>
                <a:latin typeface="Times New Roman" panose="02020603050405020304" pitchFamily="18" charset="0"/>
                <a:cs typeface="Times New Roman" panose="02020603050405020304" pitchFamily="18" charset="0"/>
              </a:rPr>
              <a:t>Identify the issue and who will manage it?</a:t>
            </a:r>
          </a:p>
          <a:p>
            <a:pPr marL="1301750" lvl="2" indent="-285750">
              <a:buFont typeface="Arial" panose="020B0604020202020204" pitchFamily="34" charset="0"/>
              <a:buChar char="•"/>
            </a:pPr>
            <a:r>
              <a:rPr lang="en-US" sz="1800" dirty="0">
                <a:solidFill>
                  <a:schemeClr val="tx1"/>
                </a:solidFill>
                <a:latin typeface="Times New Roman" panose="02020603050405020304" pitchFamily="18" charset="0"/>
                <a:cs typeface="Times New Roman" panose="02020603050405020304" pitchFamily="18" charset="0"/>
              </a:rPr>
              <a:t>How big is it?</a:t>
            </a:r>
          </a:p>
          <a:p>
            <a:pPr marL="844550" lvl="1" indent="-285750">
              <a:buFont typeface="Arial" panose="020B0604020202020204" pitchFamily="34" charset="0"/>
              <a:buChar char="•"/>
            </a:pPr>
            <a:r>
              <a:rPr lang="en-US" sz="1800" dirty="0">
                <a:solidFill>
                  <a:schemeClr val="tx1"/>
                </a:solidFill>
                <a:latin typeface="Times New Roman" panose="02020603050405020304" pitchFamily="18" charset="0"/>
                <a:cs typeface="Times New Roman" panose="02020603050405020304" pitchFamily="18" charset="0"/>
              </a:rPr>
              <a:t>Typically the problems reside in your </a:t>
            </a:r>
            <a:r>
              <a:rPr lang="en-US" sz="1800" b="1" dirty="0">
                <a:solidFill>
                  <a:schemeClr val="tx1"/>
                </a:solidFill>
                <a:latin typeface="Times New Roman" panose="02020603050405020304" pitchFamily="18" charset="0"/>
                <a:cs typeface="Times New Roman" panose="02020603050405020304" pitchFamily="18" charset="0"/>
              </a:rPr>
              <a:t>indirect costs </a:t>
            </a:r>
            <a:r>
              <a:rPr lang="en-US" sz="1800" dirty="0">
                <a:solidFill>
                  <a:schemeClr val="tx1"/>
                </a:solidFill>
                <a:latin typeface="Times New Roman" panose="02020603050405020304" pitchFamily="18" charset="0"/>
                <a:cs typeface="Times New Roman" panose="02020603050405020304" pitchFamily="18" charset="0"/>
              </a:rPr>
              <a:t>process</a:t>
            </a:r>
          </a:p>
          <a:p>
            <a:pPr marL="1301750" lvl="2" indent="-285750">
              <a:buFont typeface="Arial" panose="020B0604020202020204" pitchFamily="34" charset="0"/>
              <a:buChar char="•"/>
            </a:pPr>
            <a:r>
              <a:rPr lang="en-US" sz="1800" dirty="0">
                <a:solidFill>
                  <a:schemeClr val="tx1"/>
                </a:solidFill>
                <a:latin typeface="Times New Roman" panose="02020603050405020304" pitchFamily="18" charset="0"/>
                <a:cs typeface="Times New Roman" panose="02020603050405020304" pitchFamily="18" charset="0"/>
              </a:rPr>
              <a:t>All components of UM 360 are indirect costs</a:t>
            </a:r>
          </a:p>
          <a:p>
            <a:pPr marL="844550" lvl="1" indent="-285750">
              <a:buFont typeface="Arial" panose="020B0604020202020204" pitchFamily="34" charset="0"/>
              <a:buChar char="•"/>
            </a:pPr>
            <a:r>
              <a:rPr lang="en-US" sz="1800" dirty="0">
                <a:solidFill>
                  <a:schemeClr val="tx1"/>
                </a:solidFill>
                <a:latin typeface="Times New Roman" panose="02020603050405020304" pitchFamily="18" charset="0"/>
                <a:cs typeface="Times New Roman" panose="02020603050405020304" pitchFamily="18" charset="0"/>
              </a:rPr>
              <a:t>Focus on the positive, not the negative</a:t>
            </a:r>
          </a:p>
          <a:p>
            <a:pPr marL="844550" lvl="1" indent="-285750">
              <a:buFont typeface="Arial" panose="020B0604020202020204" pitchFamily="34" charset="0"/>
              <a:buChar char="•"/>
            </a:pPr>
            <a:r>
              <a:rPr lang="en-US" sz="1800" dirty="0">
                <a:solidFill>
                  <a:schemeClr val="tx1"/>
                </a:solidFill>
                <a:latin typeface="Times New Roman" panose="02020603050405020304" pitchFamily="18" charset="0"/>
                <a:cs typeface="Times New Roman" panose="02020603050405020304" pitchFamily="18" charset="0"/>
              </a:rPr>
              <a:t>Determine your goal, your end point</a:t>
            </a:r>
          </a:p>
          <a:p>
            <a:pPr marL="101600" indent="0"/>
            <a:endParaRPr lang="en-US" sz="1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335961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15"/>
          <p:cNvSpPr txBox="1">
            <a:spLocks noGrp="1"/>
          </p:cNvSpPr>
          <p:nvPr>
            <p:ph type="ctrTitle"/>
          </p:nvPr>
        </p:nvSpPr>
        <p:spPr>
          <a:xfrm>
            <a:off x="528201" y="374660"/>
            <a:ext cx="6272846" cy="401102"/>
          </a:xfrm>
          <a:prstGeom prst="rect">
            <a:avLst/>
          </a:prstGeom>
        </p:spPr>
        <p:txBody>
          <a:bodyPr spcFirstLastPara="1" wrap="square" lIns="0" tIns="0" rIns="0" bIns="0" anchor="b" anchorCtr="0">
            <a:noAutofit/>
          </a:bodyPr>
          <a:lstStyle/>
          <a:p>
            <a:pPr marL="0" lvl="0" indent="0" algn="l" rtl="0">
              <a:spcBef>
                <a:spcPts val="0"/>
              </a:spcBef>
              <a:spcAft>
                <a:spcPts val="0"/>
              </a:spcAft>
              <a:buNone/>
            </a:pPr>
            <a:endParaRPr sz="2000" dirty="0">
              <a:solidFill>
                <a:schemeClr val="accent2"/>
              </a:solidFill>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Step 2: Find the Bottlenecks*</a:t>
            </a:r>
          </a:p>
        </p:txBody>
      </p:sp>
      <p:sp>
        <p:nvSpPr>
          <p:cNvPr id="3" name="Content Placeholder 2">
            <a:extLst>
              <a:ext uri="{FF2B5EF4-FFF2-40B4-BE49-F238E27FC236}">
                <a16:creationId xmlns:a16="http://schemas.microsoft.com/office/drawing/2014/main" id="{C7A19AC1-0B1C-5E49-8C8C-6AC163930D60}"/>
              </a:ext>
            </a:extLst>
          </p:cNvPr>
          <p:cNvSpPr txBox="1">
            <a:spLocks/>
          </p:cNvSpPr>
          <p:nvPr/>
        </p:nvSpPr>
        <p:spPr>
          <a:xfrm>
            <a:off x="0" y="1104974"/>
            <a:ext cx="4795988" cy="94008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55600" algn="l" rtl="0">
              <a:lnSpc>
                <a:spcPct val="120000"/>
              </a:lnSpc>
              <a:spcBef>
                <a:spcPts val="0"/>
              </a:spcBef>
              <a:spcAft>
                <a:spcPts val="0"/>
              </a:spcAft>
              <a:buClr>
                <a:schemeClr val="accent2"/>
              </a:buClr>
              <a:buSzPts val="2000"/>
              <a:buFont typeface="Montserrat Light"/>
              <a:buNone/>
              <a:defRPr sz="2000" b="0" i="0" u="none" strike="noStrike" cap="none">
                <a:solidFill>
                  <a:schemeClr val="accent2"/>
                </a:solidFill>
                <a:latin typeface="Montserrat Light"/>
                <a:ea typeface="Montserrat Light"/>
                <a:cs typeface="Montserrat Light"/>
                <a:sym typeface="Montserrat Light"/>
              </a:defRPr>
            </a:lvl1pPr>
            <a:lvl2pPr marL="914400" marR="0" lvl="1" indent="-355600" algn="l" rtl="0">
              <a:lnSpc>
                <a:spcPct val="120000"/>
              </a:lnSpc>
              <a:spcBef>
                <a:spcPts val="0"/>
              </a:spcBef>
              <a:spcAft>
                <a:spcPts val="0"/>
              </a:spcAft>
              <a:buClr>
                <a:schemeClr val="accent2"/>
              </a:buClr>
              <a:buSzPts val="3000"/>
              <a:buFont typeface="Montserrat Light"/>
              <a:buNone/>
              <a:defRPr sz="3000" b="0" i="0" u="none" strike="noStrike" cap="none">
                <a:solidFill>
                  <a:schemeClr val="accent2"/>
                </a:solidFill>
                <a:latin typeface="Montserrat Light"/>
                <a:ea typeface="Montserrat Light"/>
                <a:cs typeface="Montserrat Light"/>
                <a:sym typeface="Montserrat Light"/>
              </a:defRPr>
            </a:lvl2pPr>
            <a:lvl3pPr marL="1371600" marR="0" lvl="2" indent="-355600" algn="l" rtl="0">
              <a:lnSpc>
                <a:spcPct val="120000"/>
              </a:lnSpc>
              <a:spcBef>
                <a:spcPts val="0"/>
              </a:spcBef>
              <a:spcAft>
                <a:spcPts val="0"/>
              </a:spcAft>
              <a:buClr>
                <a:schemeClr val="accent2"/>
              </a:buClr>
              <a:buSzPts val="3000"/>
              <a:buFont typeface="Montserrat Light"/>
              <a:buNone/>
              <a:defRPr sz="3000" b="0" i="0" u="none" strike="noStrike" cap="none">
                <a:solidFill>
                  <a:schemeClr val="accent2"/>
                </a:solidFill>
                <a:latin typeface="Montserrat Light"/>
                <a:ea typeface="Montserrat Light"/>
                <a:cs typeface="Montserrat Light"/>
                <a:sym typeface="Montserrat Light"/>
              </a:defRPr>
            </a:lvl3pPr>
            <a:lvl4pPr marL="1828800" marR="0" lvl="3" indent="-355600" algn="l" rtl="0">
              <a:lnSpc>
                <a:spcPct val="120000"/>
              </a:lnSpc>
              <a:spcBef>
                <a:spcPts val="0"/>
              </a:spcBef>
              <a:spcAft>
                <a:spcPts val="0"/>
              </a:spcAft>
              <a:buClr>
                <a:schemeClr val="accent2"/>
              </a:buClr>
              <a:buSzPts val="3000"/>
              <a:buFont typeface="Montserrat Light"/>
              <a:buNone/>
              <a:defRPr sz="3000" b="0" i="0" u="none" strike="noStrike" cap="none">
                <a:solidFill>
                  <a:schemeClr val="accent2"/>
                </a:solidFill>
                <a:latin typeface="Montserrat Light"/>
                <a:ea typeface="Montserrat Light"/>
                <a:cs typeface="Montserrat Light"/>
                <a:sym typeface="Montserrat Light"/>
              </a:defRPr>
            </a:lvl4pPr>
            <a:lvl5pPr marL="2286000" marR="0" lvl="4" indent="-355600" algn="l" rtl="0">
              <a:lnSpc>
                <a:spcPct val="120000"/>
              </a:lnSpc>
              <a:spcBef>
                <a:spcPts val="0"/>
              </a:spcBef>
              <a:spcAft>
                <a:spcPts val="0"/>
              </a:spcAft>
              <a:buClr>
                <a:schemeClr val="accent2"/>
              </a:buClr>
              <a:buSzPts val="3000"/>
              <a:buFont typeface="Montserrat Light"/>
              <a:buNone/>
              <a:defRPr sz="3000" b="0" i="0" u="none" strike="noStrike" cap="none">
                <a:solidFill>
                  <a:schemeClr val="accent2"/>
                </a:solidFill>
                <a:latin typeface="Montserrat Light"/>
                <a:ea typeface="Montserrat Light"/>
                <a:cs typeface="Montserrat Light"/>
                <a:sym typeface="Montserrat Light"/>
              </a:defRPr>
            </a:lvl5pPr>
            <a:lvl6pPr marL="2743200" marR="0" lvl="5" indent="-355600" algn="l" rtl="0">
              <a:lnSpc>
                <a:spcPct val="120000"/>
              </a:lnSpc>
              <a:spcBef>
                <a:spcPts val="0"/>
              </a:spcBef>
              <a:spcAft>
                <a:spcPts val="0"/>
              </a:spcAft>
              <a:buClr>
                <a:schemeClr val="accent2"/>
              </a:buClr>
              <a:buSzPts val="3000"/>
              <a:buFont typeface="Montserrat Light"/>
              <a:buNone/>
              <a:defRPr sz="3000" b="0" i="0" u="none" strike="noStrike" cap="none">
                <a:solidFill>
                  <a:schemeClr val="accent2"/>
                </a:solidFill>
                <a:latin typeface="Montserrat Light"/>
                <a:ea typeface="Montserrat Light"/>
                <a:cs typeface="Montserrat Light"/>
                <a:sym typeface="Montserrat Light"/>
              </a:defRPr>
            </a:lvl6pPr>
            <a:lvl7pPr marL="3200400" marR="0" lvl="6" indent="-355600" algn="l" rtl="0">
              <a:lnSpc>
                <a:spcPct val="120000"/>
              </a:lnSpc>
              <a:spcBef>
                <a:spcPts val="0"/>
              </a:spcBef>
              <a:spcAft>
                <a:spcPts val="0"/>
              </a:spcAft>
              <a:buClr>
                <a:schemeClr val="accent2"/>
              </a:buClr>
              <a:buSzPts val="3000"/>
              <a:buFont typeface="Montserrat Light"/>
              <a:buNone/>
              <a:defRPr sz="3000" b="0" i="0" u="none" strike="noStrike" cap="none">
                <a:solidFill>
                  <a:schemeClr val="accent2"/>
                </a:solidFill>
                <a:latin typeface="Montserrat Light"/>
                <a:ea typeface="Montserrat Light"/>
                <a:cs typeface="Montserrat Light"/>
                <a:sym typeface="Montserrat Light"/>
              </a:defRPr>
            </a:lvl7pPr>
            <a:lvl8pPr marL="3657600" marR="0" lvl="7" indent="-355600" algn="l" rtl="0">
              <a:lnSpc>
                <a:spcPct val="120000"/>
              </a:lnSpc>
              <a:spcBef>
                <a:spcPts val="0"/>
              </a:spcBef>
              <a:spcAft>
                <a:spcPts val="0"/>
              </a:spcAft>
              <a:buClr>
                <a:schemeClr val="accent2"/>
              </a:buClr>
              <a:buSzPts val="3000"/>
              <a:buFont typeface="Montserrat Light"/>
              <a:buNone/>
              <a:defRPr sz="3000" b="0" i="0" u="none" strike="noStrike" cap="none">
                <a:solidFill>
                  <a:schemeClr val="accent2"/>
                </a:solidFill>
                <a:latin typeface="Montserrat Light"/>
                <a:ea typeface="Montserrat Light"/>
                <a:cs typeface="Montserrat Light"/>
                <a:sym typeface="Montserrat Light"/>
              </a:defRPr>
            </a:lvl8pPr>
            <a:lvl9pPr marL="4114800" marR="0" lvl="8" indent="-355600" algn="l" rtl="0">
              <a:lnSpc>
                <a:spcPct val="120000"/>
              </a:lnSpc>
              <a:spcBef>
                <a:spcPts val="0"/>
              </a:spcBef>
              <a:spcAft>
                <a:spcPts val="0"/>
              </a:spcAft>
              <a:buClr>
                <a:schemeClr val="accent2"/>
              </a:buClr>
              <a:buSzPts val="3000"/>
              <a:buFont typeface="Montserrat Light"/>
              <a:buNone/>
              <a:defRPr sz="3000" b="0" i="0" u="none" strike="noStrike" cap="none">
                <a:solidFill>
                  <a:schemeClr val="accent2"/>
                </a:solidFill>
                <a:latin typeface="Montserrat Light"/>
                <a:ea typeface="Montserrat Light"/>
                <a:cs typeface="Montserrat Light"/>
                <a:sym typeface="Montserrat Light"/>
              </a:defRPr>
            </a:lvl9pPr>
          </a:lstStyle>
          <a:p>
            <a:pPr marL="844550" lvl="1" indent="-285750">
              <a:buFont typeface="Arial" panose="020B0604020202020204" pitchFamily="34" charset="0"/>
              <a:buChar char="•"/>
            </a:pPr>
            <a:r>
              <a:rPr lang="en-US" sz="1800" dirty="0">
                <a:solidFill>
                  <a:schemeClr val="tx1"/>
                </a:solidFill>
                <a:latin typeface="Times New Roman" panose="02020603050405020304" pitchFamily="18" charset="0"/>
                <a:cs typeface="Times New Roman" panose="02020603050405020304" pitchFamily="18" charset="0"/>
              </a:rPr>
              <a:t>Every process has them, leads to workarounds</a:t>
            </a:r>
          </a:p>
          <a:p>
            <a:pPr marL="844550" lvl="1" indent="-285750">
              <a:buFont typeface="Arial" panose="020B0604020202020204" pitchFamily="34" charset="0"/>
              <a:buChar char="•"/>
            </a:pPr>
            <a:r>
              <a:rPr lang="en-US" sz="1800" dirty="0">
                <a:solidFill>
                  <a:schemeClr val="tx1"/>
                </a:solidFill>
                <a:latin typeface="Times New Roman" panose="02020603050405020304" pitchFamily="18" charset="0"/>
                <a:cs typeface="Times New Roman" panose="02020603050405020304" pitchFamily="18" charset="0"/>
              </a:rPr>
              <a:t>Your process is only as good as the throughput through your bottleneck</a:t>
            </a:r>
          </a:p>
          <a:p>
            <a:pPr marL="844550" lvl="1" indent="-285750">
              <a:buFont typeface="Arial" panose="020B0604020202020204" pitchFamily="34" charset="0"/>
              <a:buChar char="•"/>
            </a:pPr>
            <a:r>
              <a:rPr lang="en-US" sz="1800" dirty="0">
                <a:solidFill>
                  <a:schemeClr val="tx1"/>
                </a:solidFill>
                <a:latin typeface="Times New Roman" panose="02020603050405020304" pitchFamily="18" charset="0"/>
                <a:cs typeface="Times New Roman" panose="02020603050405020304" pitchFamily="18" charset="0"/>
              </a:rPr>
              <a:t>Typically, with bottlenecks, shortcuts are taken</a:t>
            </a:r>
          </a:p>
          <a:p>
            <a:pPr marL="558800" lvl="1" indent="0"/>
            <a:endParaRPr lang="en-US" sz="1600" dirty="0">
              <a:solidFill>
                <a:schemeClr val="tx1"/>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8EACF811-F447-704C-A91A-7081C46A83B7}"/>
              </a:ext>
            </a:extLst>
          </p:cNvPr>
          <p:cNvSpPr txBox="1"/>
          <p:nvPr/>
        </p:nvSpPr>
        <p:spPr>
          <a:xfrm>
            <a:off x="2965141" y="4686630"/>
            <a:ext cx="3213716" cy="261610"/>
          </a:xfrm>
          <a:prstGeom prst="rect">
            <a:avLst/>
          </a:prstGeom>
          <a:noFill/>
        </p:spPr>
        <p:txBody>
          <a:bodyPr wrap="square" rtlCol="0">
            <a:spAutoFit/>
          </a:bodyPr>
          <a:lstStyle/>
          <a:p>
            <a:pPr algn="ctr"/>
            <a:r>
              <a:rPr lang="en-US" sz="1100" dirty="0"/>
              <a:t>Copyright 2020 – All Rights Reserved</a:t>
            </a:r>
          </a:p>
        </p:txBody>
      </p:sp>
      <p:sp>
        <p:nvSpPr>
          <p:cNvPr id="4" name="TextBox 3">
            <a:extLst>
              <a:ext uri="{FF2B5EF4-FFF2-40B4-BE49-F238E27FC236}">
                <a16:creationId xmlns:a16="http://schemas.microsoft.com/office/drawing/2014/main" id="{E21B0A1D-F14E-DD40-A2AA-A12F2EFCDB1E}"/>
              </a:ext>
            </a:extLst>
          </p:cNvPr>
          <p:cNvSpPr txBox="1"/>
          <p:nvPr/>
        </p:nvSpPr>
        <p:spPr>
          <a:xfrm>
            <a:off x="649133" y="3154249"/>
            <a:ext cx="8083296" cy="1384995"/>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*”In …project management, a </a:t>
            </a:r>
            <a:r>
              <a:rPr lang="en-US" b="1" dirty="0">
                <a:latin typeface="Times New Roman" panose="02020603050405020304" pitchFamily="18" charset="0"/>
                <a:cs typeface="Times New Roman" panose="02020603050405020304" pitchFamily="18" charset="0"/>
              </a:rPr>
              <a:t>bottleneck</a:t>
            </a:r>
            <a:r>
              <a:rPr lang="en-US" dirty="0">
                <a:latin typeface="Times New Roman" panose="02020603050405020304" pitchFamily="18" charset="0"/>
                <a:cs typeface="Times New Roman" panose="02020603050405020304" pitchFamily="18" charset="0"/>
              </a:rPr>
              <a:t> is one process in a chain of processes, such that its limited capacity reduces the capacity of the whole chain…There are both short and long-term bottlenecks. Short-term bottlenecks are temporary and are not normally a significant problem…Long-term bottlenecks occur all the time and can cumulatively significantly slow down production.”</a:t>
            </a:r>
          </a:p>
          <a:p>
            <a:endParaRPr lang="en-US" dirty="0">
              <a:latin typeface="Times New Roman" panose="02020603050405020304" pitchFamily="18" charset="0"/>
              <a:cs typeface="Times New Roman" panose="02020603050405020304" pitchFamily="18" charset="0"/>
            </a:endParaRPr>
          </a:p>
          <a:p>
            <a:r>
              <a:rPr lang="en-US" dirty="0">
                <a:solidFill>
                  <a:schemeClr val="tx1"/>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https://en.wikipedia.org/wiki/Bottleneck_(production)</a:t>
            </a:r>
            <a:r>
              <a:rPr lang="en-US" dirty="0">
                <a:solidFill>
                  <a:schemeClr val="tx1"/>
                </a:solidFill>
                <a:latin typeface="Times New Roman" panose="02020603050405020304" pitchFamily="18" charset="0"/>
                <a:cs typeface="Times New Roman" panose="02020603050405020304" pitchFamily="18" charset="0"/>
              </a:rPr>
              <a:t> </a:t>
            </a:r>
          </a:p>
        </p:txBody>
      </p:sp>
      <p:pic>
        <p:nvPicPr>
          <p:cNvPr id="7" name="Picture 6">
            <a:extLst>
              <a:ext uri="{FF2B5EF4-FFF2-40B4-BE49-F238E27FC236}">
                <a16:creationId xmlns:a16="http://schemas.microsoft.com/office/drawing/2014/main" id="{D6969998-2D17-7F40-B757-B7C4254ABC21}"/>
              </a:ext>
            </a:extLst>
          </p:cNvPr>
          <p:cNvPicPr>
            <a:picLocks noChangeAspect="1"/>
          </p:cNvPicPr>
          <p:nvPr/>
        </p:nvPicPr>
        <p:blipFill>
          <a:blip r:embed="rId4"/>
          <a:stretch>
            <a:fillRect/>
          </a:stretch>
        </p:blipFill>
        <p:spPr>
          <a:xfrm>
            <a:off x="5783338" y="374660"/>
            <a:ext cx="1422146" cy="2364086"/>
          </a:xfrm>
          <a:prstGeom prst="rect">
            <a:avLst/>
          </a:prstGeom>
        </p:spPr>
      </p:pic>
    </p:spTree>
    <p:extLst>
      <p:ext uri="{BB962C8B-B14F-4D97-AF65-F5344CB8AC3E}">
        <p14:creationId xmlns:p14="http://schemas.microsoft.com/office/powerpoint/2010/main" val="19049627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Box 40">
            <a:extLst>
              <a:ext uri="{FF2B5EF4-FFF2-40B4-BE49-F238E27FC236}">
                <a16:creationId xmlns:a16="http://schemas.microsoft.com/office/drawing/2014/main" id="{EE3C261E-895E-044F-A0BA-9AA7A9CDD68F}"/>
              </a:ext>
            </a:extLst>
          </p:cNvPr>
          <p:cNvSpPr txBox="1"/>
          <p:nvPr/>
        </p:nvSpPr>
        <p:spPr>
          <a:xfrm>
            <a:off x="-71022" y="4677215"/>
            <a:ext cx="3213716" cy="261610"/>
          </a:xfrm>
          <a:prstGeom prst="rect">
            <a:avLst/>
          </a:prstGeom>
          <a:noFill/>
        </p:spPr>
        <p:txBody>
          <a:bodyPr wrap="square" rtlCol="0">
            <a:spAutoFit/>
          </a:bodyPr>
          <a:lstStyle/>
          <a:p>
            <a:pPr algn="ctr"/>
            <a:r>
              <a:rPr lang="en-US" sz="1100" dirty="0"/>
              <a:t>Copyright 2020 – All Rights Reserved</a:t>
            </a:r>
          </a:p>
        </p:txBody>
      </p:sp>
      <p:sp>
        <p:nvSpPr>
          <p:cNvPr id="52" name="Google Shape;345;p17">
            <a:extLst>
              <a:ext uri="{FF2B5EF4-FFF2-40B4-BE49-F238E27FC236}">
                <a16:creationId xmlns:a16="http://schemas.microsoft.com/office/drawing/2014/main" id="{BAD267A4-DA00-5546-83D0-FA83DEA677AD}"/>
              </a:ext>
            </a:extLst>
          </p:cNvPr>
          <p:cNvSpPr txBox="1">
            <a:spLocks noGrp="1"/>
          </p:cNvSpPr>
          <p:nvPr>
            <p:ph type="title"/>
          </p:nvPr>
        </p:nvSpPr>
        <p:spPr>
          <a:xfrm>
            <a:off x="776450" y="258225"/>
            <a:ext cx="3587400" cy="8568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2800" dirty="0">
                <a:latin typeface="Times New Roman" panose="02020603050405020304" pitchFamily="18" charset="0"/>
                <a:cs typeface="Times New Roman" panose="02020603050405020304" pitchFamily="18" charset="0"/>
              </a:rPr>
              <a:t>The Toyota Way</a:t>
            </a:r>
            <a:endParaRPr sz="2800" dirty="0">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C5B73D49-62AB-4340-8710-9166F419EF18}"/>
              </a:ext>
            </a:extLst>
          </p:cNvPr>
          <p:cNvSpPr txBox="1"/>
          <p:nvPr/>
        </p:nvSpPr>
        <p:spPr>
          <a:xfrm>
            <a:off x="1077362" y="1376127"/>
            <a:ext cx="7601658" cy="2554545"/>
          </a:xfrm>
          <a:prstGeom prst="rect">
            <a:avLst/>
          </a:prstGeom>
          <a:noFill/>
        </p:spPr>
        <p:txBody>
          <a:bodyPr wrap="square" rtlCol="0">
            <a:spAutoFit/>
          </a:bodyPr>
          <a:lstStyle/>
          <a:p>
            <a:pPr marL="285750" indent="-285750">
              <a:buFont typeface="Wingdings" pitchFamily="2" charset="2"/>
              <a:buChar char="v"/>
            </a:pPr>
            <a:r>
              <a:rPr lang="en-US" sz="1600" dirty="0">
                <a:latin typeface="Times New Roman" panose="02020603050405020304" pitchFamily="18" charset="0"/>
                <a:cs typeface="Times New Roman" panose="02020603050405020304" pitchFamily="18" charset="0"/>
              </a:rPr>
              <a:t>Principle #5 – “Build a culture of stopping to fix problems, to get quality right the first time.”</a:t>
            </a:r>
          </a:p>
          <a:p>
            <a:pPr marL="285750" indent="-285750">
              <a:buFont typeface="Wingdings" pitchFamily="2" charset="2"/>
              <a:buChar char="v"/>
            </a:pPr>
            <a:r>
              <a:rPr lang="en-US" sz="1600" dirty="0">
                <a:latin typeface="Times New Roman" panose="02020603050405020304" pitchFamily="18" charset="0"/>
                <a:cs typeface="Times New Roman" panose="02020603050405020304" pitchFamily="18" charset="0"/>
              </a:rPr>
              <a:t>In order to stop and fix a problem, you must first be able to identify a problem. We need to recognize a difference between a correct scenario and a problematic scenario</a:t>
            </a:r>
          </a:p>
          <a:p>
            <a:pPr marL="285750" indent="-285750">
              <a:buFont typeface="Wingdings" pitchFamily="2" charset="2"/>
              <a:buChar char="v"/>
            </a:pPr>
            <a:r>
              <a:rPr lang="en-US" sz="1600" dirty="0">
                <a:latin typeface="Times New Roman" panose="02020603050405020304" pitchFamily="18" charset="0"/>
                <a:cs typeface="Times New Roman" panose="02020603050405020304" pitchFamily="18" charset="0"/>
              </a:rPr>
              <a:t>It’s not the supervisor that makes the line work, it’s the team that makes it work</a:t>
            </a:r>
          </a:p>
          <a:p>
            <a:pPr marL="285750" lvl="1" indent="-285750">
              <a:buFont typeface="Wingdings" pitchFamily="2" charset="2"/>
              <a:buChar char="v"/>
            </a:pPr>
            <a:r>
              <a:rPr lang="en-US" sz="1600" dirty="0">
                <a:latin typeface="Times New Roman" panose="02020603050405020304" pitchFamily="18" charset="0"/>
                <a:cs typeface="Times New Roman" panose="02020603050405020304" pitchFamily="18" charset="0"/>
              </a:rPr>
              <a:t>          The synergy of the team is more important than the supervisor</a:t>
            </a:r>
          </a:p>
          <a:p>
            <a:pPr marL="285750" lvl="1" indent="-285750">
              <a:buFont typeface="Wingdings" pitchFamily="2" charset="2"/>
              <a:buChar char="v"/>
            </a:pPr>
            <a:r>
              <a:rPr lang="en-US" sz="1600" dirty="0">
                <a:latin typeface="Times New Roman" panose="02020603050405020304" pitchFamily="18" charset="0"/>
                <a:cs typeface="Times New Roman" panose="02020603050405020304" pitchFamily="18" charset="0"/>
              </a:rPr>
              <a:t>Think of the football team</a:t>
            </a:r>
          </a:p>
          <a:p>
            <a:pPr marL="285750" lvl="1" indent="-285750">
              <a:buFont typeface="Wingdings" pitchFamily="2" charset="2"/>
              <a:buChar char="v"/>
            </a:pPr>
            <a:r>
              <a:rPr lang="en-US" sz="1600" dirty="0">
                <a:latin typeface="Times New Roman" panose="02020603050405020304" pitchFamily="18" charset="0"/>
                <a:cs typeface="Times New Roman" panose="02020603050405020304" pitchFamily="18" charset="0"/>
              </a:rPr>
              <a:t>          The supervisor must be able to take constructive criticism from the team</a:t>
            </a:r>
          </a:p>
          <a:p>
            <a:pPr marL="285750" lvl="1" indent="-285750">
              <a:buFont typeface="Wingdings" pitchFamily="2" charset="2"/>
              <a:buChar char="v"/>
            </a:pPr>
            <a:r>
              <a:rPr lang="en-US" sz="1600" dirty="0">
                <a:latin typeface="Times New Roman" panose="02020603050405020304" pitchFamily="18" charset="0"/>
                <a:cs typeface="Times New Roman" panose="02020603050405020304" pitchFamily="18" charset="0"/>
              </a:rPr>
              <a:t>          They are in the trenches</a:t>
            </a:r>
          </a:p>
          <a:p>
            <a:pPr marL="285750" indent="-285750">
              <a:buFont typeface="Wingdings" pitchFamily="2" charset="2"/>
              <a:buChar char="v"/>
            </a:pPr>
            <a:r>
              <a:rPr lang="en-US" sz="1600" b="1" dirty="0">
                <a:latin typeface="Times New Roman" panose="02020603050405020304" pitchFamily="18" charset="0"/>
                <a:cs typeface="Times New Roman" panose="02020603050405020304" pitchFamily="18" charset="0"/>
              </a:rPr>
              <a:t>Holism</a:t>
            </a:r>
            <a:r>
              <a:rPr lang="en-US" sz="1600" dirty="0">
                <a:latin typeface="Times New Roman" panose="02020603050405020304" pitchFamily="18" charset="0"/>
                <a:cs typeface="Times New Roman" panose="02020603050405020304" pitchFamily="18" charset="0"/>
              </a:rPr>
              <a:t> - No one person is any better than anyone else on the team</a:t>
            </a:r>
          </a:p>
        </p:txBody>
      </p:sp>
    </p:spTree>
    <p:extLst>
      <p:ext uri="{BB962C8B-B14F-4D97-AF65-F5344CB8AC3E}">
        <p14:creationId xmlns:p14="http://schemas.microsoft.com/office/powerpoint/2010/main" val="16852090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4" name="TextBox 3">
            <a:extLst>
              <a:ext uri="{FF2B5EF4-FFF2-40B4-BE49-F238E27FC236}">
                <a16:creationId xmlns:a16="http://schemas.microsoft.com/office/drawing/2014/main" id="{167A8571-26EE-9F43-9F78-48F3961AD57E}"/>
              </a:ext>
            </a:extLst>
          </p:cNvPr>
          <p:cNvSpPr txBox="1"/>
          <p:nvPr/>
        </p:nvSpPr>
        <p:spPr>
          <a:xfrm>
            <a:off x="2965141" y="4686630"/>
            <a:ext cx="3213716" cy="261610"/>
          </a:xfrm>
          <a:prstGeom prst="rect">
            <a:avLst/>
          </a:prstGeom>
          <a:noFill/>
        </p:spPr>
        <p:txBody>
          <a:bodyPr wrap="square" rtlCol="0">
            <a:spAutoFit/>
          </a:bodyPr>
          <a:lstStyle/>
          <a:p>
            <a:pPr algn="ctr"/>
            <a:r>
              <a:rPr lang="en-US" sz="1100" dirty="0"/>
              <a:t>Copyright 2020 – All Rights Reserved</a:t>
            </a:r>
          </a:p>
        </p:txBody>
      </p:sp>
      <p:sp>
        <p:nvSpPr>
          <p:cNvPr id="6" name="Content Placeholder 2">
            <a:extLst>
              <a:ext uri="{FF2B5EF4-FFF2-40B4-BE49-F238E27FC236}">
                <a16:creationId xmlns:a16="http://schemas.microsoft.com/office/drawing/2014/main" id="{4B55E728-2292-434A-9104-126B33B67324}"/>
              </a:ext>
            </a:extLst>
          </p:cNvPr>
          <p:cNvSpPr txBox="1">
            <a:spLocks/>
          </p:cNvSpPr>
          <p:nvPr/>
        </p:nvSpPr>
        <p:spPr>
          <a:xfrm>
            <a:off x="722871" y="1920466"/>
            <a:ext cx="7633478" cy="799166"/>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457200" marR="0" lvl="0" indent="-355600" algn="l" rtl="0">
              <a:lnSpc>
                <a:spcPct val="120000"/>
              </a:lnSpc>
              <a:spcBef>
                <a:spcPts val="0"/>
              </a:spcBef>
              <a:spcAft>
                <a:spcPts val="0"/>
              </a:spcAft>
              <a:buClr>
                <a:schemeClr val="accent2"/>
              </a:buClr>
              <a:buSzPts val="2000"/>
              <a:buFont typeface="Montserrat Light"/>
              <a:buNone/>
              <a:defRPr sz="2000" b="0" i="0" u="none" strike="noStrike" cap="none">
                <a:solidFill>
                  <a:schemeClr val="accent2"/>
                </a:solidFill>
                <a:latin typeface="Montserrat Light"/>
                <a:ea typeface="Montserrat Light"/>
                <a:cs typeface="Montserrat Light"/>
                <a:sym typeface="Montserrat Light"/>
              </a:defRPr>
            </a:lvl1pPr>
            <a:lvl2pPr marL="914400" marR="0" lvl="1" indent="-355600" algn="l" rtl="0">
              <a:lnSpc>
                <a:spcPct val="120000"/>
              </a:lnSpc>
              <a:spcBef>
                <a:spcPts val="0"/>
              </a:spcBef>
              <a:spcAft>
                <a:spcPts val="0"/>
              </a:spcAft>
              <a:buClr>
                <a:schemeClr val="accent2"/>
              </a:buClr>
              <a:buSzPts val="3000"/>
              <a:buFont typeface="Montserrat Light"/>
              <a:buNone/>
              <a:defRPr sz="3000" b="0" i="0" u="none" strike="noStrike" cap="none">
                <a:solidFill>
                  <a:schemeClr val="accent2"/>
                </a:solidFill>
                <a:latin typeface="Montserrat Light"/>
                <a:ea typeface="Montserrat Light"/>
                <a:cs typeface="Montserrat Light"/>
                <a:sym typeface="Montserrat Light"/>
              </a:defRPr>
            </a:lvl2pPr>
            <a:lvl3pPr marL="1371600" marR="0" lvl="2" indent="-355600" algn="l" rtl="0">
              <a:lnSpc>
                <a:spcPct val="120000"/>
              </a:lnSpc>
              <a:spcBef>
                <a:spcPts val="0"/>
              </a:spcBef>
              <a:spcAft>
                <a:spcPts val="0"/>
              </a:spcAft>
              <a:buClr>
                <a:schemeClr val="accent2"/>
              </a:buClr>
              <a:buSzPts val="3000"/>
              <a:buFont typeface="Montserrat Light"/>
              <a:buNone/>
              <a:defRPr sz="3000" b="0" i="0" u="none" strike="noStrike" cap="none">
                <a:solidFill>
                  <a:schemeClr val="accent2"/>
                </a:solidFill>
                <a:latin typeface="Montserrat Light"/>
                <a:ea typeface="Montserrat Light"/>
                <a:cs typeface="Montserrat Light"/>
                <a:sym typeface="Montserrat Light"/>
              </a:defRPr>
            </a:lvl3pPr>
            <a:lvl4pPr marL="1828800" marR="0" lvl="3" indent="-355600" algn="l" rtl="0">
              <a:lnSpc>
                <a:spcPct val="120000"/>
              </a:lnSpc>
              <a:spcBef>
                <a:spcPts val="0"/>
              </a:spcBef>
              <a:spcAft>
                <a:spcPts val="0"/>
              </a:spcAft>
              <a:buClr>
                <a:schemeClr val="accent2"/>
              </a:buClr>
              <a:buSzPts val="3000"/>
              <a:buFont typeface="Montserrat Light"/>
              <a:buNone/>
              <a:defRPr sz="3000" b="0" i="0" u="none" strike="noStrike" cap="none">
                <a:solidFill>
                  <a:schemeClr val="accent2"/>
                </a:solidFill>
                <a:latin typeface="Montserrat Light"/>
                <a:ea typeface="Montserrat Light"/>
                <a:cs typeface="Montserrat Light"/>
                <a:sym typeface="Montserrat Light"/>
              </a:defRPr>
            </a:lvl4pPr>
            <a:lvl5pPr marL="2286000" marR="0" lvl="4" indent="-355600" algn="l" rtl="0">
              <a:lnSpc>
                <a:spcPct val="120000"/>
              </a:lnSpc>
              <a:spcBef>
                <a:spcPts val="0"/>
              </a:spcBef>
              <a:spcAft>
                <a:spcPts val="0"/>
              </a:spcAft>
              <a:buClr>
                <a:schemeClr val="accent2"/>
              </a:buClr>
              <a:buSzPts val="3000"/>
              <a:buFont typeface="Montserrat Light"/>
              <a:buNone/>
              <a:defRPr sz="3000" b="0" i="0" u="none" strike="noStrike" cap="none">
                <a:solidFill>
                  <a:schemeClr val="accent2"/>
                </a:solidFill>
                <a:latin typeface="Montserrat Light"/>
                <a:ea typeface="Montserrat Light"/>
                <a:cs typeface="Montserrat Light"/>
                <a:sym typeface="Montserrat Light"/>
              </a:defRPr>
            </a:lvl5pPr>
            <a:lvl6pPr marL="2743200" marR="0" lvl="5" indent="-355600" algn="l" rtl="0">
              <a:lnSpc>
                <a:spcPct val="120000"/>
              </a:lnSpc>
              <a:spcBef>
                <a:spcPts val="0"/>
              </a:spcBef>
              <a:spcAft>
                <a:spcPts val="0"/>
              </a:spcAft>
              <a:buClr>
                <a:schemeClr val="accent2"/>
              </a:buClr>
              <a:buSzPts val="3000"/>
              <a:buFont typeface="Montserrat Light"/>
              <a:buNone/>
              <a:defRPr sz="3000" b="0" i="0" u="none" strike="noStrike" cap="none">
                <a:solidFill>
                  <a:schemeClr val="accent2"/>
                </a:solidFill>
                <a:latin typeface="Montserrat Light"/>
                <a:ea typeface="Montserrat Light"/>
                <a:cs typeface="Montserrat Light"/>
                <a:sym typeface="Montserrat Light"/>
              </a:defRPr>
            </a:lvl6pPr>
            <a:lvl7pPr marL="3200400" marR="0" lvl="6" indent="-355600" algn="l" rtl="0">
              <a:lnSpc>
                <a:spcPct val="120000"/>
              </a:lnSpc>
              <a:spcBef>
                <a:spcPts val="0"/>
              </a:spcBef>
              <a:spcAft>
                <a:spcPts val="0"/>
              </a:spcAft>
              <a:buClr>
                <a:schemeClr val="accent2"/>
              </a:buClr>
              <a:buSzPts val="3000"/>
              <a:buFont typeface="Montserrat Light"/>
              <a:buNone/>
              <a:defRPr sz="3000" b="0" i="0" u="none" strike="noStrike" cap="none">
                <a:solidFill>
                  <a:schemeClr val="accent2"/>
                </a:solidFill>
                <a:latin typeface="Montserrat Light"/>
                <a:ea typeface="Montserrat Light"/>
                <a:cs typeface="Montserrat Light"/>
                <a:sym typeface="Montserrat Light"/>
              </a:defRPr>
            </a:lvl7pPr>
            <a:lvl8pPr marL="3657600" marR="0" lvl="7" indent="-355600" algn="l" rtl="0">
              <a:lnSpc>
                <a:spcPct val="120000"/>
              </a:lnSpc>
              <a:spcBef>
                <a:spcPts val="0"/>
              </a:spcBef>
              <a:spcAft>
                <a:spcPts val="0"/>
              </a:spcAft>
              <a:buClr>
                <a:schemeClr val="accent2"/>
              </a:buClr>
              <a:buSzPts val="3000"/>
              <a:buFont typeface="Montserrat Light"/>
              <a:buNone/>
              <a:defRPr sz="3000" b="0" i="0" u="none" strike="noStrike" cap="none">
                <a:solidFill>
                  <a:schemeClr val="accent2"/>
                </a:solidFill>
                <a:latin typeface="Montserrat Light"/>
                <a:ea typeface="Montserrat Light"/>
                <a:cs typeface="Montserrat Light"/>
                <a:sym typeface="Montserrat Light"/>
              </a:defRPr>
            </a:lvl8pPr>
            <a:lvl9pPr marL="4114800" marR="0" lvl="8" indent="-355600" algn="l" rtl="0">
              <a:lnSpc>
                <a:spcPct val="120000"/>
              </a:lnSpc>
              <a:spcBef>
                <a:spcPts val="0"/>
              </a:spcBef>
              <a:spcAft>
                <a:spcPts val="0"/>
              </a:spcAft>
              <a:buClr>
                <a:schemeClr val="accent2"/>
              </a:buClr>
              <a:buSzPts val="3000"/>
              <a:buFont typeface="Montserrat Light"/>
              <a:buNone/>
              <a:defRPr sz="3000" b="0" i="0" u="none" strike="noStrike" cap="none">
                <a:solidFill>
                  <a:schemeClr val="accent2"/>
                </a:solidFill>
                <a:latin typeface="Montserrat Light"/>
                <a:ea typeface="Montserrat Light"/>
                <a:cs typeface="Montserrat Light"/>
                <a:sym typeface="Montserrat Light"/>
              </a:defRPr>
            </a:lvl9pPr>
          </a:lstStyle>
          <a:p>
            <a:pPr marL="101600" lvl="0" indent="0"/>
            <a:r>
              <a:rPr lang="en-US" sz="2800" b="1" dirty="0">
                <a:solidFill>
                  <a:schemeClr val="tx1"/>
                </a:solidFill>
                <a:latin typeface="Times New Roman" panose="02020603050405020304" pitchFamily="18" charset="0"/>
                <a:cs typeface="Times New Roman" panose="02020603050405020304" pitchFamily="18" charset="0"/>
              </a:rPr>
              <a:t>Step 3: Gather your data:</a:t>
            </a:r>
            <a:endParaRPr lang="en-US" sz="2800" dirty="0">
              <a:solidFill>
                <a:schemeClr val="tx1"/>
              </a:solidFill>
              <a:latin typeface="Times New Roman" panose="02020603050405020304" pitchFamily="18" charset="0"/>
              <a:cs typeface="Times New Roman" panose="02020603050405020304" pitchFamily="18" charset="0"/>
            </a:endParaRPr>
          </a:p>
          <a:p>
            <a:pPr marL="558800" lvl="1" indent="0"/>
            <a:endParaRPr lang="en-US" sz="1800" dirty="0">
              <a:solidFill>
                <a:schemeClr val="tx1"/>
              </a:solidFill>
              <a:latin typeface="Times New Roman" panose="02020603050405020304" pitchFamily="18" charset="0"/>
              <a:cs typeface="Times New Roman" panose="02020603050405020304" pitchFamily="18" charset="0"/>
            </a:endParaRPr>
          </a:p>
          <a:p>
            <a:pPr marL="844550" lvl="1" indent="-285750">
              <a:buFont typeface="Arial" panose="020B0604020202020204" pitchFamily="34" charset="0"/>
              <a:buChar char="•"/>
            </a:pPr>
            <a:r>
              <a:rPr lang="en-US" sz="1800" dirty="0">
                <a:solidFill>
                  <a:schemeClr val="tx1"/>
                </a:solidFill>
                <a:latin typeface="Times New Roman" panose="02020603050405020304" pitchFamily="18" charset="0"/>
                <a:cs typeface="Times New Roman" panose="02020603050405020304" pitchFamily="18" charset="0"/>
              </a:rPr>
              <a:t>No matter what the issue is to be researched, you must have benchmark data to start and for comparison</a:t>
            </a:r>
          </a:p>
          <a:p>
            <a:pPr marL="844550" lvl="1" indent="-285750">
              <a:buFont typeface="Arial" panose="020B0604020202020204" pitchFamily="34" charset="0"/>
              <a:buChar char="•"/>
            </a:pPr>
            <a:r>
              <a:rPr lang="en-US" sz="1800" dirty="0">
                <a:solidFill>
                  <a:schemeClr val="tx1"/>
                </a:solidFill>
                <a:latin typeface="Times New Roman" panose="02020603050405020304" pitchFamily="18" charset="0"/>
                <a:cs typeface="Times New Roman" panose="02020603050405020304" pitchFamily="18" charset="0"/>
              </a:rPr>
              <a:t>Then establish a dashboard, helps prove value</a:t>
            </a:r>
          </a:p>
          <a:p>
            <a:pPr marL="844550" lvl="1" indent="-285750">
              <a:buFont typeface="Arial" panose="020B0604020202020204" pitchFamily="34" charset="0"/>
              <a:buChar char="•"/>
            </a:pPr>
            <a:r>
              <a:rPr lang="en-US" sz="1800" dirty="0">
                <a:solidFill>
                  <a:schemeClr val="tx1"/>
                </a:solidFill>
                <a:latin typeface="Times New Roman" panose="02020603050405020304" pitchFamily="18" charset="0"/>
                <a:cs typeface="Times New Roman" panose="02020603050405020304" pitchFamily="18" charset="0"/>
              </a:rPr>
              <a:t>Gathering of data must be consistent, without variation; for example, every day at the same time depending on the issue</a:t>
            </a:r>
          </a:p>
          <a:p>
            <a:pPr marL="1301750" lvl="2" indent="-285750">
              <a:buFont typeface="Arial" panose="020B0604020202020204" pitchFamily="34" charset="0"/>
              <a:buChar char="•"/>
            </a:pPr>
            <a:r>
              <a:rPr lang="en-US" sz="1800" dirty="0">
                <a:solidFill>
                  <a:schemeClr val="tx1"/>
                </a:solidFill>
                <a:latin typeface="Times New Roman" panose="02020603050405020304" pitchFamily="18" charset="0"/>
                <a:cs typeface="Times New Roman" panose="02020603050405020304" pitchFamily="18" charset="0"/>
              </a:rPr>
              <a:t>Will facilitate areas to be addressed</a:t>
            </a:r>
          </a:p>
          <a:p>
            <a:pPr marL="844550" lvl="1" indent="-285750">
              <a:buFont typeface="Arial" panose="020B0604020202020204" pitchFamily="34" charset="0"/>
              <a:buChar char="•"/>
            </a:pPr>
            <a:r>
              <a:rPr lang="en-US" sz="1800" dirty="0">
                <a:solidFill>
                  <a:schemeClr val="tx1"/>
                </a:solidFill>
                <a:latin typeface="Times New Roman" panose="02020603050405020304" pitchFamily="18" charset="0"/>
                <a:cs typeface="Times New Roman" panose="02020603050405020304" pitchFamily="18" charset="0"/>
              </a:rPr>
              <a:t>Again. identify areas of obstacles, work-arounds, and bottlenecks</a:t>
            </a:r>
          </a:p>
          <a:p>
            <a:pPr marL="101600" indent="0"/>
            <a:endParaRPr lang="en-US" sz="1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275111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4" name="TextBox 3">
            <a:extLst>
              <a:ext uri="{FF2B5EF4-FFF2-40B4-BE49-F238E27FC236}">
                <a16:creationId xmlns:a16="http://schemas.microsoft.com/office/drawing/2014/main" id="{167A8571-26EE-9F43-9F78-48F3961AD57E}"/>
              </a:ext>
            </a:extLst>
          </p:cNvPr>
          <p:cNvSpPr txBox="1"/>
          <p:nvPr/>
        </p:nvSpPr>
        <p:spPr>
          <a:xfrm>
            <a:off x="2965141" y="4686630"/>
            <a:ext cx="3213716" cy="261610"/>
          </a:xfrm>
          <a:prstGeom prst="rect">
            <a:avLst/>
          </a:prstGeom>
          <a:noFill/>
        </p:spPr>
        <p:txBody>
          <a:bodyPr wrap="square" rtlCol="0">
            <a:spAutoFit/>
          </a:bodyPr>
          <a:lstStyle/>
          <a:p>
            <a:pPr algn="ctr"/>
            <a:r>
              <a:rPr lang="en-US" sz="1100" dirty="0"/>
              <a:t>Copyright 2020 – All Rights Reserved</a:t>
            </a:r>
          </a:p>
        </p:txBody>
      </p:sp>
      <p:sp>
        <p:nvSpPr>
          <p:cNvPr id="6" name="Content Placeholder 2">
            <a:extLst>
              <a:ext uri="{FF2B5EF4-FFF2-40B4-BE49-F238E27FC236}">
                <a16:creationId xmlns:a16="http://schemas.microsoft.com/office/drawing/2014/main" id="{4B55E728-2292-434A-9104-126B33B67324}"/>
              </a:ext>
            </a:extLst>
          </p:cNvPr>
          <p:cNvSpPr txBox="1">
            <a:spLocks/>
          </p:cNvSpPr>
          <p:nvPr/>
        </p:nvSpPr>
        <p:spPr>
          <a:xfrm>
            <a:off x="884838" y="1952711"/>
            <a:ext cx="8158578" cy="799166"/>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457200" marR="0" lvl="0" indent="-355600" algn="l" rtl="0">
              <a:lnSpc>
                <a:spcPct val="120000"/>
              </a:lnSpc>
              <a:spcBef>
                <a:spcPts val="0"/>
              </a:spcBef>
              <a:spcAft>
                <a:spcPts val="0"/>
              </a:spcAft>
              <a:buClr>
                <a:schemeClr val="accent2"/>
              </a:buClr>
              <a:buSzPts val="2000"/>
              <a:buFont typeface="Montserrat Light"/>
              <a:buNone/>
              <a:defRPr sz="2000" b="0" i="0" u="none" strike="noStrike" cap="none">
                <a:solidFill>
                  <a:schemeClr val="accent2"/>
                </a:solidFill>
                <a:latin typeface="Montserrat Light"/>
                <a:ea typeface="Montserrat Light"/>
                <a:cs typeface="Montserrat Light"/>
                <a:sym typeface="Montserrat Light"/>
              </a:defRPr>
            </a:lvl1pPr>
            <a:lvl2pPr marL="914400" marR="0" lvl="1" indent="-355600" algn="l" rtl="0">
              <a:lnSpc>
                <a:spcPct val="120000"/>
              </a:lnSpc>
              <a:spcBef>
                <a:spcPts val="0"/>
              </a:spcBef>
              <a:spcAft>
                <a:spcPts val="0"/>
              </a:spcAft>
              <a:buClr>
                <a:schemeClr val="accent2"/>
              </a:buClr>
              <a:buSzPts val="3000"/>
              <a:buFont typeface="Montserrat Light"/>
              <a:buNone/>
              <a:defRPr sz="3000" b="0" i="0" u="none" strike="noStrike" cap="none">
                <a:solidFill>
                  <a:schemeClr val="accent2"/>
                </a:solidFill>
                <a:latin typeface="Montserrat Light"/>
                <a:ea typeface="Montserrat Light"/>
                <a:cs typeface="Montserrat Light"/>
                <a:sym typeface="Montserrat Light"/>
              </a:defRPr>
            </a:lvl2pPr>
            <a:lvl3pPr marL="1371600" marR="0" lvl="2" indent="-355600" algn="l" rtl="0">
              <a:lnSpc>
                <a:spcPct val="120000"/>
              </a:lnSpc>
              <a:spcBef>
                <a:spcPts val="0"/>
              </a:spcBef>
              <a:spcAft>
                <a:spcPts val="0"/>
              </a:spcAft>
              <a:buClr>
                <a:schemeClr val="accent2"/>
              </a:buClr>
              <a:buSzPts val="3000"/>
              <a:buFont typeface="Montserrat Light"/>
              <a:buNone/>
              <a:defRPr sz="3000" b="0" i="0" u="none" strike="noStrike" cap="none">
                <a:solidFill>
                  <a:schemeClr val="accent2"/>
                </a:solidFill>
                <a:latin typeface="Montserrat Light"/>
                <a:ea typeface="Montserrat Light"/>
                <a:cs typeface="Montserrat Light"/>
                <a:sym typeface="Montserrat Light"/>
              </a:defRPr>
            </a:lvl3pPr>
            <a:lvl4pPr marL="1828800" marR="0" lvl="3" indent="-355600" algn="l" rtl="0">
              <a:lnSpc>
                <a:spcPct val="120000"/>
              </a:lnSpc>
              <a:spcBef>
                <a:spcPts val="0"/>
              </a:spcBef>
              <a:spcAft>
                <a:spcPts val="0"/>
              </a:spcAft>
              <a:buClr>
                <a:schemeClr val="accent2"/>
              </a:buClr>
              <a:buSzPts val="3000"/>
              <a:buFont typeface="Montserrat Light"/>
              <a:buNone/>
              <a:defRPr sz="3000" b="0" i="0" u="none" strike="noStrike" cap="none">
                <a:solidFill>
                  <a:schemeClr val="accent2"/>
                </a:solidFill>
                <a:latin typeface="Montserrat Light"/>
                <a:ea typeface="Montserrat Light"/>
                <a:cs typeface="Montserrat Light"/>
                <a:sym typeface="Montserrat Light"/>
              </a:defRPr>
            </a:lvl4pPr>
            <a:lvl5pPr marL="2286000" marR="0" lvl="4" indent="-355600" algn="l" rtl="0">
              <a:lnSpc>
                <a:spcPct val="120000"/>
              </a:lnSpc>
              <a:spcBef>
                <a:spcPts val="0"/>
              </a:spcBef>
              <a:spcAft>
                <a:spcPts val="0"/>
              </a:spcAft>
              <a:buClr>
                <a:schemeClr val="accent2"/>
              </a:buClr>
              <a:buSzPts val="3000"/>
              <a:buFont typeface="Montserrat Light"/>
              <a:buNone/>
              <a:defRPr sz="3000" b="0" i="0" u="none" strike="noStrike" cap="none">
                <a:solidFill>
                  <a:schemeClr val="accent2"/>
                </a:solidFill>
                <a:latin typeface="Montserrat Light"/>
                <a:ea typeface="Montserrat Light"/>
                <a:cs typeface="Montserrat Light"/>
                <a:sym typeface="Montserrat Light"/>
              </a:defRPr>
            </a:lvl5pPr>
            <a:lvl6pPr marL="2743200" marR="0" lvl="5" indent="-355600" algn="l" rtl="0">
              <a:lnSpc>
                <a:spcPct val="120000"/>
              </a:lnSpc>
              <a:spcBef>
                <a:spcPts val="0"/>
              </a:spcBef>
              <a:spcAft>
                <a:spcPts val="0"/>
              </a:spcAft>
              <a:buClr>
                <a:schemeClr val="accent2"/>
              </a:buClr>
              <a:buSzPts val="3000"/>
              <a:buFont typeface="Montserrat Light"/>
              <a:buNone/>
              <a:defRPr sz="3000" b="0" i="0" u="none" strike="noStrike" cap="none">
                <a:solidFill>
                  <a:schemeClr val="accent2"/>
                </a:solidFill>
                <a:latin typeface="Montserrat Light"/>
                <a:ea typeface="Montserrat Light"/>
                <a:cs typeface="Montserrat Light"/>
                <a:sym typeface="Montserrat Light"/>
              </a:defRPr>
            </a:lvl6pPr>
            <a:lvl7pPr marL="3200400" marR="0" lvl="6" indent="-355600" algn="l" rtl="0">
              <a:lnSpc>
                <a:spcPct val="120000"/>
              </a:lnSpc>
              <a:spcBef>
                <a:spcPts val="0"/>
              </a:spcBef>
              <a:spcAft>
                <a:spcPts val="0"/>
              </a:spcAft>
              <a:buClr>
                <a:schemeClr val="accent2"/>
              </a:buClr>
              <a:buSzPts val="3000"/>
              <a:buFont typeface="Montserrat Light"/>
              <a:buNone/>
              <a:defRPr sz="3000" b="0" i="0" u="none" strike="noStrike" cap="none">
                <a:solidFill>
                  <a:schemeClr val="accent2"/>
                </a:solidFill>
                <a:latin typeface="Montserrat Light"/>
                <a:ea typeface="Montserrat Light"/>
                <a:cs typeface="Montserrat Light"/>
                <a:sym typeface="Montserrat Light"/>
              </a:defRPr>
            </a:lvl7pPr>
            <a:lvl8pPr marL="3657600" marR="0" lvl="7" indent="-355600" algn="l" rtl="0">
              <a:lnSpc>
                <a:spcPct val="120000"/>
              </a:lnSpc>
              <a:spcBef>
                <a:spcPts val="0"/>
              </a:spcBef>
              <a:spcAft>
                <a:spcPts val="0"/>
              </a:spcAft>
              <a:buClr>
                <a:schemeClr val="accent2"/>
              </a:buClr>
              <a:buSzPts val="3000"/>
              <a:buFont typeface="Montserrat Light"/>
              <a:buNone/>
              <a:defRPr sz="3000" b="0" i="0" u="none" strike="noStrike" cap="none">
                <a:solidFill>
                  <a:schemeClr val="accent2"/>
                </a:solidFill>
                <a:latin typeface="Montserrat Light"/>
                <a:ea typeface="Montserrat Light"/>
                <a:cs typeface="Montserrat Light"/>
                <a:sym typeface="Montserrat Light"/>
              </a:defRPr>
            </a:lvl8pPr>
            <a:lvl9pPr marL="4114800" marR="0" lvl="8" indent="-355600" algn="l" rtl="0">
              <a:lnSpc>
                <a:spcPct val="120000"/>
              </a:lnSpc>
              <a:spcBef>
                <a:spcPts val="0"/>
              </a:spcBef>
              <a:spcAft>
                <a:spcPts val="0"/>
              </a:spcAft>
              <a:buClr>
                <a:schemeClr val="accent2"/>
              </a:buClr>
              <a:buSzPts val="3000"/>
              <a:buFont typeface="Montserrat Light"/>
              <a:buNone/>
              <a:defRPr sz="3000" b="0" i="0" u="none" strike="noStrike" cap="none">
                <a:solidFill>
                  <a:schemeClr val="accent2"/>
                </a:solidFill>
                <a:latin typeface="Montserrat Light"/>
                <a:ea typeface="Montserrat Light"/>
                <a:cs typeface="Montserrat Light"/>
                <a:sym typeface="Montserrat Light"/>
              </a:defRPr>
            </a:lvl9pPr>
          </a:lstStyle>
          <a:p>
            <a:pPr marL="101600" lvl="0" indent="0"/>
            <a:r>
              <a:rPr lang="en-US" sz="2800" b="1" dirty="0">
                <a:solidFill>
                  <a:schemeClr val="tx1"/>
                </a:solidFill>
                <a:latin typeface="Times New Roman" panose="02020603050405020304" pitchFamily="18" charset="0"/>
                <a:cs typeface="Times New Roman" panose="02020603050405020304" pitchFamily="18" charset="0"/>
              </a:rPr>
              <a:t>Step 4: Work towards your goal(s):</a:t>
            </a:r>
          </a:p>
          <a:p>
            <a:pPr marL="101600" lvl="0" indent="0"/>
            <a:endParaRPr lang="en-US" sz="1800" dirty="0">
              <a:solidFill>
                <a:schemeClr val="tx1"/>
              </a:solidFill>
              <a:latin typeface="Times New Roman" panose="02020603050405020304" pitchFamily="18" charset="0"/>
              <a:cs typeface="Times New Roman" panose="02020603050405020304" pitchFamily="18" charset="0"/>
            </a:endParaRPr>
          </a:p>
          <a:p>
            <a:pPr marL="101600" lvl="0" indent="0"/>
            <a:endParaRPr lang="en-US" sz="1800" dirty="0">
              <a:solidFill>
                <a:schemeClr val="tx1"/>
              </a:solidFill>
              <a:latin typeface="Times New Roman" panose="02020603050405020304" pitchFamily="18" charset="0"/>
              <a:cs typeface="Times New Roman" panose="02020603050405020304" pitchFamily="18" charset="0"/>
            </a:endParaRPr>
          </a:p>
          <a:p>
            <a:pPr marL="844550" lvl="1" indent="-285750">
              <a:buFont typeface="Arial" panose="020B0604020202020204" pitchFamily="34" charset="0"/>
              <a:buChar char="•"/>
            </a:pPr>
            <a:r>
              <a:rPr lang="en-US" sz="1800" dirty="0">
                <a:solidFill>
                  <a:schemeClr val="tx1"/>
                </a:solidFill>
                <a:latin typeface="Times New Roman" panose="02020603050405020304" pitchFamily="18" charset="0"/>
                <a:cs typeface="Times New Roman" panose="02020603050405020304" pitchFamily="18" charset="0"/>
              </a:rPr>
              <a:t>Establish your teams </a:t>
            </a:r>
          </a:p>
          <a:p>
            <a:pPr marL="1301750" lvl="2" indent="-285750">
              <a:buFont typeface="Arial" panose="020B0604020202020204" pitchFamily="34" charset="0"/>
              <a:buChar char="•"/>
            </a:pPr>
            <a:r>
              <a:rPr lang="en-US" sz="1600" dirty="0">
                <a:solidFill>
                  <a:schemeClr val="tx1"/>
                </a:solidFill>
                <a:latin typeface="Times New Roman" panose="02020603050405020304" pitchFamily="18" charset="0"/>
                <a:cs typeface="Times New Roman" panose="02020603050405020304" pitchFamily="18" charset="0"/>
              </a:rPr>
              <a:t>A team is a group of individuals working together to achieve their goal. </a:t>
            </a:r>
          </a:p>
          <a:p>
            <a:pPr marL="844550" lvl="1" indent="-285750">
              <a:buFont typeface="Arial" panose="020B0604020202020204" pitchFamily="34" charset="0"/>
              <a:buChar char="•"/>
            </a:pPr>
            <a:r>
              <a:rPr lang="en-US" sz="1800" dirty="0">
                <a:solidFill>
                  <a:schemeClr val="tx1"/>
                </a:solidFill>
                <a:latin typeface="Times New Roman" panose="02020603050405020304" pitchFamily="18" charset="0"/>
                <a:cs typeface="Times New Roman" panose="02020603050405020304" pitchFamily="18" charset="0"/>
              </a:rPr>
              <a:t>Empower your teams</a:t>
            </a:r>
          </a:p>
          <a:p>
            <a:pPr marL="1301750" lvl="2" indent="-285750">
              <a:buFont typeface="Arial" panose="020B0604020202020204" pitchFamily="34" charset="0"/>
              <a:buChar char="•"/>
            </a:pPr>
            <a:r>
              <a:rPr lang="en-US" sz="1800" dirty="0">
                <a:solidFill>
                  <a:schemeClr val="tx1"/>
                </a:solidFill>
                <a:latin typeface="Times New Roman" panose="02020603050405020304" pitchFamily="18" charset="0"/>
                <a:cs typeface="Times New Roman" panose="02020603050405020304" pitchFamily="18" charset="0"/>
              </a:rPr>
              <a:t>Give them what they need to accomplish the goals</a:t>
            </a:r>
          </a:p>
          <a:p>
            <a:pPr marL="1301750" lvl="2" indent="-285750">
              <a:buFont typeface="Arial" panose="020B0604020202020204" pitchFamily="34" charset="0"/>
              <a:buChar char="•"/>
            </a:pPr>
            <a:r>
              <a:rPr lang="en-US" sz="1800" dirty="0">
                <a:solidFill>
                  <a:schemeClr val="tx1"/>
                </a:solidFill>
                <a:latin typeface="Times New Roman" panose="02020603050405020304" pitchFamily="18" charset="0"/>
                <a:cs typeface="Times New Roman" panose="02020603050405020304" pitchFamily="18" charset="0"/>
              </a:rPr>
              <a:t>Focus and reward based on outcomes, not tasks clicked off a list</a:t>
            </a:r>
          </a:p>
          <a:p>
            <a:pPr marL="1016000" lvl="2" indent="0"/>
            <a:endParaRPr lang="en-US" sz="1800" dirty="0">
              <a:solidFill>
                <a:schemeClr val="tx1"/>
              </a:solidFill>
              <a:latin typeface="Times New Roman" panose="02020603050405020304" pitchFamily="18" charset="0"/>
              <a:cs typeface="Times New Roman" panose="02020603050405020304" pitchFamily="18" charset="0"/>
            </a:endParaRPr>
          </a:p>
          <a:p>
            <a:pPr marL="101600" lvl="0" indent="0"/>
            <a:r>
              <a:rPr lang="en-US" b="1" dirty="0">
                <a:solidFill>
                  <a:schemeClr val="tx1"/>
                </a:solidFill>
                <a:latin typeface="Times New Roman" panose="02020603050405020304" pitchFamily="18" charset="0"/>
                <a:cs typeface="Times New Roman" panose="02020603050405020304" pitchFamily="18" charset="0"/>
              </a:rPr>
              <a:t>Make sure that what is achieved matches your indicators of success.</a:t>
            </a:r>
            <a:endParaRPr lang="en-US" dirty="0">
              <a:solidFill>
                <a:schemeClr val="tx1"/>
              </a:solidFill>
              <a:latin typeface="Times New Roman" panose="02020603050405020304" pitchFamily="18" charset="0"/>
              <a:cs typeface="Times New Roman" panose="02020603050405020304" pitchFamily="18" charset="0"/>
            </a:endParaRPr>
          </a:p>
          <a:p>
            <a:pPr marL="101600" indent="0"/>
            <a:endParaRPr lang="en-US" sz="1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424526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69E708D-AAD1-A04F-A23E-0E5667E8B8DF}"/>
              </a:ext>
            </a:extLst>
          </p:cNvPr>
          <p:cNvSpPr/>
          <p:nvPr/>
        </p:nvSpPr>
        <p:spPr>
          <a:xfrm>
            <a:off x="1444752" y="2056438"/>
            <a:ext cx="5943600" cy="1541448"/>
          </a:xfrm>
          <a:prstGeom prst="rect">
            <a:avLst/>
          </a:prstGeom>
        </p:spPr>
        <p:txBody>
          <a:bodyPr wrap="square">
            <a:spAutoFit/>
          </a:bodyPr>
          <a:lstStyle/>
          <a:p>
            <a:pPr algn="ctr">
              <a:spcAft>
                <a:spcPts val="450"/>
              </a:spcAft>
            </a:pPr>
            <a:r>
              <a:rPr lang="en-US" sz="1800" dirty="0">
                <a:solidFill>
                  <a:schemeClr val="tx1"/>
                </a:solidFill>
                <a:latin typeface="Times New Roman" panose="02020603050405020304" pitchFamily="18" charset="0"/>
                <a:cs typeface="Times New Roman" panose="02020603050405020304" pitchFamily="18" charset="0"/>
              </a:rPr>
              <a:t>Ticking off tasks on our to-do lists might make us </a:t>
            </a:r>
            <a:r>
              <a:rPr lang="en-US" sz="1800" i="1" dirty="0">
                <a:solidFill>
                  <a:schemeClr val="tx1"/>
                </a:solidFill>
                <a:latin typeface="Times New Roman" panose="02020603050405020304" pitchFamily="18" charset="0"/>
                <a:cs typeface="Times New Roman" panose="02020603050405020304" pitchFamily="18" charset="0"/>
              </a:rPr>
              <a:t>feel </a:t>
            </a:r>
            <a:r>
              <a:rPr lang="en-US" sz="1800" dirty="0">
                <a:solidFill>
                  <a:schemeClr val="tx1"/>
                </a:solidFill>
                <a:latin typeface="Times New Roman" panose="02020603050405020304" pitchFamily="18" charset="0"/>
                <a:cs typeface="Times New Roman" panose="02020603050405020304" pitchFamily="18" charset="0"/>
              </a:rPr>
              <a:t>productive. But to truly </a:t>
            </a:r>
            <a:r>
              <a:rPr lang="en-US" sz="1800" i="1" dirty="0">
                <a:solidFill>
                  <a:schemeClr val="tx1"/>
                </a:solidFill>
                <a:latin typeface="Times New Roman" panose="02020603050405020304" pitchFamily="18" charset="0"/>
                <a:cs typeface="Times New Roman" panose="02020603050405020304" pitchFamily="18" charset="0"/>
              </a:rPr>
              <a:t>be</a:t>
            </a:r>
            <a:r>
              <a:rPr lang="en-US" sz="1800" dirty="0">
                <a:solidFill>
                  <a:schemeClr val="tx1"/>
                </a:solidFill>
                <a:latin typeface="Times New Roman" panose="02020603050405020304" pitchFamily="18" charset="0"/>
                <a:cs typeface="Times New Roman" panose="02020603050405020304" pitchFamily="18" charset="0"/>
              </a:rPr>
              <a:t> productive, we must clearly visualize the outcomes we want and design everything we do around getting them.</a:t>
            </a:r>
          </a:p>
          <a:p>
            <a:pPr lvl="1" algn="ctr">
              <a:spcAft>
                <a:spcPts val="450"/>
              </a:spcAft>
            </a:pPr>
            <a:r>
              <a:rPr lang="en-US" sz="1800" b="1" dirty="0">
                <a:solidFill>
                  <a:schemeClr val="tx1"/>
                </a:solidFill>
                <a:latin typeface="Times New Roman" panose="02020603050405020304" pitchFamily="18" charset="0"/>
                <a:cs typeface="Times New Roman" panose="02020603050405020304" pitchFamily="18" charset="0"/>
              </a:rPr>
              <a:t>Marcela </a:t>
            </a:r>
            <a:r>
              <a:rPr lang="en-US" sz="1800" b="1" dirty="0" err="1">
                <a:solidFill>
                  <a:schemeClr val="tx1"/>
                </a:solidFill>
                <a:latin typeface="Times New Roman" panose="02020603050405020304" pitchFamily="18" charset="0"/>
                <a:cs typeface="Times New Roman" panose="02020603050405020304" pitchFamily="18" charset="0"/>
              </a:rPr>
              <a:t>Sapone</a:t>
            </a:r>
            <a:endParaRPr lang="en-US" sz="1800" dirty="0">
              <a:solidFill>
                <a:schemeClr val="tx1"/>
              </a:solidFill>
              <a:latin typeface="Times New Roman" panose="02020603050405020304" pitchFamily="18" charset="0"/>
              <a:cs typeface="Times New Roman" panose="02020603050405020304" pitchFamily="18" charset="0"/>
            </a:endParaRPr>
          </a:p>
        </p:txBody>
      </p:sp>
      <p:sp>
        <p:nvSpPr>
          <p:cNvPr id="3" name="Footer Placeholder 2">
            <a:extLst>
              <a:ext uri="{FF2B5EF4-FFF2-40B4-BE49-F238E27FC236}">
                <a16:creationId xmlns:a16="http://schemas.microsoft.com/office/drawing/2014/main" id="{8AA8F955-CA47-AC49-B945-90A86100E3E5}"/>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Copyright 2020 – All Rights Reserved</a:t>
            </a:r>
          </a:p>
        </p:txBody>
      </p:sp>
      <p:sp>
        <p:nvSpPr>
          <p:cNvPr id="5" name="Slide Number Placeholder 4">
            <a:extLst>
              <a:ext uri="{FF2B5EF4-FFF2-40B4-BE49-F238E27FC236}">
                <a16:creationId xmlns:a16="http://schemas.microsoft.com/office/drawing/2014/main" id="{4CAA3BBE-3F34-3E4B-AE5F-0EF3A57A1E5D}"/>
              </a:ext>
            </a:extLst>
          </p:cNvPr>
          <p:cNvSpPr>
            <a:spLocks noGrp="1"/>
          </p:cNvSpPr>
          <p:nvPr>
            <p:ph type="sldNum" sz="quarter" idx="12"/>
          </p:nvPr>
        </p:nvSpPr>
        <p:spPr/>
        <p:txBody>
          <a:bodyPr/>
          <a:lstStyle/>
          <a:p>
            <a:fld id="{55EE628B-EBBA-1145-9445-A3CB26F690C0}" type="slidenum">
              <a:rPr lang="en-US" smtClean="0"/>
              <a:t>36</a:t>
            </a:fld>
            <a:endParaRPr lang="en-US"/>
          </a:p>
        </p:txBody>
      </p:sp>
      <p:sp>
        <p:nvSpPr>
          <p:cNvPr id="8" name="Title 7">
            <a:extLst>
              <a:ext uri="{FF2B5EF4-FFF2-40B4-BE49-F238E27FC236}">
                <a16:creationId xmlns:a16="http://schemas.microsoft.com/office/drawing/2014/main" id="{C54BF818-DD46-B74A-B647-C82AF2E7FDAA}"/>
              </a:ext>
            </a:extLst>
          </p:cNvPr>
          <p:cNvSpPr>
            <a:spLocks noGrp="1"/>
          </p:cNvSpPr>
          <p:nvPr>
            <p:ph type="title"/>
          </p:nvPr>
        </p:nvSpPr>
        <p:spPr>
          <a:xfrm>
            <a:off x="776450" y="402700"/>
            <a:ext cx="4417342" cy="856800"/>
          </a:xfrm>
        </p:spPr>
        <p:txBody>
          <a:bodyPr/>
          <a:lstStyle/>
          <a:p>
            <a:r>
              <a:rPr lang="en-US" sz="2400" dirty="0">
                <a:latin typeface="Times New Roman" panose="02020603050405020304" pitchFamily="18" charset="0"/>
                <a:cs typeface="Times New Roman" panose="02020603050405020304" pitchFamily="18" charset="0"/>
              </a:rPr>
              <a:t>Focus on Outcomes, Not Tasks</a:t>
            </a:r>
          </a:p>
        </p:txBody>
      </p:sp>
    </p:spTree>
    <p:extLst>
      <p:ext uri="{BB962C8B-B14F-4D97-AF65-F5344CB8AC3E}">
        <p14:creationId xmlns:p14="http://schemas.microsoft.com/office/powerpoint/2010/main" val="27708208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15"/>
          <p:cNvSpPr txBox="1">
            <a:spLocks noGrp="1"/>
          </p:cNvSpPr>
          <p:nvPr>
            <p:ph type="ctrTitle"/>
          </p:nvPr>
        </p:nvSpPr>
        <p:spPr>
          <a:xfrm>
            <a:off x="278901" y="289710"/>
            <a:ext cx="6974332" cy="479815"/>
          </a:xfrm>
          <a:prstGeom prst="rect">
            <a:avLst/>
          </a:prstGeom>
        </p:spPr>
        <p:txBody>
          <a:bodyPr spcFirstLastPara="1" wrap="square" lIns="0" tIns="0" rIns="0" bIns="0" anchor="b" anchorCtr="0">
            <a:noAutofit/>
          </a:bodyPr>
          <a:lstStyle/>
          <a:p>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Two items you MUST have to achieve SUCCESS!</a:t>
            </a:r>
          </a:p>
        </p:txBody>
      </p:sp>
      <p:sp>
        <p:nvSpPr>
          <p:cNvPr id="4" name="TextBox 3">
            <a:extLst>
              <a:ext uri="{FF2B5EF4-FFF2-40B4-BE49-F238E27FC236}">
                <a16:creationId xmlns:a16="http://schemas.microsoft.com/office/drawing/2014/main" id="{167A8571-26EE-9F43-9F78-48F3961AD57E}"/>
              </a:ext>
            </a:extLst>
          </p:cNvPr>
          <p:cNvSpPr txBox="1"/>
          <p:nvPr/>
        </p:nvSpPr>
        <p:spPr>
          <a:xfrm>
            <a:off x="2965141" y="4686630"/>
            <a:ext cx="3213716" cy="261610"/>
          </a:xfrm>
          <a:prstGeom prst="rect">
            <a:avLst/>
          </a:prstGeom>
          <a:noFill/>
        </p:spPr>
        <p:txBody>
          <a:bodyPr wrap="square" rtlCol="0">
            <a:spAutoFit/>
          </a:bodyPr>
          <a:lstStyle/>
          <a:p>
            <a:pPr algn="ctr"/>
            <a:r>
              <a:rPr lang="en-US" sz="1100" dirty="0"/>
              <a:t>Copyright 2020 – All Rights Reserved</a:t>
            </a:r>
          </a:p>
        </p:txBody>
      </p:sp>
      <p:sp>
        <p:nvSpPr>
          <p:cNvPr id="6" name="Content Placeholder 2">
            <a:extLst>
              <a:ext uri="{FF2B5EF4-FFF2-40B4-BE49-F238E27FC236}">
                <a16:creationId xmlns:a16="http://schemas.microsoft.com/office/drawing/2014/main" id="{4B55E728-2292-434A-9104-126B33B67324}"/>
              </a:ext>
            </a:extLst>
          </p:cNvPr>
          <p:cNvSpPr txBox="1">
            <a:spLocks/>
          </p:cNvSpPr>
          <p:nvPr/>
        </p:nvSpPr>
        <p:spPr>
          <a:xfrm>
            <a:off x="563731" y="1986186"/>
            <a:ext cx="8158578" cy="1483782"/>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457200" marR="0" lvl="0" indent="-355600" algn="l" rtl="0">
              <a:lnSpc>
                <a:spcPct val="120000"/>
              </a:lnSpc>
              <a:spcBef>
                <a:spcPts val="0"/>
              </a:spcBef>
              <a:spcAft>
                <a:spcPts val="0"/>
              </a:spcAft>
              <a:buClr>
                <a:schemeClr val="accent2"/>
              </a:buClr>
              <a:buSzPts val="2000"/>
              <a:buFont typeface="Montserrat Light"/>
              <a:buNone/>
              <a:defRPr sz="2000" b="0" i="0" u="none" strike="noStrike" cap="none">
                <a:solidFill>
                  <a:schemeClr val="accent2"/>
                </a:solidFill>
                <a:latin typeface="Montserrat Light"/>
                <a:ea typeface="Montserrat Light"/>
                <a:cs typeface="Montserrat Light"/>
                <a:sym typeface="Montserrat Light"/>
              </a:defRPr>
            </a:lvl1pPr>
            <a:lvl2pPr marL="914400" marR="0" lvl="1" indent="-355600" algn="l" rtl="0">
              <a:lnSpc>
                <a:spcPct val="120000"/>
              </a:lnSpc>
              <a:spcBef>
                <a:spcPts val="0"/>
              </a:spcBef>
              <a:spcAft>
                <a:spcPts val="0"/>
              </a:spcAft>
              <a:buClr>
                <a:schemeClr val="accent2"/>
              </a:buClr>
              <a:buSzPts val="3000"/>
              <a:buFont typeface="Montserrat Light"/>
              <a:buNone/>
              <a:defRPr sz="3000" b="0" i="0" u="none" strike="noStrike" cap="none">
                <a:solidFill>
                  <a:schemeClr val="accent2"/>
                </a:solidFill>
                <a:latin typeface="Montserrat Light"/>
                <a:ea typeface="Montserrat Light"/>
                <a:cs typeface="Montserrat Light"/>
                <a:sym typeface="Montserrat Light"/>
              </a:defRPr>
            </a:lvl2pPr>
            <a:lvl3pPr marL="1371600" marR="0" lvl="2" indent="-355600" algn="l" rtl="0">
              <a:lnSpc>
                <a:spcPct val="120000"/>
              </a:lnSpc>
              <a:spcBef>
                <a:spcPts val="0"/>
              </a:spcBef>
              <a:spcAft>
                <a:spcPts val="0"/>
              </a:spcAft>
              <a:buClr>
                <a:schemeClr val="accent2"/>
              </a:buClr>
              <a:buSzPts val="3000"/>
              <a:buFont typeface="Montserrat Light"/>
              <a:buNone/>
              <a:defRPr sz="3000" b="0" i="0" u="none" strike="noStrike" cap="none">
                <a:solidFill>
                  <a:schemeClr val="accent2"/>
                </a:solidFill>
                <a:latin typeface="Montserrat Light"/>
                <a:ea typeface="Montserrat Light"/>
                <a:cs typeface="Montserrat Light"/>
                <a:sym typeface="Montserrat Light"/>
              </a:defRPr>
            </a:lvl3pPr>
            <a:lvl4pPr marL="1828800" marR="0" lvl="3" indent="-355600" algn="l" rtl="0">
              <a:lnSpc>
                <a:spcPct val="120000"/>
              </a:lnSpc>
              <a:spcBef>
                <a:spcPts val="0"/>
              </a:spcBef>
              <a:spcAft>
                <a:spcPts val="0"/>
              </a:spcAft>
              <a:buClr>
                <a:schemeClr val="accent2"/>
              </a:buClr>
              <a:buSzPts val="3000"/>
              <a:buFont typeface="Montserrat Light"/>
              <a:buNone/>
              <a:defRPr sz="3000" b="0" i="0" u="none" strike="noStrike" cap="none">
                <a:solidFill>
                  <a:schemeClr val="accent2"/>
                </a:solidFill>
                <a:latin typeface="Montserrat Light"/>
                <a:ea typeface="Montserrat Light"/>
                <a:cs typeface="Montserrat Light"/>
                <a:sym typeface="Montserrat Light"/>
              </a:defRPr>
            </a:lvl4pPr>
            <a:lvl5pPr marL="2286000" marR="0" lvl="4" indent="-355600" algn="l" rtl="0">
              <a:lnSpc>
                <a:spcPct val="120000"/>
              </a:lnSpc>
              <a:spcBef>
                <a:spcPts val="0"/>
              </a:spcBef>
              <a:spcAft>
                <a:spcPts val="0"/>
              </a:spcAft>
              <a:buClr>
                <a:schemeClr val="accent2"/>
              </a:buClr>
              <a:buSzPts val="3000"/>
              <a:buFont typeface="Montserrat Light"/>
              <a:buNone/>
              <a:defRPr sz="3000" b="0" i="0" u="none" strike="noStrike" cap="none">
                <a:solidFill>
                  <a:schemeClr val="accent2"/>
                </a:solidFill>
                <a:latin typeface="Montserrat Light"/>
                <a:ea typeface="Montserrat Light"/>
                <a:cs typeface="Montserrat Light"/>
                <a:sym typeface="Montserrat Light"/>
              </a:defRPr>
            </a:lvl5pPr>
            <a:lvl6pPr marL="2743200" marR="0" lvl="5" indent="-355600" algn="l" rtl="0">
              <a:lnSpc>
                <a:spcPct val="120000"/>
              </a:lnSpc>
              <a:spcBef>
                <a:spcPts val="0"/>
              </a:spcBef>
              <a:spcAft>
                <a:spcPts val="0"/>
              </a:spcAft>
              <a:buClr>
                <a:schemeClr val="accent2"/>
              </a:buClr>
              <a:buSzPts val="3000"/>
              <a:buFont typeface="Montserrat Light"/>
              <a:buNone/>
              <a:defRPr sz="3000" b="0" i="0" u="none" strike="noStrike" cap="none">
                <a:solidFill>
                  <a:schemeClr val="accent2"/>
                </a:solidFill>
                <a:latin typeface="Montserrat Light"/>
                <a:ea typeface="Montserrat Light"/>
                <a:cs typeface="Montserrat Light"/>
                <a:sym typeface="Montserrat Light"/>
              </a:defRPr>
            </a:lvl6pPr>
            <a:lvl7pPr marL="3200400" marR="0" lvl="6" indent="-355600" algn="l" rtl="0">
              <a:lnSpc>
                <a:spcPct val="120000"/>
              </a:lnSpc>
              <a:spcBef>
                <a:spcPts val="0"/>
              </a:spcBef>
              <a:spcAft>
                <a:spcPts val="0"/>
              </a:spcAft>
              <a:buClr>
                <a:schemeClr val="accent2"/>
              </a:buClr>
              <a:buSzPts val="3000"/>
              <a:buFont typeface="Montserrat Light"/>
              <a:buNone/>
              <a:defRPr sz="3000" b="0" i="0" u="none" strike="noStrike" cap="none">
                <a:solidFill>
                  <a:schemeClr val="accent2"/>
                </a:solidFill>
                <a:latin typeface="Montserrat Light"/>
                <a:ea typeface="Montserrat Light"/>
                <a:cs typeface="Montserrat Light"/>
                <a:sym typeface="Montserrat Light"/>
              </a:defRPr>
            </a:lvl7pPr>
            <a:lvl8pPr marL="3657600" marR="0" lvl="7" indent="-355600" algn="l" rtl="0">
              <a:lnSpc>
                <a:spcPct val="120000"/>
              </a:lnSpc>
              <a:spcBef>
                <a:spcPts val="0"/>
              </a:spcBef>
              <a:spcAft>
                <a:spcPts val="0"/>
              </a:spcAft>
              <a:buClr>
                <a:schemeClr val="accent2"/>
              </a:buClr>
              <a:buSzPts val="3000"/>
              <a:buFont typeface="Montserrat Light"/>
              <a:buNone/>
              <a:defRPr sz="3000" b="0" i="0" u="none" strike="noStrike" cap="none">
                <a:solidFill>
                  <a:schemeClr val="accent2"/>
                </a:solidFill>
                <a:latin typeface="Montserrat Light"/>
                <a:ea typeface="Montserrat Light"/>
                <a:cs typeface="Montserrat Light"/>
                <a:sym typeface="Montserrat Light"/>
              </a:defRPr>
            </a:lvl8pPr>
            <a:lvl9pPr marL="4114800" marR="0" lvl="8" indent="-355600" algn="l" rtl="0">
              <a:lnSpc>
                <a:spcPct val="120000"/>
              </a:lnSpc>
              <a:spcBef>
                <a:spcPts val="0"/>
              </a:spcBef>
              <a:spcAft>
                <a:spcPts val="0"/>
              </a:spcAft>
              <a:buClr>
                <a:schemeClr val="accent2"/>
              </a:buClr>
              <a:buSzPts val="3000"/>
              <a:buFont typeface="Montserrat Light"/>
              <a:buNone/>
              <a:defRPr sz="3000" b="0" i="0" u="none" strike="noStrike" cap="none">
                <a:solidFill>
                  <a:schemeClr val="accent2"/>
                </a:solidFill>
                <a:latin typeface="Montserrat Light"/>
                <a:ea typeface="Montserrat Light"/>
                <a:cs typeface="Montserrat Light"/>
                <a:sym typeface="Montserrat Light"/>
              </a:defRPr>
            </a:lvl9pPr>
          </a:lstStyle>
          <a:p>
            <a:pPr marL="387350" indent="-285750">
              <a:buFont typeface="Arial" panose="020B0604020202020204" pitchFamily="34" charset="0"/>
              <a:buChar char="•"/>
            </a:pPr>
            <a:r>
              <a:rPr lang="en-US" sz="1600" b="1" dirty="0">
                <a:solidFill>
                  <a:schemeClr val="tx1"/>
                </a:solidFill>
                <a:latin typeface="Times New Roman" panose="02020603050405020304" pitchFamily="18" charset="0"/>
                <a:cs typeface="Times New Roman" panose="02020603050405020304" pitchFamily="18" charset="0"/>
              </a:rPr>
              <a:t>Standardization</a:t>
            </a:r>
            <a:r>
              <a:rPr lang="en-US" sz="1600" dirty="0">
                <a:solidFill>
                  <a:schemeClr val="tx1"/>
                </a:solidFill>
                <a:latin typeface="Times New Roman" panose="02020603050405020304" pitchFamily="18" charset="0"/>
                <a:cs typeface="Times New Roman" panose="02020603050405020304" pitchFamily="18" charset="0"/>
              </a:rPr>
              <a:t> </a:t>
            </a:r>
          </a:p>
          <a:p>
            <a:pPr marL="844550" lvl="1" indent="-285750">
              <a:buFont typeface="Arial" panose="020B0604020202020204" pitchFamily="34" charset="0"/>
              <a:buChar char="•"/>
            </a:pPr>
            <a:r>
              <a:rPr lang="en-US" sz="1600" dirty="0">
                <a:solidFill>
                  <a:schemeClr val="tx1"/>
                </a:solidFill>
                <a:latin typeface="Times New Roman" panose="02020603050405020304" pitchFamily="18" charset="0"/>
                <a:cs typeface="Times New Roman" panose="02020603050405020304" pitchFamily="18" charset="0"/>
              </a:rPr>
              <a:t>Is your process documented?</a:t>
            </a:r>
          </a:p>
          <a:p>
            <a:pPr marL="844550" lvl="1" indent="-285750">
              <a:buFont typeface="Arial" panose="020B0604020202020204" pitchFamily="34" charset="0"/>
              <a:buChar char="•"/>
            </a:pPr>
            <a:r>
              <a:rPr lang="en-US" sz="1600" dirty="0">
                <a:solidFill>
                  <a:schemeClr val="tx1"/>
                </a:solidFill>
                <a:latin typeface="Times New Roman" panose="02020603050405020304" pitchFamily="18" charset="0"/>
                <a:cs typeface="Times New Roman" panose="02020603050405020304" pitchFamily="18" charset="0"/>
              </a:rPr>
              <a:t>Need consistency</a:t>
            </a:r>
          </a:p>
          <a:p>
            <a:pPr marL="844550" lvl="1" indent="-285750">
              <a:buFont typeface="Arial" panose="020B0604020202020204" pitchFamily="34" charset="0"/>
              <a:buChar char="•"/>
            </a:pPr>
            <a:r>
              <a:rPr lang="en-US" sz="1600" dirty="0">
                <a:solidFill>
                  <a:schemeClr val="tx1"/>
                </a:solidFill>
                <a:latin typeface="Times New Roman" panose="02020603050405020304" pitchFamily="18" charset="0"/>
                <a:cs typeface="Times New Roman" panose="02020603050405020304" pitchFamily="18" charset="0"/>
              </a:rPr>
              <a:t>So people cannot change it – workaround</a:t>
            </a:r>
          </a:p>
          <a:p>
            <a:pPr marL="844550" lvl="1" indent="-285750">
              <a:buFont typeface="Arial" panose="020B0604020202020204" pitchFamily="34" charset="0"/>
              <a:buChar char="•"/>
            </a:pPr>
            <a:r>
              <a:rPr lang="en-US" sz="1600" dirty="0">
                <a:solidFill>
                  <a:schemeClr val="tx1"/>
                </a:solidFill>
                <a:latin typeface="Times New Roman" panose="02020603050405020304" pitchFamily="18" charset="0"/>
                <a:cs typeface="Times New Roman" panose="02020603050405020304" pitchFamily="18" charset="0"/>
              </a:rPr>
              <a:t>Empower the team, not individuals</a:t>
            </a:r>
          </a:p>
          <a:p>
            <a:pPr marL="844550" lvl="1" indent="-285750">
              <a:buFont typeface="Arial" panose="020B0604020202020204" pitchFamily="34" charset="0"/>
              <a:buChar char="•"/>
            </a:pPr>
            <a:r>
              <a:rPr lang="en-US" sz="1600" dirty="0">
                <a:solidFill>
                  <a:schemeClr val="tx1"/>
                </a:solidFill>
                <a:latin typeface="Times New Roman" panose="02020603050405020304" pitchFamily="18" charset="0"/>
                <a:cs typeface="Times New Roman" panose="02020603050405020304" pitchFamily="18" charset="0"/>
              </a:rPr>
              <a:t>Holism – the power of the team is more important than the people in the team</a:t>
            </a:r>
          </a:p>
          <a:p>
            <a:pPr marL="387350" indent="-285750">
              <a:buFont typeface="Arial" panose="020B0604020202020204" pitchFamily="34" charset="0"/>
              <a:buChar char="•"/>
            </a:pPr>
            <a:r>
              <a:rPr lang="en-US" sz="1600" b="1" dirty="0">
                <a:solidFill>
                  <a:schemeClr val="tx1"/>
                </a:solidFill>
                <a:latin typeface="Times New Roman" panose="02020603050405020304" pitchFamily="18" charset="0"/>
                <a:cs typeface="Times New Roman" panose="02020603050405020304" pitchFamily="18" charset="0"/>
              </a:rPr>
              <a:t>Accountability</a:t>
            </a:r>
          </a:p>
          <a:p>
            <a:pPr marL="844550" lvl="1" indent="-285750">
              <a:buFont typeface="Arial" panose="020B0604020202020204" pitchFamily="34" charset="0"/>
              <a:buChar char="•"/>
            </a:pPr>
            <a:r>
              <a:rPr lang="en-US" sz="1600" dirty="0">
                <a:solidFill>
                  <a:schemeClr val="tx1"/>
                </a:solidFill>
                <a:latin typeface="Times New Roman" panose="02020603050405020304" pitchFamily="18" charset="0"/>
                <a:cs typeface="Times New Roman" panose="02020603050405020304" pitchFamily="18" charset="0"/>
              </a:rPr>
              <a:t>Listen to the team because they live with the game, management only lives with the results</a:t>
            </a:r>
          </a:p>
          <a:p>
            <a:pPr marL="844550" lvl="1" indent="-285750">
              <a:buFont typeface="Arial" panose="020B0604020202020204" pitchFamily="34" charset="0"/>
              <a:buChar char="•"/>
            </a:pPr>
            <a:r>
              <a:rPr lang="en-US" sz="1600" dirty="0">
                <a:solidFill>
                  <a:schemeClr val="tx1"/>
                </a:solidFill>
                <a:latin typeface="Times New Roman" panose="02020603050405020304" pitchFamily="18" charset="0"/>
                <a:cs typeface="Times New Roman" panose="02020603050405020304" pitchFamily="18" charset="0"/>
              </a:rPr>
              <a:t>Push the accountability to the level it belongs – make the team accountable for the results</a:t>
            </a:r>
          </a:p>
          <a:p>
            <a:pPr marL="844550" lvl="1" indent="-285750">
              <a:buFont typeface="Arial" panose="020B0604020202020204" pitchFamily="34" charset="0"/>
              <a:buChar char="•"/>
            </a:pPr>
            <a:r>
              <a:rPr lang="en-US" sz="1600" dirty="0">
                <a:solidFill>
                  <a:schemeClr val="tx1"/>
                </a:solidFill>
                <a:latin typeface="Times New Roman" panose="02020603050405020304" pitchFamily="18" charset="0"/>
                <a:cs typeface="Times New Roman" panose="02020603050405020304" pitchFamily="18" charset="0"/>
              </a:rPr>
              <a:t>Put them in the areas of their strengths, not their weaknesses</a:t>
            </a:r>
          </a:p>
          <a:p>
            <a:pPr marL="387350" indent="-285750">
              <a:buFont typeface="Arial" panose="020B0604020202020204" pitchFamily="34" charset="0"/>
              <a:buChar char="•"/>
            </a:pPr>
            <a:r>
              <a:rPr lang="en-US" sz="1600" b="1" dirty="0">
                <a:solidFill>
                  <a:schemeClr val="tx1"/>
                </a:solidFill>
                <a:latin typeface="Times New Roman" panose="02020603050405020304" pitchFamily="18" charset="0"/>
                <a:cs typeface="Times New Roman" panose="02020603050405020304" pitchFamily="18" charset="0"/>
              </a:rPr>
              <a:t>Without these you will likely fail</a:t>
            </a:r>
          </a:p>
        </p:txBody>
      </p:sp>
    </p:spTree>
    <p:extLst>
      <p:ext uri="{BB962C8B-B14F-4D97-AF65-F5344CB8AC3E}">
        <p14:creationId xmlns:p14="http://schemas.microsoft.com/office/powerpoint/2010/main" val="35232274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15"/>
          <p:cNvSpPr txBox="1">
            <a:spLocks noGrp="1"/>
          </p:cNvSpPr>
          <p:nvPr>
            <p:ph type="ctrTitle"/>
          </p:nvPr>
        </p:nvSpPr>
        <p:spPr>
          <a:xfrm>
            <a:off x="672603" y="868680"/>
            <a:ext cx="5088600" cy="569420"/>
          </a:xfrm>
          <a:prstGeom prst="rect">
            <a:avLst/>
          </a:prstGeom>
        </p:spPr>
        <p:txBody>
          <a:bodyPr spcFirstLastPara="1" wrap="square" lIns="0" tIns="0" rIns="0" bIns="0" anchor="b" anchorCtr="0">
            <a:noAutofit/>
          </a:bodyPr>
          <a:lstStyle/>
          <a:p>
            <a:pPr marL="0" lvl="0" indent="0" algn="l" rtl="0">
              <a:spcBef>
                <a:spcPts val="0"/>
              </a:spcBef>
              <a:spcAft>
                <a:spcPts val="0"/>
              </a:spcAft>
              <a:buNone/>
            </a:pPr>
            <a:endParaRPr sz="1800" dirty="0">
              <a:solidFill>
                <a:schemeClr val="accent2"/>
              </a:solidFill>
              <a:latin typeface="Times New Roman" panose="02020603050405020304" pitchFamily="18" charset="0"/>
              <a:cs typeface="Times New Roman" panose="02020603050405020304" pitchFamily="18" charset="0"/>
            </a:endParaRPr>
          </a:p>
          <a:p>
            <a:pPr marL="101600">
              <a:buSzPts val="2000"/>
            </a:pPr>
            <a:r>
              <a:rPr lang="en-US" sz="2800" dirty="0">
                <a:latin typeface="Times New Roman" panose="02020603050405020304" pitchFamily="18" charset="0"/>
                <a:cs typeface="Times New Roman" panose="02020603050405020304" pitchFamily="18" charset="0"/>
              </a:rPr>
              <a:t>Positive vs. Negative</a:t>
            </a:r>
            <a:endParaRPr lang="en-US" sz="18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65946867-AE6B-E24F-A077-A1F71EBC84D7}"/>
              </a:ext>
            </a:extLst>
          </p:cNvPr>
          <p:cNvSpPr txBox="1"/>
          <p:nvPr/>
        </p:nvSpPr>
        <p:spPr>
          <a:xfrm>
            <a:off x="2965141" y="4686630"/>
            <a:ext cx="3213716" cy="261610"/>
          </a:xfrm>
          <a:prstGeom prst="rect">
            <a:avLst/>
          </a:prstGeom>
          <a:noFill/>
        </p:spPr>
        <p:txBody>
          <a:bodyPr wrap="square" rtlCol="0">
            <a:spAutoFit/>
          </a:bodyPr>
          <a:lstStyle/>
          <a:p>
            <a:pPr algn="ctr"/>
            <a:r>
              <a:rPr lang="en-US" sz="1100" dirty="0"/>
              <a:t>Copyright 2020 – All Rights Reserved</a:t>
            </a:r>
          </a:p>
        </p:txBody>
      </p:sp>
      <p:pic>
        <p:nvPicPr>
          <p:cNvPr id="6" name="Picture 5">
            <a:extLst>
              <a:ext uri="{FF2B5EF4-FFF2-40B4-BE49-F238E27FC236}">
                <a16:creationId xmlns:a16="http://schemas.microsoft.com/office/drawing/2014/main" id="{5B36D0E7-22C5-A647-B3E9-5E93F61A13C0}"/>
              </a:ext>
            </a:extLst>
          </p:cNvPr>
          <p:cNvPicPr>
            <a:picLocks noChangeAspect="1"/>
          </p:cNvPicPr>
          <p:nvPr/>
        </p:nvPicPr>
        <p:blipFill>
          <a:blip r:embed="rId3"/>
          <a:stretch>
            <a:fillRect/>
          </a:stretch>
        </p:blipFill>
        <p:spPr>
          <a:xfrm>
            <a:off x="1236924" y="1789458"/>
            <a:ext cx="6178859" cy="2002180"/>
          </a:xfrm>
          <a:prstGeom prst="rect">
            <a:avLst/>
          </a:prstGeom>
        </p:spPr>
      </p:pic>
    </p:spTree>
    <p:extLst>
      <p:ext uri="{BB962C8B-B14F-4D97-AF65-F5344CB8AC3E}">
        <p14:creationId xmlns:p14="http://schemas.microsoft.com/office/powerpoint/2010/main" val="13014391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D123E50-C7F5-F54C-8CEE-6AF9DA819A18}"/>
              </a:ext>
            </a:extLst>
          </p:cNvPr>
          <p:cNvSpPr txBox="1">
            <a:spLocks/>
          </p:cNvSpPr>
          <p:nvPr/>
        </p:nvSpPr>
        <p:spPr>
          <a:xfrm>
            <a:off x="1228596" y="1786950"/>
            <a:ext cx="3107200" cy="784800"/>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000"/>
              <a:buFont typeface="Poppins"/>
              <a:buNone/>
              <a:defRPr sz="4000" b="1" i="0" u="none" strike="noStrike" cap="none">
                <a:solidFill>
                  <a:schemeClr val="dk1"/>
                </a:solidFill>
                <a:latin typeface="Poppins"/>
                <a:ea typeface="Poppins"/>
                <a:cs typeface="Poppins"/>
                <a:sym typeface="Poppins"/>
              </a:defRPr>
            </a:lvl1pPr>
            <a:lvl2pPr marR="0" lvl="1" algn="l" rtl="0">
              <a:lnSpc>
                <a:spcPct val="100000"/>
              </a:lnSpc>
              <a:spcBef>
                <a:spcPts val="0"/>
              </a:spcBef>
              <a:spcAft>
                <a:spcPts val="0"/>
              </a:spcAft>
              <a:buClr>
                <a:schemeClr val="dk1"/>
              </a:buClr>
              <a:buSzPts val="4000"/>
              <a:buFont typeface="Poppins"/>
              <a:buNone/>
              <a:defRPr sz="4000" b="1" i="0" u="none" strike="noStrike" cap="none">
                <a:solidFill>
                  <a:schemeClr val="dk1"/>
                </a:solidFill>
                <a:latin typeface="Poppins"/>
                <a:ea typeface="Poppins"/>
                <a:cs typeface="Poppins"/>
                <a:sym typeface="Poppins"/>
              </a:defRPr>
            </a:lvl2pPr>
            <a:lvl3pPr marR="0" lvl="2" algn="l" rtl="0">
              <a:lnSpc>
                <a:spcPct val="100000"/>
              </a:lnSpc>
              <a:spcBef>
                <a:spcPts val="0"/>
              </a:spcBef>
              <a:spcAft>
                <a:spcPts val="0"/>
              </a:spcAft>
              <a:buClr>
                <a:schemeClr val="dk1"/>
              </a:buClr>
              <a:buSzPts val="4000"/>
              <a:buFont typeface="Poppins"/>
              <a:buNone/>
              <a:defRPr sz="4000" b="1" i="0" u="none" strike="noStrike" cap="none">
                <a:solidFill>
                  <a:schemeClr val="dk1"/>
                </a:solidFill>
                <a:latin typeface="Poppins"/>
                <a:ea typeface="Poppins"/>
                <a:cs typeface="Poppins"/>
                <a:sym typeface="Poppins"/>
              </a:defRPr>
            </a:lvl3pPr>
            <a:lvl4pPr marR="0" lvl="3" algn="l" rtl="0">
              <a:lnSpc>
                <a:spcPct val="100000"/>
              </a:lnSpc>
              <a:spcBef>
                <a:spcPts val="0"/>
              </a:spcBef>
              <a:spcAft>
                <a:spcPts val="0"/>
              </a:spcAft>
              <a:buClr>
                <a:schemeClr val="dk1"/>
              </a:buClr>
              <a:buSzPts val="4000"/>
              <a:buFont typeface="Poppins"/>
              <a:buNone/>
              <a:defRPr sz="4000" b="1" i="0" u="none" strike="noStrike" cap="none">
                <a:solidFill>
                  <a:schemeClr val="dk1"/>
                </a:solidFill>
                <a:latin typeface="Poppins"/>
                <a:ea typeface="Poppins"/>
                <a:cs typeface="Poppins"/>
                <a:sym typeface="Poppins"/>
              </a:defRPr>
            </a:lvl4pPr>
            <a:lvl5pPr marR="0" lvl="4" algn="l" rtl="0">
              <a:lnSpc>
                <a:spcPct val="100000"/>
              </a:lnSpc>
              <a:spcBef>
                <a:spcPts val="0"/>
              </a:spcBef>
              <a:spcAft>
                <a:spcPts val="0"/>
              </a:spcAft>
              <a:buClr>
                <a:schemeClr val="dk1"/>
              </a:buClr>
              <a:buSzPts val="4000"/>
              <a:buFont typeface="Poppins"/>
              <a:buNone/>
              <a:defRPr sz="4000" b="1" i="0" u="none" strike="noStrike" cap="none">
                <a:solidFill>
                  <a:schemeClr val="dk1"/>
                </a:solidFill>
                <a:latin typeface="Poppins"/>
                <a:ea typeface="Poppins"/>
                <a:cs typeface="Poppins"/>
                <a:sym typeface="Poppins"/>
              </a:defRPr>
            </a:lvl5pPr>
            <a:lvl6pPr marR="0" lvl="5" algn="l" rtl="0">
              <a:lnSpc>
                <a:spcPct val="100000"/>
              </a:lnSpc>
              <a:spcBef>
                <a:spcPts val="0"/>
              </a:spcBef>
              <a:spcAft>
                <a:spcPts val="0"/>
              </a:spcAft>
              <a:buClr>
                <a:schemeClr val="dk1"/>
              </a:buClr>
              <a:buSzPts val="4000"/>
              <a:buFont typeface="Poppins"/>
              <a:buNone/>
              <a:defRPr sz="4000" b="1" i="0" u="none" strike="noStrike" cap="none">
                <a:solidFill>
                  <a:schemeClr val="dk1"/>
                </a:solidFill>
                <a:latin typeface="Poppins"/>
                <a:ea typeface="Poppins"/>
                <a:cs typeface="Poppins"/>
                <a:sym typeface="Poppins"/>
              </a:defRPr>
            </a:lvl6pPr>
            <a:lvl7pPr marR="0" lvl="6" algn="l" rtl="0">
              <a:lnSpc>
                <a:spcPct val="100000"/>
              </a:lnSpc>
              <a:spcBef>
                <a:spcPts val="0"/>
              </a:spcBef>
              <a:spcAft>
                <a:spcPts val="0"/>
              </a:spcAft>
              <a:buClr>
                <a:schemeClr val="dk1"/>
              </a:buClr>
              <a:buSzPts val="4000"/>
              <a:buFont typeface="Poppins"/>
              <a:buNone/>
              <a:defRPr sz="4000" b="1" i="0" u="none" strike="noStrike" cap="none">
                <a:solidFill>
                  <a:schemeClr val="dk1"/>
                </a:solidFill>
                <a:latin typeface="Poppins"/>
                <a:ea typeface="Poppins"/>
                <a:cs typeface="Poppins"/>
                <a:sym typeface="Poppins"/>
              </a:defRPr>
            </a:lvl7pPr>
            <a:lvl8pPr marR="0" lvl="7" algn="l" rtl="0">
              <a:lnSpc>
                <a:spcPct val="100000"/>
              </a:lnSpc>
              <a:spcBef>
                <a:spcPts val="0"/>
              </a:spcBef>
              <a:spcAft>
                <a:spcPts val="0"/>
              </a:spcAft>
              <a:buClr>
                <a:schemeClr val="dk1"/>
              </a:buClr>
              <a:buSzPts val="4000"/>
              <a:buFont typeface="Poppins"/>
              <a:buNone/>
              <a:defRPr sz="4000" b="1" i="0" u="none" strike="noStrike" cap="none">
                <a:solidFill>
                  <a:schemeClr val="dk1"/>
                </a:solidFill>
                <a:latin typeface="Poppins"/>
                <a:ea typeface="Poppins"/>
                <a:cs typeface="Poppins"/>
                <a:sym typeface="Poppins"/>
              </a:defRPr>
            </a:lvl8pPr>
            <a:lvl9pPr marR="0" lvl="8" algn="l" rtl="0">
              <a:lnSpc>
                <a:spcPct val="100000"/>
              </a:lnSpc>
              <a:spcBef>
                <a:spcPts val="0"/>
              </a:spcBef>
              <a:spcAft>
                <a:spcPts val="0"/>
              </a:spcAft>
              <a:buClr>
                <a:schemeClr val="dk1"/>
              </a:buClr>
              <a:buSzPts val="4000"/>
              <a:buFont typeface="Poppins"/>
              <a:buNone/>
              <a:defRPr sz="4000" b="1" i="0" u="none" strike="noStrike" cap="none">
                <a:solidFill>
                  <a:schemeClr val="dk1"/>
                </a:solidFill>
                <a:latin typeface="Poppins"/>
                <a:ea typeface="Poppins"/>
                <a:cs typeface="Poppins"/>
                <a:sym typeface="Poppins"/>
              </a:defRPr>
            </a:lvl9pPr>
          </a:lstStyle>
          <a:p>
            <a:pPr algn="ctr"/>
            <a:r>
              <a:rPr lang="en-US" sz="2400" dirty="0">
                <a:latin typeface="Times New Roman" panose="02020603050405020304" pitchFamily="18" charset="0"/>
                <a:cs typeface="Times New Roman" panose="02020603050405020304" pitchFamily="18" charset="0"/>
              </a:rPr>
              <a:t>Communication Must be Effective</a:t>
            </a:r>
          </a:p>
        </p:txBody>
      </p:sp>
      <p:pic>
        <p:nvPicPr>
          <p:cNvPr id="10" name="NULL5nGdo7KHKM_4.mp4" descr="NULL5nGdo7KHKM_4.mp4">
            <a:hlinkClick r:id="" action="ppaction://media"/>
            <a:extLst>
              <a:ext uri="{FF2B5EF4-FFF2-40B4-BE49-F238E27FC236}">
                <a16:creationId xmlns:a16="http://schemas.microsoft.com/office/drawing/2014/main" id="{C2EA4434-ACC9-2B4C-A770-748C9154C28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078993" y="293043"/>
            <a:ext cx="3107200" cy="4557414"/>
          </a:xfrm>
          <a:prstGeom prst="rect">
            <a:avLst/>
          </a:prstGeom>
        </p:spPr>
      </p:pic>
    </p:spTree>
    <p:extLst>
      <p:ext uri="{BB962C8B-B14F-4D97-AF65-F5344CB8AC3E}">
        <p14:creationId xmlns:p14="http://schemas.microsoft.com/office/powerpoint/2010/main" val="4129257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83"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12"/>
          <p:cNvSpPr txBox="1">
            <a:spLocks noGrp="1"/>
          </p:cNvSpPr>
          <p:nvPr>
            <p:ph type="ctrTitle"/>
          </p:nvPr>
        </p:nvSpPr>
        <p:spPr>
          <a:xfrm>
            <a:off x="696432" y="1149822"/>
            <a:ext cx="7751134" cy="11598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sz="4000" dirty="0">
                <a:latin typeface="Times New Roman" panose="02020603050405020304" pitchFamily="18" charset="0"/>
                <a:cs typeface="Times New Roman" panose="02020603050405020304" pitchFamily="18" charset="0"/>
              </a:rPr>
              <a:t>Utilization Manag</a:t>
            </a:r>
            <a:r>
              <a:rPr lang="en-US" sz="4000" dirty="0">
                <a:latin typeface="Times New Roman" panose="02020603050405020304" pitchFamily="18" charset="0"/>
                <a:cs typeface="Times New Roman" panose="02020603050405020304" pitchFamily="18" charset="0"/>
              </a:rPr>
              <a:t>e</a:t>
            </a:r>
            <a:r>
              <a:rPr lang="en" sz="4000" dirty="0">
                <a:latin typeface="Times New Roman" panose="02020603050405020304" pitchFamily="18" charset="0"/>
                <a:cs typeface="Times New Roman" panose="02020603050405020304" pitchFamily="18" charset="0"/>
              </a:rPr>
              <a:t>ment 360</a:t>
            </a:r>
            <a:endParaRPr sz="40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C6242006-3992-3443-8945-29222F3E754A}"/>
              </a:ext>
            </a:extLst>
          </p:cNvPr>
          <p:cNvSpPr txBox="1"/>
          <p:nvPr/>
        </p:nvSpPr>
        <p:spPr>
          <a:xfrm>
            <a:off x="1212111" y="1964798"/>
            <a:ext cx="6719777" cy="523220"/>
          </a:xfrm>
          <a:prstGeom prst="rect">
            <a:avLst/>
          </a:prstGeom>
          <a:noFill/>
        </p:spPr>
        <p:txBody>
          <a:bodyPr wrap="square" rtlCol="0">
            <a:spAutoFit/>
          </a:bodyPr>
          <a:lstStyle/>
          <a:p>
            <a:pPr algn="ctr"/>
            <a:r>
              <a:rPr lang="en-US" sz="2800" dirty="0">
                <a:latin typeface="Times New Roman" panose="02020603050405020304" pitchFamily="18" charset="0"/>
                <a:cs typeface="Times New Roman" panose="02020603050405020304" pitchFamily="18" charset="0"/>
              </a:rPr>
              <a:t>Breaking Down the Silos</a:t>
            </a:r>
          </a:p>
        </p:txBody>
      </p:sp>
      <p:pic>
        <p:nvPicPr>
          <p:cNvPr id="7" name="Picture 6" descr="A picture containing drawing&#10;&#10;Description automatically generated">
            <a:extLst>
              <a:ext uri="{FF2B5EF4-FFF2-40B4-BE49-F238E27FC236}">
                <a16:creationId xmlns:a16="http://schemas.microsoft.com/office/drawing/2014/main" id="{CFE9D26B-47F6-C342-8380-E09CDB84D0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7486" y="3927924"/>
            <a:ext cx="1915503" cy="478876"/>
          </a:xfrm>
          <a:prstGeom prst="rect">
            <a:avLst/>
          </a:prstGeom>
        </p:spPr>
      </p:pic>
      <p:sp>
        <p:nvSpPr>
          <p:cNvPr id="6" name="Rectangle 5">
            <a:extLst>
              <a:ext uri="{FF2B5EF4-FFF2-40B4-BE49-F238E27FC236}">
                <a16:creationId xmlns:a16="http://schemas.microsoft.com/office/drawing/2014/main" id="{A96A6CF1-2731-5842-9613-1B41FC3FF997}"/>
              </a:ext>
            </a:extLst>
          </p:cNvPr>
          <p:cNvSpPr/>
          <p:nvPr/>
        </p:nvSpPr>
        <p:spPr>
          <a:xfrm>
            <a:off x="1127051" y="2863264"/>
            <a:ext cx="6889896" cy="784830"/>
          </a:xfrm>
          <a:prstGeom prst="rect">
            <a:avLst/>
          </a:prstGeom>
        </p:spPr>
        <p:txBody>
          <a:bodyPr wrap="square">
            <a:spAutoFit/>
          </a:bodyPr>
          <a:lstStyle/>
          <a:p>
            <a:pPr algn="ctr"/>
            <a:r>
              <a:rPr lang="en-US" sz="1500" b="1" dirty="0">
                <a:latin typeface="Times New Roman" panose="02020603050405020304" pitchFamily="18" charset="0"/>
                <a:cs typeface="Times New Roman" panose="02020603050405020304" pitchFamily="18" charset="0"/>
              </a:rPr>
              <a:t>John Zelem, MD, FACS, Owner Streamline Solutions Consulting, In</a:t>
            </a:r>
            <a:r>
              <a:rPr lang="en-US" sz="1500" dirty="0">
                <a:latin typeface="Times New Roman" panose="02020603050405020304" pitchFamily="18" charset="0"/>
                <a:cs typeface="Times New Roman" panose="02020603050405020304" pitchFamily="18" charset="0"/>
              </a:rPr>
              <a:t>c.</a:t>
            </a:r>
          </a:p>
          <a:p>
            <a:pPr algn="ctr"/>
            <a:r>
              <a:rPr lang="en-US" sz="1500" b="1" dirty="0">
                <a:latin typeface="Times New Roman" panose="02020603050405020304" pitchFamily="18" charset="0"/>
                <a:cs typeface="Times New Roman" panose="02020603050405020304" pitchFamily="18" charset="0"/>
              </a:rPr>
              <a:t>Glenn Krauss, CEO &amp; Founder Core-CDI, Co-Founder Top Gun Audit School</a:t>
            </a:r>
          </a:p>
          <a:p>
            <a:pPr algn="ctr"/>
            <a:endParaRPr lang="en-US" sz="1500" b="1"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1AE6431D-2E36-6042-8FFD-B2128969DFAB}"/>
              </a:ext>
            </a:extLst>
          </p:cNvPr>
          <p:cNvSpPr txBox="1"/>
          <p:nvPr/>
        </p:nvSpPr>
        <p:spPr>
          <a:xfrm>
            <a:off x="2965141" y="4686630"/>
            <a:ext cx="3213716" cy="261610"/>
          </a:xfrm>
          <a:prstGeom prst="rect">
            <a:avLst/>
          </a:prstGeom>
          <a:noFill/>
        </p:spPr>
        <p:txBody>
          <a:bodyPr wrap="square" rtlCol="0">
            <a:spAutoFit/>
          </a:bodyPr>
          <a:lstStyle/>
          <a:p>
            <a:pPr algn="ctr"/>
            <a:r>
              <a:rPr lang="en-US" sz="1100" dirty="0"/>
              <a:t>Copyright 2020 – All Rights Reserved</a:t>
            </a:r>
          </a:p>
        </p:txBody>
      </p:sp>
      <p:sp>
        <p:nvSpPr>
          <p:cNvPr id="10" name="TextBox 9">
            <a:extLst>
              <a:ext uri="{FF2B5EF4-FFF2-40B4-BE49-F238E27FC236}">
                <a16:creationId xmlns:a16="http://schemas.microsoft.com/office/drawing/2014/main" id="{C94EDFB5-DF9A-2643-BECB-ED2C20747039}"/>
              </a:ext>
            </a:extLst>
          </p:cNvPr>
          <p:cNvSpPr txBox="1"/>
          <p:nvPr/>
        </p:nvSpPr>
        <p:spPr>
          <a:xfrm>
            <a:off x="7676104" y="1393081"/>
            <a:ext cx="511567" cy="523220"/>
          </a:xfrm>
          <a:prstGeom prst="rect">
            <a:avLst/>
          </a:prstGeom>
          <a:noFill/>
        </p:spPr>
        <p:txBody>
          <a:bodyPr wrap="square" rtlCol="0">
            <a:spAutoFit/>
          </a:bodyPr>
          <a:lstStyle/>
          <a:p>
            <a:r>
              <a:rPr lang="en-US" sz="2800" dirty="0"/>
              <a:t>®</a:t>
            </a:r>
            <a:endParaRPr lang="en-US" sz="1050" dirty="0"/>
          </a:p>
        </p:txBody>
      </p:sp>
      <p:pic>
        <p:nvPicPr>
          <p:cNvPr id="3" name="Picture 2" descr="A picture containing kite&#10;&#10;Description automatically generated">
            <a:extLst>
              <a:ext uri="{FF2B5EF4-FFF2-40B4-BE49-F238E27FC236}">
                <a16:creationId xmlns:a16="http://schemas.microsoft.com/office/drawing/2014/main" id="{8FC12A04-695A-9045-9F0C-9711AA1664EB}"/>
              </a:ext>
            </a:extLst>
          </p:cNvPr>
          <p:cNvPicPr>
            <a:picLocks noChangeAspect="1"/>
          </p:cNvPicPr>
          <p:nvPr/>
        </p:nvPicPr>
        <p:blipFill>
          <a:blip r:embed="rId4"/>
          <a:stretch>
            <a:fillRect/>
          </a:stretch>
        </p:blipFill>
        <p:spPr>
          <a:xfrm>
            <a:off x="211011" y="3644117"/>
            <a:ext cx="1548479" cy="1161359"/>
          </a:xfrm>
          <a:prstGeom prst="rect">
            <a:avLst/>
          </a:prstGeom>
        </p:spPr>
      </p:pic>
      <p:pic>
        <p:nvPicPr>
          <p:cNvPr id="4" name="Picture 3" descr="A picture containing shape&#10;&#10;Description automatically generated">
            <a:extLst>
              <a:ext uri="{FF2B5EF4-FFF2-40B4-BE49-F238E27FC236}">
                <a16:creationId xmlns:a16="http://schemas.microsoft.com/office/drawing/2014/main" id="{3E4CA90B-997F-EE4B-ADF4-6E0CAED6A37C}"/>
              </a:ext>
            </a:extLst>
          </p:cNvPr>
          <p:cNvPicPr>
            <a:picLocks noChangeAspect="1"/>
          </p:cNvPicPr>
          <p:nvPr/>
        </p:nvPicPr>
        <p:blipFill>
          <a:blip r:embed="rId5"/>
          <a:stretch>
            <a:fillRect/>
          </a:stretch>
        </p:blipFill>
        <p:spPr>
          <a:xfrm>
            <a:off x="3703143" y="60979"/>
            <a:ext cx="1737712" cy="1037022"/>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15"/>
          <p:cNvSpPr txBox="1">
            <a:spLocks noGrp="1"/>
          </p:cNvSpPr>
          <p:nvPr>
            <p:ph type="ctrTitle"/>
          </p:nvPr>
        </p:nvSpPr>
        <p:spPr>
          <a:xfrm>
            <a:off x="669178" y="382042"/>
            <a:ext cx="4455083" cy="711822"/>
          </a:xfrm>
          <a:prstGeom prst="rect">
            <a:avLst/>
          </a:prstGeom>
        </p:spPr>
        <p:txBody>
          <a:bodyPr spcFirstLastPara="1" wrap="square" lIns="0" tIns="0" rIns="0" bIns="0" anchor="b" anchorCtr="0">
            <a:noAutofit/>
          </a:bodyPr>
          <a:lstStyle/>
          <a:p>
            <a:r>
              <a:rPr lang="en-US" sz="2800" dirty="0">
                <a:latin typeface="Times New Roman" panose="02020603050405020304" pitchFamily="18" charset="0"/>
                <a:cs typeface="Times New Roman" panose="02020603050405020304" pitchFamily="18" charset="0"/>
              </a:rPr>
              <a:t>Step 5: Set SMART Goals</a:t>
            </a:r>
          </a:p>
        </p:txBody>
      </p:sp>
      <p:sp>
        <p:nvSpPr>
          <p:cNvPr id="4" name="TextBox 3">
            <a:extLst>
              <a:ext uri="{FF2B5EF4-FFF2-40B4-BE49-F238E27FC236}">
                <a16:creationId xmlns:a16="http://schemas.microsoft.com/office/drawing/2014/main" id="{167A8571-26EE-9F43-9F78-48F3961AD57E}"/>
              </a:ext>
            </a:extLst>
          </p:cNvPr>
          <p:cNvSpPr txBox="1"/>
          <p:nvPr/>
        </p:nvSpPr>
        <p:spPr>
          <a:xfrm>
            <a:off x="2965141" y="4686630"/>
            <a:ext cx="3213716" cy="261610"/>
          </a:xfrm>
          <a:prstGeom prst="rect">
            <a:avLst/>
          </a:prstGeom>
          <a:noFill/>
        </p:spPr>
        <p:txBody>
          <a:bodyPr wrap="square" rtlCol="0">
            <a:spAutoFit/>
          </a:bodyPr>
          <a:lstStyle/>
          <a:p>
            <a:pPr algn="ctr"/>
            <a:r>
              <a:rPr lang="en-US" sz="1100" dirty="0"/>
              <a:t>Copyright 2020 – All Rights Reserved</a:t>
            </a:r>
          </a:p>
        </p:txBody>
      </p:sp>
      <p:sp>
        <p:nvSpPr>
          <p:cNvPr id="2" name="TextBox 1">
            <a:extLst>
              <a:ext uri="{FF2B5EF4-FFF2-40B4-BE49-F238E27FC236}">
                <a16:creationId xmlns:a16="http://schemas.microsoft.com/office/drawing/2014/main" id="{1D678F04-22DE-9A4E-BB66-A7D9A40CD832}"/>
              </a:ext>
            </a:extLst>
          </p:cNvPr>
          <p:cNvSpPr txBox="1"/>
          <p:nvPr/>
        </p:nvSpPr>
        <p:spPr>
          <a:xfrm>
            <a:off x="1176950" y="1593410"/>
            <a:ext cx="6916848" cy="1631216"/>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S – Strategic and Specific </a:t>
            </a:r>
          </a:p>
          <a:p>
            <a:r>
              <a:rPr lang="en-US" sz="2000" dirty="0">
                <a:latin typeface="Times New Roman" panose="02020603050405020304" pitchFamily="18" charset="0"/>
                <a:cs typeface="Times New Roman" panose="02020603050405020304" pitchFamily="18" charset="0"/>
              </a:rPr>
              <a:t>M – Measurable</a:t>
            </a:r>
          </a:p>
          <a:p>
            <a:r>
              <a:rPr lang="en-US" sz="2000" dirty="0">
                <a:latin typeface="Times New Roman" panose="02020603050405020304" pitchFamily="18" charset="0"/>
                <a:cs typeface="Times New Roman" panose="02020603050405020304" pitchFamily="18" charset="0"/>
              </a:rPr>
              <a:t>A – Attainable</a:t>
            </a:r>
          </a:p>
          <a:p>
            <a:r>
              <a:rPr lang="en-US" sz="2000" dirty="0">
                <a:latin typeface="Times New Roman" panose="02020603050405020304" pitchFamily="18" charset="0"/>
                <a:cs typeface="Times New Roman" panose="02020603050405020304" pitchFamily="18" charset="0"/>
              </a:rPr>
              <a:t>R – Results-Oriented</a:t>
            </a:r>
          </a:p>
          <a:p>
            <a:r>
              <a:rPr lang="en-US" sz="2000" dirty="0">
                <a:latin typeface="Times New Roman" panose="02020603050405020304" pitchFamily="18" charset="0"/>
                <a:cs typeface="Times New Roman" panose="02020603050405020304" pitchFamily="18" charset="0"/>
              </a:rPr>
              <a:t>T – Timebound</a:t>
            </a:r>
          </a:p>
        </p:txBody>
      </p:sp>
    </p:spTree>
    <p:extLst>
      <p:ext uri="{BB962C8B-B14F-4D97-AF65-F5344CB8AC3E}">
        <p14:creationId xmlns:p14="http://schemas.microsoft.com/office/powerpoint/2010/main" val="28056330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15"/>
          <p:cNvSpPr txBox="1">
            <a:spLocks noGrp="1"/>
          </p:cNvSpPr>
          <p:nvPr>
            <p:ph type="ctrTitle"/>
          </p:nvPr>
        </p:nvSpPr>
        <p:spPr>
          <a:xfrm>
            <a:off x="1020932" y="1815828"/>
            <a:ext cx="6960093" cy="11598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endParaRPr sz="3600" dirty="0">
              <a:solidFill>
                <a:schemeClr val="accent2"/>
              </a:solidFill>
              <a:latin typeface="Times New Roman" panose="02020603050405020304" pitchFamily="18" charset="0"/>
              <a:cs typeface="Times New Roman" panose="02020603050405020304" pitchFamily="18" charset="0"/>
            </a:endParaRPr>
          </a:p>
          <a:p>
            <a:pPr algn="ctr"/>
            <a:r>
              <a:rPr lang="en-US" sz="2800" dirty="0">
                <a:latin typeface="Times New Roman" panose="02020603050405020304" pitchFamily="18" charset="0"/>
                <a:cs typeface="Times New Roman" panose="02020603050405020304" pitchFamily="18" charset="0"/>
              </a:rPr>
              <a:t>What Kind of Results Might You See with Integration?</a:t>
            </a:r>
          </a:p>
        </p:txBody>
      </p:sp>
      <p:sp>
        <p:nvSpPr>
          <p:cNvPr id="3" name="TextBox 2">
            <a:extLst>
              <a:ext uri="{FF2B5EF4-FFF2-40B4-BE49-F238E27FC236}">
                <a16:creationId xmlns:a16="http://schemas.microsoft.com/office/drawing/2014/main" id="{B6228FB7-AEA9-774A-A533-FF6305F3768B}"/>
              </a:ext>
            </a:extLst>
          </p:cNvPr>
          <p:cNvSpPr txBox="1"/>
          <p:nvPr/>
        </p:nvSpPr>
        <p:spPr>
          <a:xfrm>
            <a:off x="2965141" y="4686630"/>
            <a:ext cx="3213716" cy="261610"/>
          </a:xfrm>
          <a:prstGeom prst="rect">
            <a:avLst/>
          </a:prstGeom>
          <a:noFill/>
        </p:spPr>
        <p:txBody>
          <a:bodyPr wrap="square" rtlCol="0">
            <a:spAutoFit/>
          </a:bodyPr>
          <a:lstStyle/>
          <a:p>
            <a:pPr algn="ctr"/>
            <a:r>
              <a:rPr lang="en-US" sz="1100" dirty="0"/>
              <a:t>Copyright 2020 – All Rights Reserved</a:t>
            </a:r>
          </a:p>
        </p:txBody>
      </p:sp>
    </p:spTree>
    <p:extLst>
      <p:ext uri="{BB962C8B-B14F-4D97-AF65-F5344CB8AC3E}">
        <p14:creationId xmlns:p14="http://schemas.microsoft.com/office/powerpoint/2010/main" val="32442610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15"/>
          <p:cNvSpPr txBox="1">
            <a:spLocks noGrp="1"/>
          </p:cNvSpPr>
          <p:nvPr>
            <p:ph type="ctrTitle"/>
          </p:nvPr>
        </p:nvSpPr>
        <p:spPr>
          <a:xfrm>
            <a:off x="252091" y="284084"/>
            <a:ext cx="6974332" cy="534221"/>
          </a:xfrm>
          <a:prstGeom prst="rect">
            <a:avLst/>
          </a:prstGeom>
        </p:spPr>
        <p:txBody>
          <a:bodyPr spcFirstLastPara="1" wrap="square" lIns="0" tIns="0" rIns="0" bIns="0" anchor="b" anchorCtr="0">
            <a:noAutofit/>
          </a:bodyPr>
          <a:lstStyle/>
          <a:p>
            <a:r>
              <a:rPr lang="en-US" sz="2400" dirty="0">
                <a:latin typeface="Times New Roman" panose="02020603050405020304" pitchFamily="18" charset="0"/>
                <a:cs typeface="Times New Roman" panose="02020603050405020304" pitchFamily="18" charset="0"/>
              </a:rPr>
              <a:t>Benefits of the Integration of Clinical Teams</a:t>
            </a:r>
          </a:p>
        </p:txBody>
      </p:sp>
      <p:sp>
        <p:nvSpPr>
          <p:cNvPr id="4" name="TextBox 3">
            <a:extLst>
              <a:ext uri="{FF2B5EF4-FFF2-40B4-BE49-F238E27FC236}">
                <a16:creationId xmlns:a16="http://schemas.microsoft.com/office/drawing/2014/main" id="{167A8571-26EE-9F43-9F78-48F3961AD57E}"/>
              </a:ext>
            </a:extLst>
          </p:cNvPr>
          <p:cNvSpPr txBox="1"/>
          <p:nvPr/>
        </p:nvSpPr>
        <p:spPr>
          <a:xfrm>
            <a:off x="2965141" y="4686630"/>
            <a:ext cx="3213716" cy="261610"/>
          </a:xfrm>
          <a:prstGeom prst="rect">
            <a:avLst/>
          </a:prstGeom>
          <a:noFill/>
        </p:spPr>
        <p:txBody>
          <a:bodyPr wrap="square" rtlCol="0">
            <a:spAutoFit/>
          </a:bodyPr>
          <a:lstStyle/>
          <a:p>
            <a:pPr algn="ctr"/>
            <a:r>
              <a:rPr lang="en-US" sz="1100" dirty="0"/>
              <a:t>Copyright 2020 – All Rights Reserved</a:t>
            </a:r>
          </a:p>
        </p:txBody>
      </p:sp>
      <p:sp>
        <p:nvSpPr>
          <p:cNvPr id="6" name="Content Placeholder 2">
            <a:extLst>
              <a:ext uri="{FF2B5EF4-FFF2-40B4-BE49-F238E27FC236}">
                <a16:creationId xmlns:a16="http://schemas.microsoft.com/office/drawing/2014/main" id="{991F50C2-F7F4-0F41-96FB-C74C10775B57}"/>
              </a:ext>
            </a:extLst>
          </p:cNvPr>
          <p:cNvSpPr txBox="1">
            <a:spLocks/>
          </p:cNvSpPr>
          <p:nvPr/>
        </p:nvSpPr>
        <p:spPr>
          <a:xfrm>
            <a:off x="568391" y="1864311"/>
            <a:ext cx="8007216" cy="2180732"/>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457200" marR="0" lvl="0" indent="-355600" algn="l" rtl="0">
              <a:lnSpc>
                <a:spcPct val="120000"/>
              </a:lnSpc>
              <a:spcBef>
                <a:spcPts val="0"/>
              </a:spcBef>
              <a:spcAft>
                <a:spcPts val="0"/>
              </a:spcAft>
              <a:buClr>
                <a:schemeClr val="accent2"/>
              </a:buClr>
              <a:buSzPts val="2000"/>
              <a:buFont typeface="Montserrat Light"/>
              <a:buNone/>
              <a:defRPr sz="2000" b="0" i="0" u="none" strike="noStrike" cap="none">
                <a:solidFill>
                  <a:schemeClr val="accent2"/>
                </a:solidFill>
                <a:latin typeface="Montserrat Light"/>
                <a:ea typeface="Montserrat Light"/>
                <a:cs typeface="Montserrat Light"/>
                <a:sym typeface="Montserrat Light"/>
              </a:defRPr>
            </a:lvl1pPr>
            <a:lvl2pPr marL="914400" marR="0" lvl="1" indent="-355600" algn="l" rtl="0">
              <a:lnSpc>
                <a:spcPct val="120000"/>
              </a:lnSpc>
              <a:spcBef>
                <a:spcPts val="0"/>
              </a:spcBef>
              <a:spcAft>
                <a:spcPts val="0"/>
              </a:spcAft>
              <a:buClr>
                <a:schemeClr val="accent2"/>
              </a:buClr>
              <a:buSzPts val="3000"/>
              <a:buFont typeface="Montserrat Light"/>
              <a:buNone/>
              <a:defRPr sz="3000" b="0" i="0" u="none" strike="noStrike" cap="none">
                <a:solidFill>
                  <a:schemeClr val="accent2"/>
                </a:solidFill>
                <a:latin typeface="Montserrat Light"/>
                <a:ea typeface="Montserrat Light"/>
                <a:cs typeface="Montserrat Light"/>
                <a:sym typeface="Montserrat Light"/>
              </a:defRPr>
            </a:lvl2pPr>
            <a:lvl3pPr marL="1371600" marR="0" lvl="2" indent="-355600" algn="l" rtl="0">
              <a:lnSpc>
                <a:spcPct val="120000"/>
              </a:lnSpc>
              <a:spcBef>
                <a:spcPts val="0"/>
              </a:spcBef>
              <a:spcAft>
                <a:spcPts val="0"/>
              </a:spcAft>
              <a:buClr>
                <a:schemeClr val="accent2"/>
              </a:buClr>
              <a:buSzPts val="3000"/>
              <a:buFont typeface="Montserrat Light"/>
              <a:buNone/>
              <a:defRPr sz="3000" b="0" i="0" u="none" strike="noStrike" cap="none">
                <a:solidFill>
                  <a:schemeClr val="accent2"/>
                </a:solidFill>
                <a:latin typeface="Montserrat Light"/>
                <a:ea typeface="Montserrat Light"/>
                <a:cs typeface="Montserrat Light"/>
                <a:sym typeface="Montserrat Light"/>
              </a:defRPr>
            </a:lvl3pPr>
            <a:lvl4pPr marL="1828800" marR="0" lvl="3" indent="-355600" algn="l" rtl="0">
              <a:lnSpc>
                <a:spcPct val="120000"/>
              </a:lnSpc>
              <a:spcBef>
                <a:spcPts val="0"/>
              </a:spcBef>
              <a:spcAft>
                <a:spcPts val="0"/>
              </a:spcAft>
              <a:buClr>
                <a:schemeClr val="accent2"/>
              </a:buClr>
              <a:buSzPts val="3000"/>
              <a:buFont typeface="Montserrat Light"/>
              <a:buNone/>
              <a:defRPr sz="3000" b="0" i="0" u="none" strike="noStrike" cap="none">
                <a:solidFill>
                  <a:schemeClr val="accent2"/>
                </a:solidFill>
                <a:latin typeface="Montserrat Light"/>
                <a:ea typeface="Montserrat Light"/>
                <a:cs typeface="Montserrat Light"/>
                <a:sym typeface="Montserrat Light"/>
              </a:defRPr>
            </a:lvl4pPr>
            <a:lvl5pPr marL="2286000" marR="0" lvl="4" indent="-355600" algn="l" rtl="0">
              <a:lnSpc>
                <a:spcPct val="120000"/>
              </a:lnSpc>
              <a:spcBef>
                <a:spcPts val="0"/>
              </a:spcBef>
              <a:spcAft>
                <a:spcPts val="0"/>
              </a:spcAft>
              <a:buClr>
                <a:schemeClr val="accent2"/>
              </a:buClr>
              <a:buSzPts val="3000"/>
              <a:buFont typeface="Montserrat Light"/>
              <a:buNone/>
              <a:defRPr sz="3000" b="0" i="0" u="none" strike="noStrike" cap="none">
                <a:solidFill>
                  <a:schemeClr val="accent2"/>
                </a:solidFill>
                <a:latin typeface="Montserrat Light"/>
                <a:ea typeface="Montserrat Light"/>
                <a:cs typeface="Montserrat Light"/>
                <a:sym typeface="Montserrat Light"/>
              </a:defRPr>
            </a:lvl5pPr>
            <a:lvl6pPr marL="2743200" marR="0" lvl="5" indent="-355600" algn="l" rtl="0">
              <a:lnSpc>
                <a:spcPct val="120000"/>
              </a:lnSpc>
              <a:spcBef>
                <a:spcPts val="0"/>
              </a:spcBef>
              <a:spcAft>
                <a:spcPts val="0"/>
              </a:spcAft>
              <a:buClr>
                <a:schemeClr val="accent2"/>
              </a:buClr>
              <a:buSzPts val="3000"/>
              <a:buFont typeface="Montserrat Light"/>
              <a:buNone/>
              <a:defRPr sz="3000" b="0" i="0" u="none" strike="noStrike" cap="none">
                <a:solidFill>
                  <a:schemeClr val="accent2"/>
                </a:solidFill>
                <a:latin typeface="Montserrat Light"/>
                <a:ea typeface="Montserrat Light"/>
                <a:cs typeface="Montserrat Light"/>
                <a:sym typeface="Montserrat Light"/>
              </a:defRPr>
            </a:lvl6pPr>
            <a:lvl7pPr marL="3200400" marR="0" lvl="6" indent="-355600" algn="l" rtl="0">
              <a:lnSpc>
                <a:spcPct val="120000"/>
              </a:lnSpc>
              <a:spcBef>
                <a:spcPts val="0"/>
              </a:spcBef>
              <a:spcAft>
                <a:spcPts val="0"/>
              </a:spcAft>
              <a:buClr>
                <a:schemeClr val="accent2"/>
              </a:buClr>
              <a:buSzPts val="3000"/>
              <a:buFont typeface="Montserrat Light"/>
              <a:buNone/>
              <a:defRPr sz="3000" b="0" i="0" u="none" strike="noStrike" cap="none">
                <a:solidFill>
                  <a:schemeClr val="accent2"/>
                </a:solidFill>
                <a:latin typeface="Montserrat Light"/>
                <a:ea typeface="Montserrat Light"/>
                <a:cs typeface="Montserrat Light"/>
                <a:sym typeface="Montserrat Light"/>
              </a:defRPr>
            </a:lvl7pPr>
            <a:lvl8pPr marL="3657600" marR="0" lvl="7" indent="-355600" algn="l" rtl="0">
              <a:lnSpc>
                <a:spcPct val="120000"/>
              </a:lnSpc>
              <a:spcBef>
                <a:spcPts val="0"/>
              </a:spcBef>
              <a:spcAft>
                <a:spcPts val="0"/>
              </a:spcAft>
              <a:buClr>
                <a:schemeClr val="accent2"/>
              </a:buClr>
              <a:buSzPts val="3000"/>
              <a:buFont typeface="Montserrat Light"/>
              <a:buNone/>
              <a:defRPr sz="3000" b="0" i="0" u="none" strike="noStrike" cap="none">
                <a:solidFill>
                  <a:schemeClr val="accent2"/>
                </a:solidFill>
                <a:latin typeface="Montserrat Light"/>
                <a:ea typeface="Montserrat Light"/>
                <a:cs typeface="Montserrat Light"/>
                <a:sym typeface="Montserrat Light"/>
              </a:defRPr>
            </a:lvl8pPr>
            <a:lvl9pPr marL="4114800" marR="0" lvl="8" indent="-355600" algn="l" rtl="0">
              <a:lnSpc>
                <a:spcPct val="120000"/>
              </a:lnSpc>
              <a:spcBef>
                <a:spcPts val="0"/>
              </a:spcBef>
              <a:spcAft>
                <a:spcPts val="0"/>
              </a:spcAft>
              <a:buClr>
                <a:schemeClr val="accent2"/>
              </a:buClr>
              <a:buSzPts val="3000"/>
              <a:buFont typeface="Montserrat Light"/>
              <a:buNone/>
              <a:defRPr sz="3000" b="0" i="0" u="none" strike="noStrike" cap="none">
                <a:solidFill>
                  <a:schemeClr val="accent2"/>
                </a:solidFill>
                <a:latin typeface="Montserrat Light"/>
                <a:ea typeface="Montserrat Light"/>
                <a:cs typeface="Montserrat Light"/>
                <a:sym typeface="Montserrat Light"/>
              </a:defRPr>
            </a:lvl9pPr>
          </a:lstStyle>
          <a:p>
            <a:pPr>
              <a:buFont typeface="Wingdings" pitchFamily="2" charset="2"/>
              <a:buChar char="v"/>
            </a:pPr>
            <a:r>
              <a:rPr lang="en-US" sz="1600" dirty="0">
                <a:solidFill>
                  <a:schemeClr val="tx1"/>
                </a:solidFill>
                <a:latin typeface="Times New Roman" panose="02020603050405020304" pitchFamily="18" charset="0"/>
                <a:cs typeface="Times New Roman" panose="02020603050405020304" pitchFamily="18" charset="0"/>
              </a:rPr>
              <a:t>Focus on useful documentation that best communicates patient care  </a:t>
            </a:r>
          </a:p>
          <a:p>
            <a:pPr>
              <a:buFont typeface="Wingdings" pitchFamily="2" charset="2"/>
              <a:buChar char="v"/>
            </a:pPr>
            <a:r>
              <a:rPr lang="en-US" sz="1600" dirty="0">
                <a:solidFill>
                  <a:schemeClr val="tx1"/>
                </a:solidFill>
                <a:latin typeface="Times New Roman" panose="02020603050405020304" pitchFamily="18" charset="0"/>
                <a:cs typeface="Times New Roman" panose="02020603050405020304" pitchFamily="18" charset="0"/>
              </a:rPr>
              <a:t>Can </a:t>
            </a:r>
            <a:r>
              <a:rPr lang="en-US" sz="1800" dirty="0">
                <a:solidFill>
                  <a:schemeClr val="tx1"/>
                </a:solidFill>
                <a:latin typeface="Times New Roman" panose="02020603050405020304" pitchFamily="18" charset="0"/>
                <a:cs typeface="Times New Roman" panose="02020603050405020304" pitchFamily="18" charset="0"/>
              </a:rPr>
              <a:t>accurately</a:t>
            </a:r>
            <a:r>
              <a:rPr lang="en-US" sz="1600" dirty="0">
                <a:solidFill>
                  <a:schemeClr val="tx1"/>
                </a:solidFill>
                <a:latin typeface="Times New Roman" panose="02020603050405020304" pitchFamily="18" charset="0"/>
                <a:cs typeface="Times New Roman" panose="02020603050405020304" pitchFamily="18" charset="0"/>
              </a:rPr>
              <a:t> assess physician documentation to withstand scrutiny of oversight agencies and payers and reduce denials</a:t>
            </a:r>
          </a:p>
          <a:p>
            <a:pPr>
              <a:buFont typeface="Wingdings" pitchFamily="2" charset="2"/>
              <a:buChar char="v"/>
            </a:pPr>
            <a:r>
              <a:rPr lang="en-US" sz="1600" dirty="0">
                <a:solidFill>
                  <a:schemeClr val="tx1"/>
                </a:solidFill>
                <a:latin typeface="Times New Roman" panose="02020603050405020304" pitchFamily="18" charset="0"/>
                <a:cs typeface="Times New Roman" panose="02020603050405020304" pitchFamily="18" charset="0"/>
              </a:rPr>
              <a:t>Work in tandem with unified effort to improve quality and completeness of documentation</a:t>
            </a:r>
          </a:p>
          <a:p>
            <a:pPr>
              <a:buFont typeface="Wingdings" pitchFamily="2" charset="2"/>
              <a:buChar char="v"/>
            </a:pPr>
            <a:r>
              <a:rPr lang="en-US" sz="1600" dirty="0">
                <a:solidFill>
                  <a:schemeClr val="tx1"/>
                </a:solidFill>
                <a:latin typeface="Times New Roman" panose="02020603050405020304" pitchFamily="18" charset="0"/>
                <a:cs typeface="Times New Roman" panose="02020603050405020304" pitchFamily="18" charset="0"/>
              </a:rPr>
              <a:t>Produce a </a:t>
            </a:r>
            <a:r>
              <a:rPr lang="en-US" sz="1600" i="1" dirty="0">
                <a:solidFill>
                  <a:schemeClr val="tx1"/>
                </a:solidFill>
                <a:latin typeface="Times New Roman" panose="02020603050405020304" pitchFamily="18" charset="0"/>
                <a:cs typeface="Times New Roman" panose="02020603050405020304" pitchFamily="18" charset="0"/>
              </a:rPr>
              <a:t>consolidated message </a:t>
            </a:r>
            <a:r>
              <a:rPr lang="en-US" sz="1600" dirty="0">
                <a:solidFill>
                  <a:schemeClr val="tx1"/>
                </a:solidFill>
                <a:latin typeface="Times New Roman" panose="02020603050405020304" pitchFamily="18" charset="0"/>
                <a:cs typeface="Times New Roman" panose="02020603050405020304" pitchFamily="18" charset="0"/>
              </a:rPr>
              <a:t>focusing on the quality of the documentation, not necessarily the quantity</a:t>
            </a:r>
          </a:p>
          <a:p>
            <a:pPr>
              <a:buFont typeface="Wingdings" pitchFamily="2" charset="2"/>
              <a:buChar char="v"/>
            </a:pPr>
            <a:r>
              <a:rPr lang="en-US" sz="1600" dirty="0">
                <a:solidFill>
                  <a:schemeClr val="tx1"/>
                </a:solidFill>
                <a:latin typeface="Times New Roman" panose="02020603050405020304" pitchFamily="18" charset="0"/>
                <a:cs typeface="Times New Roman" panose="02020603050405020304" pitchFamily="18" charset="0"/>
              </a:rPr>
              <a:t>Reinforcers of “the message” with the On-site Physician Advisor to physicians and other clinical entities</a:t>
            </a:r>
          </a:p>
          <a:p>
            <a:pPr>
              <a:buFont typeface="Wingdings" pitchFamily="2" charset="2"/>
              <a:buChar char="v"/>
            </a:pPr>
            <a:r>
              <a:rPr lang="en-US" sz="1600" dirty="0">
                <a:solidFill>
                  <a:schemeClr val="tx1"/>
                </a:solidFill>
                <a:latin typeface="Times New Roman" panose="02020603050405020304" pitchFamily="18" charset="0"/>
                <a:cs typeface="Times New Roman" panose="02020603050405020304" pitchFamily="18" charset="0"/>
              </a:rPr>
              <a:t>Use of consolidated information platforms to improve efficiency and accuracy</a:t>
            </a:r>
          </a:p>
          <a:p>
            <a:pPr>
              <a:buFont typeface="Wingdings" pitchFamily="2" charset="2"/>
              <a:buChar char="v"/>
            </a:pPr>
            <a:r>
              <a:rPr lang="en-US" sz="1600" dirty="0">
                <a:solidFill>
                  <a:schemeClr val="tx1"/>
                </a:solidFill>
                <a:latin typeface="Times New Roman" panose="02020603050405020304" pitchFamily="18" charset="0"/>
                <a:cs typeface="Times New Roman" panose="02020603050405020304" pitchFamily="18" charset="0"/>
              </a:rPr>
              <a:t>Alignment of vision/mission- autocorrect past difficulties in mis-aligned functions</a:t>
            </a:r>
          </a:p>
          <a:p>
            <a:pPr>
              <a:buFont typeface="Wingdings" pitchFamily="2" charset="2"/>
              <a:buChar char="v"/>
            </a:pPr>
            <a:r>
              <a:rPr lang="en-US" sz="1600" dirty="0">
                <a:solidFill>
                  <a:schemeClr val="tx1"/>
                </a:solidFill>
                <a:latin typeface="Times New Roman" panose="02020603050405020304" pitchFamily="18" charset="0"/>
                <a:cs typeface="Times New Roman" panose="02020603050405020304" pitchFamily="18" charset="0"/>
              </a:rPr>
              <a:t>Acumen- capacity to interact accurately with depth of understanding across inter/intradisciplinary groups</a:t>
            </a:r>
          </a:p>
          <a:p>
            <a:pPr>
              <a:buFont typeface="Wingdings" pitchFamily="2" charset="2"/>
              <a:buChar char="v"/>
            </a:pPr>
            <a:endParaRPr lang="en-US" sz="1600" dirty="0">
              <a:solidFill>
                <a:schemeClr val="tx1"/>
              </a:solidFill>
              <a:latin typeface="Times New Roman" panose="02020603050405020304" pitchFamily="18" charset="0"/>
              <a:cs typeface="Times New Roman" panose="02020603050405020304" pitchFamily="18" charset="0"/>
            </a:endParaRPr>
          </a:p>
          <a:p>
            <a:pPr>
              <a:buFont typeface="Wingdings" pitchFamily="2" charset="2"/>
              <a:buChar char="v"/>
            </a:pPr>
            <a:endParaRPr lang="en-US" sz="16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240587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15"/>
          <p:cNvSpPr txBox="1">
            <a:spLocks noGrp="1"/>
          </p:cNvSpPr>
          <p:nvPr>
            <p:ph type="ctrTitle"/>
          </p:nvPr>
        </p:nvSpPr>
        <p:spPr>
          <a:xfrm>
            <a:off x="-629875" y="841746"/>
            <a:ext cx="7590408" cy="11598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endParaRPr dirty="0">
              <a:solidFill>
                <a:schemeClr val="accent2"/>
              </a:solidFill>
              <a:latin typeface="Times New Roman" panose="02020603050405020304" pitchFamily="18" charset="0"/>
              <a:cs typeface="Times New Roman" panose="02020603050405020304" pitchFamily="18" charset="0"/>
            </a:endParaRPr>
          </a:p>
          <a:p>
            <a:pPr algn="ctr"/>
            <a:r>
              <a:rPr lang="en-US" sz="3200" dirty="0">
                <a:latin typeface="Times New Roman" panose="02020603050405020304" pitchFamily="18" charset="0"/>
                <a:cs typeface="Times New Roman" panose="02020603050405020304" pitchFamily="18" charset="0"/>
              </a:rPr>
              <a:t>How Do You Get Started?</a:t>
            </a:r>
          </a:p>
        </p:txBody>
      </p:sp>
      <p:sp>
        <p:nvSpPr>
          <p:cNvPr id="3" name="TextBox 2">
            <a:extLst>
              <a:ext uri="{FF2B5EF4-FFF2-40B4-BE49-F238E27FC236}">
                <a16:creationId xmlns:a16="http://schemas.microsoft.com/office/drawing/2014/main" id="{27BC8F8B-1369-4440-8B99-5F1278EC9491}"/>
              </a:ext>
            </a:extLst>
          </p:cNvPr>
          <p:cNvSpPr txBox="1"/>
          <p:nvPr/>
        </p:nvSpPr>
        <p:spPr>
          <a:xfrm>
            <a:off x="2965141" y="4686630"/>
            <a:ext cx="3213716" cy="261610"/>
          </a:xfrm>
          <a:prstGeom prst="rect">
            <a:avLst/>
          </a:prstGeom>
          <a:noFill/>
        </p:spPr>
        <p:txBody>
          <a:bodyPr wrap="square" rtlCol="0">
            <a:spAutoFit/>
          </a:bodyPr>
          <a:lstStyle/>
          <a:p>
            <a:pPr algn="ctr"/>
            <a:r>
              <a:rPr lang="en-US" sz="1100" dirty="0"/>
              <a:t>Copyright 2020 – All Rights Reserved</a:t>
            </a:r>
          </a:p>
        </p:txBody>
      </p:sp>
    </p:spTree>
    <p:extLst>
      <p:ext uri="{BB962C8B-B14F-4D97-AF65-F5344CB8AC3E}">
        <p14:creationId xmlns:p14="http://schemas.microsoft.com/office/powerpoint/2010/main" val="4065191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A19AC1-0B1C-5E49-8C8C-6AC163930D60}"/>
              </a:ext>
            </a:extLst>
          </p:cNvPr>
          <p:cNvSpPr txBox="1">
            <a:spLocks/>
          </p:cNvSpPr>
          <p:nvPr/>
        </p:nvSpPr>
        <p:spPr>
          <a:xfrm>
            <a:off x="319595" y="1169637"/>
            <a:ext cx="7157067" cy="1519068"/>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55600" algn="l" rtl="0">
              <a:lnSpc>
                <a:spcPct val="120000"/>
              </a:lnSpc>
              <a:spcBef>
                <a:spcPts val="0"/>
              </a:spcBef>
              <a:spcAft>
                <a:spcPts val="0"/>
              </a:spcAft>
              <a:buClr>
                <a:schemeClr val="accent2"/>
              </a:buClr>
              <a:buSzPts val="2000"/>
              <a:buFont typeface="Montserrat Light"/>
              <a:buNone/>
              <a:defRPr sz="2000" b="0" i="0" u="none" strike="noStrike" cap="none">
                <a:solidFill>
                  <a:schemeClr val="accent2"/>
                </a:solidFill>
                <a:latin typeface="Montserrat Light"/>
                <a:ea typeface="Montserrat Light"/>
                <a:cs typeface="Montserrat Light"/>
                <a:sym typeface="Montserrat Light"/>
              </a:defRPr>
            </a:lvl1pPr>
            <a:lvl2pPr marL="914400" marR="0" lvl="1" indent="-355600" algn="l" rtl="0">
              <a:lnSpc>
                <a:spcPct val="120000"/>
              </a:lnSpc>
              <a:spcBef>
                <a:spcPts val="0"/>
              </a:spcBef>
              <a:spcAft>
                <a:spcPts val="0"/>
              </a:spcAft>
              <a:buClr>
                <a:schemeClr val="accent2"/>
              </a:buClr>
              <a:buSzPts val="3000"/>
              <a:buFont typeface="Montserrat Light"/>
              <a:buNone/>
              <a:defRPr sz="3000" b="0" i="0" u="none" strike="noStrike" cap="none">
                <a:solidFill>
                  <a:schemeClr val="accent2"/>
                </a:solidFill>
                <a:latin typeface="Montserrat Light"/>
                <a:ea typeface="Montserrat Light"/>
                <a:cs typeface="Montserrat Light"/>
                <a:sym typeface="Montserrat Light"/>
              </a:defRPr>
            </a:lvl2pPr>
            <a:lvl3pPr marL="1371600" marR="0" lvl="2" indent="-355600" algn="l" rtl="0">
              <a:lnSpc>
                <a:spcPct val="120000"/>
              </a:lnSpc>
              <a:spcBef>
                <a:spcPts val="0"/>
              </a:spcBef>
              <a:spcAft>
                <a:spcPts val="0"/>
              </a:spcAft>
              <a:buClr>
                <a:schemeClr val="accent2"/>
              </a:buClr>
              <a:buSzPts val="3000"/>
              <a:buFont typeface="Montserrat Light"/>
              <a:buNone/>
              <a:defRPr sz="3000" b="0" i="0" u="none" strike="noStrike" cap="none">
                <a:solidFill>
                  <a:schemeClr val="accent2"/>
                </a:solidFill>
                <a:latin typeface="Montserrat Light"/>
                <a:ea typeface="Montserrat Light"/>
                <a:cs typeface="Montserrat Light"/>
                <a:sym typeface="Montserrat Light"/>
              </a:defRPr>
            </a:lvl3pPr>
            <a:lvl4pPr marL="1828800" marR="0" lvl="3" indent="-355600" algn="l" rtl="0">
              <a:lnSpc>
                <a:spcPct val="120000"/>
              </a:lnSpc>
              <a:spcBef>
                <a:spcPts val="0"/>
              </a:spcBef>
              <a:spcAft>
                <a:spcPts val="0"/>
              </a:spcAft>
              <a:buClr>
                <a:schemeClr val="accent2"/>
              </a:buClr>
              <a:buSzPts val="3000"/>
              <a:buFont typeface="Montserrat Light"/>
              <a:buNone/>
              <a:defRPr sz="3000" b="0" i="0" u="none" strike="noStrike" cap="none">
                <a:solidFill>
                  <a:schemeClr val="accent2"/>
                </a:solidFill>
                <a:latin typeface="Montserrat Light"/>
                <a:ea typeface="Montserrat Light"/>
                <a:cs typeface="Montserrat Light"/>
                <a:sym typeface="Montserrat Light"/>
              </a:defRPr>
            </a:lvl4pPr>
            <a:lvl5pPr marL="2286000" marR="0" lvl="4" indent="-355600" algn="l" rtl="0">
              <a:lnSpc>
                <a:spcPct val="120000"/>
              </a:lnSpc>
              <a:spcBef>
                <a:spcPts val="0"/>
              </a:spcBef>
              <a:spcAft>
                <a:spcPts val="0"/>
              </a:spcAft>
              <a:buClr>
                <a:schemeClr val="accent2"/>
              </a:buClr>
              <a:buSzPts val="3000"/>
              <a:buFont typeface="Montserrat Light"/>
              <a:buNone/>
              <a:defRPr sz="3000" b="0" i="0" u="none" strike="noStrike" cap="none">
                <a:solidFill>
                  <a:schemeClr val="accent2"/>
                </a:solidFill>
                <a:latin typeface="Montserrat Light"/>
                <a:ea typeface="Montserrat Light"/>
                <a:cs typeface="Montserrat Light"/>
                <a:sym typeface="Montserrat Light"/>
              </a:defRPr>
            </a:lvl5pPr>
            <a:lvl6pPr marL="2743200" marR="0" lvl="5" indent="-355600" algn="l" rtl="0">
              <a:lnSpc>
                <a:spcPct val="120000"/>
              </a:lnSpc>
              <a:spcBef>
                <a:spcPts val="0"/>
              </a:spcBef>
              <a:spcAft>
                <a:spcPts val="0"/>
              </a:spcAft>
              <a:buClr>
                <a:schemeClr val="accent2"/>
              </a:buClr>
              <a:buSzPts val="3000"/>
              <a:buFont typeface="Montserrat Light"/>
              <a:buNone/>
              <a:defRPr sz="3000" b="0" i="0" u="none" strike="noStrike" cap="none">
                <a:solidFill>
                  <a:schemeClr val="accent2"/>
                </a:solidFill>
                <a:latin typeface="Montserrat Light"/>
                <a:ea typeface="Montserrat Light"/>
                <a:cs typeface="Montserrat Light"/>
                <a:sym typeface="Montserrat Light"/>
              </a:defRPr>
            </a:lvl6pPr>
            <a:lvl7pPr marL="3200400" marR="0" lvl="6" indent="-355600" algn="l" rtl="0">
              <a:lnSpc>
                <a:spcPct val="120000"/>
              </a:lnSpc>
              <a:spcBef>
                <a:spcPts val="0"/>
              </a:spcBef>
              <a:spcAft>
                <a:spcPts val="0"/>
              </a:spcAft>
              <a:buClr>
                <a:schemeClr val="accent2"/>
              </a:buClr>
              <a:buSzPts val="3000"/>
              <a:buFont typeface="Montserrat Light"/>
              <a:buNone/>
              <a:defRPr sz="3000" b="0" i="0" u="none" strike="noStrike" cap="none">
                <a:solidFill>
                  <a:schemeClr val="accent2"/>
                </a:solidFill>
                <a:latin typeface="Montserrat Light"/>
                <a:ea typeface="Montserrat Light"/>
                <a:cs typeface="Montserrat Light"/>
                <a:sym typeface="Montserrat Light"/>
              </a:defRPr>
            </a:lvl7pPr>
            <a:lvl8pPr marL="3657600" marR="0" lvl="7" indent="-355600" algn="l" rtl="0">
              <a:lnSpc>
                <a:spcPct val="120000"/>
              </a:lnSpc>
              <a:spcBef>
                <a:spcPts val="0"/>
              </a:spcBef>
              <a:spcAft>
                <a:spcPts val="0"/>
              </a:spcAft>
              <a:buClr>
                <a:schemeClr val="accent2"/>
              </a:buClr>
              <a:buSzPts val="3000"/>
              <a:buFont typeface="Montserrat Light"/>
              <a:buNone/>
              <a:defRPr sz="3000" b="0" i="0" u="none" strike="noStrike" cap="none">
                <a:solidFill>
                  <a:schemeClr val="accent2"/>
                </a:solidFill>
                <a:latin typeface="Montserrat Light"/>
                <a:ea typeface="Montserrat Light"/>
                <a:cs typeface="Montserrat Light"/>
                <a:sym typeface="Montserrat Light"/>
              </a:defRPr>
            </a:lvl8pPr>
            <a:lvl9pPr marL="4114800" marR="0" lvl="8" indent="-355600" algn="l" rtl="0">
              <a:lnSpc>
                <a:spcPct val="120000"/>
              </a:lnSpc>
              <a:spcBef>
                <a:spcPts val="0"/>
              </a:spcBef>
              <a:spcAft>
                <a:spcPts val="0"/>
              </a:spcAft>
              <a:buClr>
                <a:schemeClr val="accent2"/>
              </a:buClr>
              <a:buSzPts val="3000"/>
              <a:buFont typeface="Montserrat Light"/>
              <a:buNone/>
              <a:defRPr sz="3000" b="0" i="0" u="none" strike="noStrike" cap="none">
                <a:solidFill>
                  <a:schemeClr val="accent2"/>
                </a:solidFill>
                <a:latin typeface="Montserrat Light"/>
                <a:ea typeface="Montserrat Light"/>
                <a:cs typeface="Montserrat Light"/>
                <a:sym typeface="Montserrat Light"/>
              </a:defRPr>
            </a:lvl9pPr>
          </a:lstStyle>
          <a:p>
            <a:pPr>
              <a:buFont typeface="Wingdings" pitchFamily="2" charset="2"/>
              <a:buChar char="v"/>
            </a:pPr>
            <a:r>
              <a:rPr lang="en-US" sz="1600" dirty="0">
                <a:solidFill>
                  <a:schemeClr val="tx1"/>
                </a:solidFill>
                <a:latin typeface="Times New Roman" panose="02020603050405020304" pitchFamily="18" charset="0"/>
                <a:cs typeface="Times New Roman" panose="02020603050405020304" pitchFamily="18" charset="0"/>
              </a:rPr>
              <a:t>May want to consider the puzzle analogy</a:t>
            </a:r>
          </a:p>
          <a:p>
            <a:pPr>
              <a:buFont typeface="Wingdings" pitchFamily="2" charset="2"/>
              <a:buChar char="v"/>
            </a:pPr>
            <a:r>
              <a:rPr lang="en-US" sz="1600" dirty="0">
                <a:solidFill>
                  <a:schemeClr val="tx1"/>
                </a:solidFill>
                <a:latin typeface="Times New Roman" panose="02020603050405020304" pitchFamily="18" charset="0"/>
                <a:cs typeface="Times New Roman" panose="02020603050405020304" pitchFamily="18" charset="0"/>
              </a:rPr>
              <a:t>How does one build a puzzle?</a:t>
            </a:r>
          </a:p>
          <a:p>
            <a:pPr lvl="1">
              <a:buFont typeface="Wingdings" pitchFamily="2" charset="2"/>
              <a:buChar char="v"/>
            </a:pPr>
            <a:r>
              <a:rPr lang="en-US" sz="1600" dirty="0">
                <a:solidFill>
                  <a:schemeClr val="tx1"/>
                </a:solidFill>
                <a:latin typeface="Times New Roman" panose="02020603050405020304" pitchFamily="18" charset="0"/>
                <a:cs typeface="Times New Roman" panose="02020603050405020304" pitchFamily="18" charset="0"/>
              </a:rPr>
              <a:t>The edges first </a:t>
            </a:r>
          </a:p>
          <a:p>
            <a:pPr lvl="2">
              <a:buFont typeface="Wingdings" pitchFamily="2" charset="2"/>
              <a:buChar char="v"/>
            </a:pPr>
            <a:r>
              <a:rPr lang="en-US" sz="1600" dirty="0">
                <a:solidFill>
                  <a:schemeClr val="tx1"/>
                </a:solidFill>
                <a:latin typeface="Times New Roman" panose="02020603050405020304" pitchFamily="18" charset="0"/>
                <a:cs typeface="Times New Roman" panose="02020603050405020304" pitchFamily="18" charset="0"/>
              </a:rPr>
              <a:t>Overall infrastructure, then build the components</a:t>
            </a:r>
          </a:p>
          <a:p>
            <a:pPr lvl="1">
              <a:buFont typeface="Wingdings" pitchFamily="2" charset="2"/>
              <a:buChar char="v"/>
            </a:pPr>
            <a:r>
              <a:rPr lang="en-US" sz="1600" dirty="0">
                <a:solidFill>
                  <a:schemeClr val="tx1"/>
                </a:solidFill>
                <a:latin typeface="Times New Roman" panose="02020603050405020304" pitchFamily="18" charset="0"/>
                <a:cs typeface="Times New Roman" panose="02020603050405020304" pitchFamily="18" charset="0"/>
              </a:rPr>
              <a:t>Place all the pieces on a surface</a:t>
            </a:r>
          </a:p>
          <a:p>
            <a:pPr lvl="2">
              <a:buFont typeface="Wingdings" pitchFamily="2" charset="2"/>
              <a:buChar char="v"/>
            </a:pPr>
            <a:r>
              <a:rPr lang="en-US" sz="1600" dirty="0">
                <a:solidFill>
                  <a:schemeClr val="tx1"/>
                </a:solidFill>
                <a:latin typeface="Times New Roman" panose="02020603050405020304" pitchFamily="18" charset="0"/>
                <a:cs typeface="Times New Roman" panose="02020603050405020304" pitchFamily="18" charset="0"/>
              </a:rPr>
              <a:t>Can be confusing and overwhelming</a:t>
            </a:r>
          </a:p>
          <a:p>
            <a:pPr lvl="1">
              <a:buFont typeface="Wingdings" pitchFamily="2" charset="2"/>
              <a:buChar char="v"/>
            </a:pPr>
            <a:r>
              <a:rPr lang="en-US" sz="1600" dirty="0">
                <a:solidFill>
                  <a:schemeClr val="tx1"/>
                </a:solidFill>
                <a:latin typeface="Times New Roman" panose="02020603050405020304" pitchFamily="18" charset="0"/>
                <a:cs typeface="Times New Roman" panose="02020603050405020304" pitchFamily="18" charset="0"/>
              </a:rPr>
              <a:t>Build sections at a time and incorporate into the whole</a:t>
            </a:r>
          </a:p>
          <a:p>
            <a:pPr lvl="2">
              <a:buFont typeface="Wingdings" pitchFamily="2" charset="2"/>
              <a:buChar char="v"/>
            </a:pPr>
            <a:r>
              <a:rPr lang="en-US" sz="1600" dirty="0">
                <a:solidFill>
                  <a:schemeClr val="tx1"/>
                </a:solidFill>
                <a:latin typeface="Times New Roman" panose="02020603050405020304" pitchFamily="18" charset="0"/>
                <a:cs typeface="Times New Roman" panose="02020603050405020304" pitchFamily="18" charset="0"/>
              </a:rPr>
              <a:t>Start with the simple to build the complex</a:t>
            </a:r>
          </a:p>
          <a:p>
            <a:pPr lvl="2">
              <a:buFont typeface="Wingdings" pitchFamily="2" charset="2"/>
              <a:buChar char="v"/>
            </a:pPr>
            <a:r>
              <a:rPr lang="en-US" sz="1600" dirty="0">
                <a:solidFill>
                  <a:schemeClr val="tx1"/>
                </a:solidFill>
                <a:latin typeface="Times New Roman" panose="02020603050405020304" pitchFamily="18" charset="0"/>
                <a:cs typeface="Times New Roman" panose="02020603050405020304" pitchFamily="18" charset="0"/>
              </a:rPr>
              <a:t>Holistic concept – each part affects the whole</a:t>
            </a:r>
          </a:p>
          <a:p>
            <a:pPr lvl="2">
              <a:buFont typeface="Wingdings" pitchFamily="2" charset="2"/>
              <a:buChar char="v"/>
            </a:pPr>
            <a:r>
              <a:rPr lang="en-US" sz="1600" b="1" dirty="0">
                <a:solidFill>
                  <a:schemeClr val="tx1"/>
                </a:solidFill>
                <a:latin typeface="Times New Roman" panose="02020603050405020304" pitchFamily="18" charset="0"/>
                <a:cs typeface="Times New Roman" panose="02020603050405020304" pitchFamily="18" charset="0"/>
              </a:rPr>
              <a:t>Ideal</a:t>
            </a:r>
          </a:p>
          <a:p>
            <a:pPr>
              <a:buFont typeface="Wingdings" pitchFamily="2" charset="2"/>
              <a:buChar char="v"/>
            </a:pPr>
            <a:r>
              <a:rPr lang="en-US" sz="1600" dirty="0">
                <a:solidFill>
                  <a:schemeClr val="tx1"/>
                </a:solidFill>
                <a:latin typeface="Times New Roman" panose="02020603050405020304" pitchFamily="18" charset="0"/>
                <a:cs typeface="Times New Roman" panose="02020603050405020304" pitchFamily="18" charset="0"/>
              </a:rPr>
              <a:t>Remember that DOCUMENTATION is the glue that holds it all together</a:t>
            </a:r>
          </a:p>
          <a:p>
            <a:pPr marL="101600" indent="0"/>
            <a:endParaRPr lang="en-US" sz="1600" dirty="0">
              <a:solidFill>
                <a:schemeClr val="tx1"/>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8EACF811-F447-704C-A91A-7081C46A83B7}"/>
              </a:ext>
            </a:extLst>
          </p:cNvPr>
          <p:cNvSpPr txBox="1"/>
          <p:nvPr/>
        </p:nvSpPr>
        <p:spPr>
          <a:xfrm>
            <a:off x="2965141" y="4686630"/>
            <a:ext cx="3213716" cy="261610"/>
          </a:xfrm>
          <a:prstGeom prst="rect">
            <a:avLst/>
          </a:prstGeom>
          <a:noFill/>
        </p:spPr>
        <p:txBody>
          <a:bodyPr wrap="square" rtlCol="0">
            <a:spAutoFit/>
          </a:bodyPr>
          <a:lstStyle/>
          <a:p>
            <a:pPr algn="ctr"/>
            <a:r>
              <a:rPr lang="en-US" sz="1100" dirty="0"/>
              <a:t>Copyright 2020 – All Rights Reserved</a:t>
            </a:r>
          </a:p>
        </p:txBody>
      </p:sp>
      <p:sp>
        <p:nvSpPr>
          <p:cNvPr id="2" name="Rectangle 1">
            <a:extLst>
              <a:ext uri="{FF2B5EF4-FFF2-40B4-BE49-F238E27FC236}">
                <a16:creationId xmlns:a16="http://schemas.microsoft.com/office/drawing/2014/main" id="{4C660CC5-38FF-994A-824A-C8C9ED03AE18}"/>
              </a:ext>
            </a:extLst>
          </p:cNvPr>
          <p:cNvSpPr/>
          <p:nvPr/>
        </p:nvSpPr>
        <p:spPr>
          <a:xfrm>
            <a:off x="319595" y="499781"/>
            <a:ext cx="2287806" cy="461665"/>
          </a:xfrm>
          <a:prstGeom prst="rect">
            <a:avLst/>
          </a:prstGeom>
        </p:spPr>
        <p:txBody>
          <a:bodyPr wrap="none">
            <a:spAutoFit/>
          </a:bodyPr>
          <a:lstStyle/>
          <a:p>
            <a:r>
              <a:rPr lang="en-US" sz="2400" b="1" dirty="0">
                <a:latin typeface="Times New Roman" panose="02020603050405020304" pitchFamily="18" charset="0"/>
                <a:cs typeface="Times New Roman" panose="02020603050405020304" pitchFamily="18" charset="0"/>
              </a:rPr>
              <a:t>Implementation</a:t>
            </a:r>
            <a:endParaRPr lang="en-US" sz="2400" b="1" dirty="0"/>
          </a:p>
        </p:txBody>
      </p:sp>
      <p:pic>
        <p:nvPicPr>
          <p:cNvPr id="10" name="Picture 9" descr="A close up of a flower&#10;&#10;Description automatically generated">
            <a:extLst>
              <a:ext uri="{FF2B5EF4-FFF2-40B4-BE49-F238E27FC236}">
                <a16:creationId xmlns:a16="http://schemas.microsoft.com/office/drawing/2014/main" id="{C64D2B12-9440-3243-912D-DAE69EF34075}"/>
              </a:ext>
            </a:extLst>
          </p:cNvPr>
          <p:cNvPicPr>
            <a:picLocks noChangeAspect="1"/>
          </p:cNvPicPr>
          <p:nvPr/>
        </p:nvPicPr>
        <p:blipFill>
          <a:blip r:embed="rId3"/>
          <a:stretch>
            <a:fillRect/>
          </a:stretch>
        </p:blipFill>
        <p:spPr>
          <a:xfrm>
            <a:off x="5867856" y="1046109"/>
            <a:ext cx="3217611" cy="2413208"/>
          </a:xfrm>
          <a:prstGeom prst="rect">
            <a:avLst/>
          </a:prstGeom>
        </p:spPr>
      </p:pic>
    </p:spTree>
    <p:extLst>
      <p:ext uri="{BB962C8B-B14F-4D97-AF65-F5344CB8AC3E}">
        <p14:creationId xmlns:p14="http://schemas.microsoft.com/office/powerpoint/2010/main" val="41226955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5" name="TextBox 4">
            <a:extLst>
              <a:ext uri="{FF2B5EF4-FFF2-40B4-BE49-F238E27FC236}">
                <a16:creationId xmlns:a16="http://schemas.microsoft.com/office/drawing/2014/main" id="{8EACF811-F447-704C-A91A-7081C46A83B7}"/>
              </a:ext>
            </a:extLst>
          </p:cNvPr>
          <p:cNvSpPr txBox="1"/>
          <p:nvPr/>
        </p:nvSpPr>
        <p:spPr>
          <a:xfrm>
            <a:off x="2965141" y="4686630"/>
            <a:ext cx="3213716" cy="261610"/>
          </a:xfrm>
          <a:prstGeom prst="rect">
            <a:avLst/>
          </a:prstGeom>
          <a:noFill/>
        </p:spPr>
        <p:txBody>
          <a:bodyPr wrap="square" rtlCol="0">
            <a:spAutoFit/>
          </a:bodyPr>
          <a:lstStyle/>
          <a:p>
            <a:pPr algn="ctr"/>
            <a:r>
              <a:rPr lang="en-US" sz="1100" dirty="0"/>
              <a:t>Copyright 2020 – All Rights Reserved</a:t>
            </a:r>
          </a:p>
        </p:txBody>
      </p:sp>
      <p:sp>
        <p:nvSpPr>
          <p:cNvPr id="6" name="Rectangle 5">
            <a:extLst>
              <a:ext uri="{FF2B5EF4-FFF2-40B4-BE49-F238E27FC236}">
                <a16:creationId xmlns:a16="http://schemas.microsoft.com/office/drawing/2014/main" id="{7103A08D-E77D-3644-A913-FA045F5194C7}"/>
              </a:ext>
            </a:extLst>
          </p:cNvPr>
          <p:cNvSpPr/>
          <p:nvPr/>
        </p:nvSpPr>
        <p:spPr>
          <a:xfrm>
            <a:off x="541270" y="568634"/>
            <a:ext cx="3682418" cy="461665"/>
          </a:xfrm>
          <a:prstGeom prst="rect">
            <a:avLst/>
          </a:prstGeom>
        </p:spPr>
        <p:txBody>
          <a:bodyPr wrap="none">
            <a:spAutoFit/>
          </a:bodyPr>
          <a:lstStyle/>
          <a:p>
            <a:r>
              <a:rPr lang="en-US" sz="2400" b="1" dirty="0">
                <a:latin typeface="Times New Roman" panose="02020603050405020304" pitchFamily="18" charset="0"/>
                <a:cs typeface="Times New Roman" panose="02020603050405020304" pitchFamily="18" charset="0"/>
              </a:rPr>
              <a:t>Intermittent Reassessment</a:t>
            </a:r>
            <a:endParaRPr lang="en-US" sz="2400" b="1" dirty="0"/>
          </a:p>
        </p:txBody>
      </p:sp>
      <p:pic>
        <p:nvPicPr>
          <p:cNvPr id="8" name="Picture 7" descr="A picture containing outdoor, sitting, table, person&#10;&#10;Description automatically generated">
            <a:extLst>
              <a:ext uri="{FF2B5EF4-FFF2-40B4-BE49-F238E27FC236}">
                <a16:creationId xmlns:a16="http://schemas.microsoft.com/office/drawing/2014/main" id="{CC2D1E6C-A3CD-214E-BBA8-A30566C06599}"/>
              </a:ext>
            </a:extLst>
          </p:cNvPr>
          <p:cNvPicPr>
            <a:picLocks noChangeAspect="1"/>
          </p:cNvPicPr>
          <p:nvPr/>
        </p:nvPicPr>
        <p:blipFill>
          <a:blip r:embed="rId3"/>
          <a:stretch>
            <a:fillRect/>
          </a:stretch>
        </p:blipFill>
        <p:spPr>
          <a:xfrm rot="5400000">
            <a:off x="6906827" y="503530"/>
            <a:ext cx="2363680" cy="1772760"/>
          </a:xfrm>
          <a:prstGeom prst="rect">
            <a:avLst/>
          </a:prstGeom>
        </p:spPr>
      </p:pic>
      <p:sp>
        <p:nvSpPr>
          <p:cNvPr id="11" name="Content Placeholder 2">
            <a:extLst>
              <a:ext uri="{FF2B5EF4-FFF2-40B4-BE49-F238E27FC236}">
                <a16:creationId xmlns:a16="http://schemas.microsoft.com/office/drawing/2014/main" id="{AC632E14-9D5B-D744-BF1A-DE45DF52AED8}"/>
              </a:ext>
            </a:extLst>
          </p:cNvPr>
          <p:cNvSpPr txBox="1">
            <a:spLocks/>
          </p:cNvSpPr>
          <p:nvPr/>
        </p:nvSpPr>
        <p:spPr>
          <a:xfrm>
            <a:off x="673870" y="1141275"/>
            <a:ext cx="5780196" cy="1519068"/>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55600" algn="l" rtl="0">
              <a:lnSpc>
                <a:spcPct val="120000"/>
              </a:lnSpc>
              <a:spcBef>
                <a:spcPts val="0"/>
              </a:spcBef>
              <a:spcAft>
                <a:spcPts val="0"/>
              </a:spcAft>
              <a:buClr>
                <a:schemeClr val="accent2"/>
              </a:buClr>
              <a:buSzPts val="2000"/>
              <a:buFont typeface="Montserrat Light"/>
              <a:buNone/>
              <a:defRPr sz="2000" b="0" i="0" u="none" strike="noStrike" cap="none">
                <a:solidFill>
                  <a:schemeClr val="accent2"/>
                </a:solidFill>
                <a:latin typeface="Montserrat Light"/>
                <a:ea typeface="Montserrat Light"/>
                <a:cs typeface="Montserrat Light"/>
                <a:sym typeface="Montserrat Light"/>
              </a:defRPr>
            </a:lvl1pPr>
            <a:lvl2pPr marL="914400" marR="0" lvl="1" indent="-355600" algn="l" rtl="0">
              <a:lnSpc>
                <a:spcPct val="120000"/>
              </a:lnSpc>
              <a:spcBef>
                <a:spcPts val="0"/>
              </a:spcBef>
              <a:spcAft>
                <a:spcPts val="0"/>
              </a:spcAft>
              <a:buClr>
                <a:schemeClr val="accent2"/>
              </a:buClr>
              <a:buSzPts val="3000"/>
              <a:buFont typeface="Montserrat Light"/>
              <a:buNone/>
              <a:defRPr sz="3000" b="0" i="0" u="none" strike="noStrike" cap="none">
                <a:solidFill>
                  <a:schemeClr val="accent2"/>
                </a:solidFill>
                <a:latin typeface="Montserrat Light"/>
                <a:ea typeface="Montserrat Light"/>
                <a:cs typeface="Montserrat Light"/>
                <a:sym typeface="Montserrat Light"/>
              </a:defRPr>
            </a:lvl2pPr>
            <a:lvl3pPr marL="1371600" marR="0" lvl="2" indent="-355600" algn="l" rtl="0">
              <a:lnSpc>
                <a:spcPct val="120000"/>
              </a:lnSpc>
              <a:spcBef>
                <a:spcPts val="0"/>
              </a:spcBef>
              <a:spcAft>
                <a:spcPts val="0"/>
              </a:spcAft>
              <a:buClr>
                <a:schemeClr val="accent2"/>
              </a:buClr>
              <a:buSzPts val="3000"/>
              <a:buFont typeface="Montserrat Light"/>
              <a:buNone/>
              <a:defRPr sz="3000" b="0" i="0" u="none" strike="noStrike" cap="none">
                <a:solidFill>
                  <a:schemeClr val="accent2"/>
                </a:solidFill>
                <a:latin typeface="Montserrat Light"/>
                <a:ea typeface="Montserrat Light"/>
                <a:cs typeface="Montserrat Light"/>
                <a:sym typeface="Montserrat Light"/>
              </a:defRPr>
            </a:lvl3pPr>
            <a:lvl4pPr marL="1828800" marR="0" lvl="3" indent="-355600" algn="l" rtl="0">
              <a:lnSpc>
                <a:spcPct val="120000"/>
              </a:lnSpc>
              <a:spcBef>
                <a:spcPts val="0"/>
              </a:spcBef>
              <a:spcAft>
                <a:spcPts val="0"/>
              </a:spcAft>
              <a:buClr>
                <a:schemeClr val="accent2"/>
              </a:buClr>
              <a:buSzPts val="3000"/>
              <a:buFont typeface="Montserrat Light"/>
              <a:buNone/>
              <a:defRPr sz="3000" b="0" i="0" u="none" strike="noStrike" cap="none">
                <a:solidFill>
                  <a:schemeClr val="accent2"/>
                </a:solidFill>
                <a:latin typeface="Montserrat Light"/>
                <a:ea typeface="Montserrat Light"/>
                <a:cs typeface="Montserrat Light"/>
                <a:sym typeface="Montserrat Light"/>
              </a:defRPr>
            </a:lvl4pPr>
            <a:lvl5pPr marL="2286000" marR="0" lvl="4" indent="-355600" algn="l" rtl="0">
              <a:lnSpc>
                <a:spcPct val="120000"/>
              </a:lnSpc>
              <a:spcBef>
                <a:spcPts val="0"/>
              </a:spcBef>
              <a:spcAft>
                <a:spcPts val="0"/>
              </a:spcAft>
              <a:buClr>
                <a:schemeClr val="accent2"/>
              </a:buClr>
              <a:buSzPts val="3000"/>
              <a:buFont typeface="Montserrat Light"/>
              <a:buNone/>
              <a:defRPr sz="3000" b="0" i="0" u="none" strike="noStrike" cap="none">
                <a:solidFill>
                  <a:schemeClr val="accent2"/>
                </a:solidFill>
                <a:latin typeface="Montserrat Light"/>
                <a:ea typeface="Montserrat Light"/>
                <a:cs typeface="Montserrat Light"/>
                <a:sym typeface="Montserrat Light"/>
              </a:defRPr>
            </a:lvl5pPr>
            <a:lvl6pPr marL="2743200" marR="0" lvl="5" indent="-355600" algn="l" rtl="0">
              <a:lnSpc>
                <a:spcPct val="120000"/>
              </a:lnSpc>
              <a:spcBef>
                <a:spcPts val="0"/>
              </a:spcBef>
              <a:spcAft>
                <a:spcPts val="0"/>
              </a:spcAft>
              <a:buClr>
                <a:schemeClr val="accent2"/>
              </a:buClr>
              <a:buSzPts val="3000"/>
              <a:buFont typeface="Montserrat Light"/>
              <a:buNone/>
              <a:defRPr sz="3000" b="0" i="0" u="none" strike="noStrike" cap="none">
                <a:solidFill>
                  <a:schemeClr val="accent2"/>
                </a:solidFill>
                <a:latin typeface="Montserrat Light"/>
                <a:ea typeface="Montserrat Light"/>
                <a:cs typeface="Montserrat Light"/>
                <a:sym typeface="Montserrat Light"/>
              </a:defRPr>
            </a:lvl6pPr>
            <a:lvl7pPr marL="3200400" marR="0" lvl="6" indent="-355600" algn="l" rtl="0">
              <a:lnSpc>
                <a:spcPct val="120000"/>
              </a:lnSpc>
              <a:spcBef>
                <a:spcPts val="0"/>
              </a:spcBef>
              <a:spcAft>
                <a:spcPts val="0"/>
              </a:spcAft>
              <a:buClr>
                <a:schemeClr val="accent2"/>
              </a:buClr>
              <a:buSzPts val="3000"/>
              <a:buFont typeface="Montserrat Light"/>
              <a:buNone/>
              <a:defRPr sz="3000" b="0" i="0" u="none" strike="noStrike" cap="none">
                <a:solidFill>
                  <a:schemeClr val="accent2"/>
                </a:solidFill>
                <a:latin typeface="Montserrat Light"/>
                <a:ea typeface="Montserrat Light"/>
                <a:cs typeface="Montserrat Light"/>
                <a:sym typeface="Montserrat Light"/>
              </a:defRPr>
            </a:lvl7pPr>
            <a:lvl8pPr marL="3657600" marR="0" lvl="7" indent="-355600" algn="l" rtl="0">
              <a:lnSpc>
                <a:spcPct val="120000"/>
              </a:lnSpc>
              <a:spcBef>
                <a:spcPts val="0"/>
              </a:spcBef>
              <a:spcAft>
                <a:spcPts val="0"/>
              </a:spcAft>
              <a:buClr>
                <a:schemeClr val="accent2"/>
              </a:buClr>
              <a:buSzPts val="3000"/>
              <a:buFont typeface="Montserrat Light"/>
              <a:buNone/>
              <a:defRPr sz="3000" b="0" i="0" u="none" strike="noStrike" cap="none">
                <a:solidFill>
                  <a:schemeClr val="accent2"/>
                </a:solidFill>
                <a:latin typeface="Montserrat Light"/>
                <a:ea typeface="Montserrat Light"/>
                <a:cs typeface="Montserrat Light"/>
                <a:sym typeface="Montserrat Light"/>
              </a:defRPr>
            </a:lvl8pPr>
            <a:lvl9pPr marL="4114800" marR="0" lvl="8" indent="-355600" algn="l" rtl="0">
              <a:lnSpc>
                <a:spcPct val="120000"/>
              </a:lnSpc>
              <a:spcBef>
                <a:spcPts val="0"/>
              </a:spcBef>
              <a:spcAft>
                <a:spcPts val="0"/>
              </a:spcAft>
              <a:buClr>
                <a:schemeClr val="accent2"/>
              </a:buClr>
              <a:buSzPts val="3000"/>
              <a:buFont typeface="Montserrat Light"/>
              <a:buNone/>
              <a:defRPr sz="3000" b="0" i="0" u="none" strike="noStrike" cap="none">
                <a:solidFill>
                  <a:schemeClr val="accent2"/>
                </a:solidFill>
                <a:latin typeface="Montserrat Light"/>
                <a:ea typeface="Montserrat Light"/>
                <a:cs typeface="Montserrat Light"/>
                <a:sym typeface="Montserrat Light"/>
              </a:defRPr>
            </a:lvl9pPr>
          </a:lstStyle>
          <a:p>
            <a:pPr>
              <a:buFont typeface="Wingdings" pitchFamily="2" charset="2"/>
              <a:buChar char="v"/>
            </a:pPr>
            <a:r>
              <a:rPr lang="en-US" sz="1600" dirty="0">
                <a:solidFill>
                  <a:schemeClr val="tx1"/>
                </a:solidFill>
                <a:latin typeface="Times New Roman" panose="02020603050405020304" pitchFamily="18" charset="0"/>
                <a:cs typeface="Times New Roman" panose="02020603050405020304" pitchFamily="18" charset="0"/>
              </a:rPr>
              <a:t>You now have your final picture, functioning process</a:t>
            </a:r>
          </a:p>
          <a:p>
            <a:pPr>
              <a:buFont typeface="Wingdings" pitchFamily="2" charset="2"/>
              <a:buChar char="v"/>
            </a:pPr>
            <a:r>
              <a:rPr lang="en-US" sz="1600" dirty="0">
                <a:solidFill>
                  <a:schemeClr val="tx1"/>
                </a:solidFill>
                <a:latin typeface="Times New Roman" panose="02020603050405020304" pitchFamily="18" charset="0"/>
                <a:cs typeface="Times New Roman" panose="02020603050405020304" pitchFamily="18" charset="0"/>
              </a:rPr>
              <a:t>Why reassess?</a:t>
            </a:r>
          </a:p>
          <a:p>
            <a:pPr lvl="1">
              <a:buFont typeface="Wingdings" pitchFamily="2" charset="2"/>
              <a:buChar char="v"/>
            </a:pPr>
            <a:r>
              <a:rPr lang="en-US" sz="1600" dirty="0">
                <a:solidFill>
                  <a:schemeClr val="tx1"/>
                </a:solidFill>
                <a:latin typeface="Times New Roman" panose="02020603050405020304" pitchFamily="18" charset="0"/>
                <a:cs typeface="Times New Roman" panose="02020603050405020304" pitchFamily="18" charset="0"/>
              </a:rPr>
              <a:t>There probably has been leadership changes</a:t>
            </a:r>
          </a:p>
          <a:p>
            <a:pPr lvl="1">
              <a:buFont typeface="Wingdings" pitchFamily="2" charset="2"/>
              <a:buChar char="v"/>
            </a:pPr>
            <a:r>
              <a:rPr lang="en-US" sz="1600" dirty="0">
                <a:solidFill>
                  <a:schemeClr val="tx1"/>
                </a:solidFill>
                <a:latin typeface="Times New Roman" panose="02020603050405020304" pitchFamily="18" charset="0"/>
                <a:cs typeface="Times New Roman" panose="02020603050405020304" pitchFamily="18" charset="0"/>
              </a:rPr>
              <a:t>There probably has been staffing changes</a:t>
            </a:r>
          </a:p>
          <a:p>
            <a:pPr lvl="1">
              <a:buFont typeface="Wingdings" pitchFamily="2" charset="2"/>
              <a:buChar char="v"/>
            </a:pPr>
            <a:r>
              <a:rPr lang="en-US" sz="1600" dirty="0">
                <a:solidFill>
                  <a:schemeClr val="tx1"/>
                </a:solidFill>
                <a:latin typeface="Times New Roman" panose="02020603050405020304" pitchFamily="18" charset="0"/>
                <a:cs typeface="Times New Roman" panose="02020603050405020304" pitchFamily="18" charset="0"/>
              </a:rPr>
              <a:t>Is the Education still consistent incorporating changes that have occurred in the industry?</a:t>
            </a:r>
          </a:p>
          <a:p>
            <a:pPr lvl="1">
              <a:buFont typeface="Wingdings" pitchFamily="2" charset="2"/>
              <a:buChar char="v"/>
            </a:pPr>
            <a:r>
              <a:rPr lang="en-US" sz="1600" dirty="0">
                <a:solidFill>
                  <a:schemeClr val="tx1"/>
                </a:solidFill>
                <a:latin typeface="Times New Roman" panose="02020603050405020304" pitchFamily="18" charset="0"/>
                <a:cs typeface="Times New Roman" panose="02020603050405020304" pitchFamily="18" charset="0"/>
              </a:rPr>
              <a:t>Is everyone following established protocol? </a:t>
            </a:r>
          </a:p>
          <a:p>
            <a:pPr lvl="2">
              <a:buFont typeface="Wingdings" pitchFamily="2" charset="2"/>
              <a:buChar char="v"/>
            </a:pPr>
            <a:r>
              <a:rPr lang="en-US" sz="1600" dirty="0">
                <a:solidFill>
                  <a:schemeClr val="tx1"/>
                </a:solidFill>
                <a:latin typeface="Times New Roman" panose="02020603050405020304" pitchFamily="18" charset="0"/>
                <a:cs typeface="Times New Roman" panose="02020603050405020304" pitchFamily="18" charset="0"/>
              </a:rPr>
              <a:t>Or have they picked a different seat (all at the same table concept)</a:t>
            </a:r>
          </a:p>
          <a:p>
            <a:pPr lvl="1">
              <a:buFont typeface="Wingdings" pitchFamily="2" charset="2"/>
              <a:buChar char="v"/>
            </a:pPr>
            <a:r>
              <a:rPr lang="en-US" sz="1600" dirty="0">
                <a:solidFill>
                  <a:schemeClr val="tx1"/>
                </a:solidFill>
                <a:latin typeface="Times New Roman" panose="02020603050405020304" pitchFamily="18" charset="0"/>
                <a:cs typeface="Times New Roman" panose="02020603050405020304" pitchFamily="18" charset="0"/>
              </a:rPr>
              <a:t>How do you measure success?</a:t>
            </a:r>
          </a:p>
          <a:p>
            <a:pPr lvl="2">
              <a:buFont typeface="Wingdings" pitchFamily="2" charset="2"/>
              <a:buChar char="v"/>
            </a:pPr>
            <a:r>
              <a:rPr lang="en-US" sz="1600" dirty="0">
                <a:solidFill>
                  <a:schemeClr val="tx1"/>
                </a:solidFill>
                <a:latin typeface="Times New Roman" panose="02020603050405020304" pitchFamily="18" charset="0"/>
                <a:cs typeface="Times New Roman" panose="02020603050405020304" pitchFamily="18" charset="0"/>
              </a:rPr>
              <a:t>Are you focusing on outcomes, not tasks?</a:t>
            </a:r>
          </a:p>
          <a:p>
            <a:pPr lvl="1">
              <a:buFont typeface="Wingdings" pitchFamily="2" charset="2"/>
              <a:buChar char="v"/>
            </a:pPr>
            <a:endParaRPr lang="en-US" sz="1600" dirty="0">
              <a:solidFill>
                <a:schemeClr val="tx1"/>
              </a:solidFill>
              <a:latin typeface="Times New Roman" panose="02020603050405020304" pitchFamily="18" charset="0"/>
              <a:cs typeface="Times New Roman" panose="02020603050405020304" pitchFamily="18" charset="0"/>
            </a:endParaRPr>
          </a:p>
          <a:p>
            <a:pPr marL="101600" indent="0"/>
            <a:endParaRPr lang="en-US" sz="16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515762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 name="TextBox 2">
            <a:extLst>
              <a:ext uri="{FF2B5EF4-FFF2-40B4-BE49-F238E27FC236}">
                <a16:creationId xmlns:a16="http://schemas.microsoft.com/office/drawing/2014/main" id="{FDD6E8F2-05FB-884F-A5BB-397607ACADB3}"/>
              </a:ext>
            </a:extLst>
          </p:cNvPr>
          <p:cNvSpPr txBox="1"/>
          <p:nvPr/>
        </p:nvSpPr>
        <p:spPr>
          <a:xfrm>
            <a:off x="2965141" y="4686630"/>
            <a:ext cx="3213716" cy="261610"/>
          </a:xfrm>
          <a:prstGeom prst="rect">
            <a:avLst/>
          </a:prstGeom>
          <a:noFill/>
        </p:spPr>
        <p:txBody>
          <a:bodyPr wrap="square" rtlCol="0">
            <a:spAutoFit/>
          </a:bodyPr>
          <a:lstStyle/>
          <a:p>
            <a:pPr algn="ctr"/>
            <a:r>
              <a:rPr lang="en-US" sz="1100" dirty="0"/>
              <a:t>Copyright 2020 – All Rights Reserved</a:t>
            </a:r>
          </a:p>
        </p:txBody>
      </p:sp>
      <p:sp>
        <p:nvSpPr>
          <p:cNvPr id="6" name="Title 1">
            <a:extLst>
              <a:ext uri="{FF2B5EF4-FFF2-40B4-BE49-F238E27FC236}">
                <a16:creationId xmlns:a16="http://schemas.microsoft.com/office/drawing/2014/main" id="{9A006D3B-6E08-F341-A469-75CEE638AB2E}"/>
              </a:ext>
            </a:extLst>
          </p:cNvPr>
          <p:cNvSpPr txBox="1">
            <a:spLocks/>
          </p:cNvSpPr>
          <p:nvPr/>
        </p:nvSpPr>
        <p:spPr>
          <a:xfrm>
            <a:off x="548973" y="485866"/>
            <a:ext cx="6109280" cy="726039"/>
          </a:xfrm>
          <a:prstGeom prst="rect">
            <a:avLst/>
          </a:prstGeom>
          <a:noFill/>
          <a:ln>
            <a:noFill/>
          </a:ln>
        </p:spPr>
        <p:txBody>
          <a:bodyPr spcFirstLastPara="1" wrap="square" lIns="0" tIns="0" rIns="0" bIns="0" anchor="b"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000"/>
              <a:buFont typeface="Poppins"/>
              <a:buNone/>
              <a:defRPr sz="4000" b="1" i="0" u="none" strike="noStrike" cap="none">
                <a:solidFill>
                  <a:schemeClr val="dk1"/>
                </a:solidFill>
                <a:latin typeface="Poppins"/>
                <a:ea typeface="Poppins"/>
                <a:cs typeface="Poppins"/>
                <a:sym typeface="Poppins"/>
              </a:defRPr>
            </a:lvl1pPr>
            <a:lvl2pPr marR="0" lvl="1" algn="l" rtl="0">
              <a:lnSpc>
                <a:spcPct val="100000"/>
              </a:lnSpc>
              <a:spcBef>
                <a:spcPts val="0"/>
              </a:spcBef>
              <a:spcAft>
                <a:spcPts val="0"/>
              </a:spcAft>
              <a:buClr>
                <a:schemeClr val="dk1"/>
              </a:buClr>
              <a:buSzPts val="4000"/>
              <a:buFont typeface="Poppins"/>
              <a:buNone/>
              <a:defRPr sz="4000" b="1" i="0" u="none" strike="noStrike" cap="none">
                <a:solidFill>
                  <a:schemeClr val="dk1"/>
                </a:solidFill>
                <a:latin typeface="Poppins"/>
                <a:ea typeface="Poppins"/>
                <a:cs typeface="Poppins"/>
                <a:sym typeface="Poppins"/>
              </a:defRPr>
            </a:lvl2pPr>
            <a:lvl3pPr marR="0" lvl="2" algn="l" rtl="0">
              <a:lnSpc>
                <a:spcPct val="100000"/>
              </a:lnSpc>
              <a:spcBef>
                <a:spcPts val="0"/>
              </a:spcBef>
              <a:spcAft>
                <a:spcPts val="0"/>
              </a:spcAft>
              <a:buClr>
                <a:schemeClr val="dk1"/>
              </a:buClr>
              <a:buSzPts val="4000"/>
              <a:buFont typeface="Poppins"/>
              <a:buNone/>
              <a:defRPr sz="4000" b="1" i="0" u="none" strike="noStrike" cap="none">
                <a:solidFill>
                  <a:schemeClr val="dk1"/>
                </a:solidFill>
                <a:latin typeface="Poppins"/>
                <a:ea typeface="Poppins"/>
                <a:cs typeface="Poppins"/>
                <a:sym typeface="Poppins"/>
              </a:defRPr>
            </a:lvl3pPr>
            <a:lvl4pPr marR="0" lvl="3" algn="l" rtl="0">
              <a:lnSpc>
                <a:spcPct val="100000"/>
              </a:lnSpc>
              <a:spcBef>
                <a:spcPts val="0"/>
              </a:spcBef>
              <a:spcAft>
                <a:spcPts val="0"/>
              </a:spcAft>
              <a:buClr>
                <a:schemeClr val="dk1"/>
              </a:buClr>
              <a:buSzPts val="4000"/>
              <a:buFont typeface="Poppins"/>
              <a:buNone/>
              <a:defRPr sz="4000" b="1" i="0" u="none" strike="noStrike" cap="none">
                <a:solidFill>
                  <a:schemeClr val="dk1"/>
                </a:solidFill>
                <a:latin typeface="Poppins"/>
                <a:ea typeface="Poppins"/>
                <a:cs typeface="Poppins"/>
                <a:sym typeface="Poppins"/>
              </a:defRPr>
            </a:lvl4pPr>
            <a:lvl5pPr marR="0" lvl="4" algn="l" rtl="0">
              <a:lnSpc>
                <a:spcPct val="100000"/>
              </a:lnSpc>
              <a:spcBef>
                <a:spcPts val="0"/>
              </a:spcBef>
              <a:spcAft>
                <a:spcPts val="0"/>
              </a:spcAft>
              <a:buClr>
                <a:schemeClr val="dk1"/>
              </a:buClr>
              <a:buSzPts val="4000"/>
              <a:buFont typeface="Poppins"/>
              <a:buNone/>
              <a:defRPr sz="4000" b="1" i="0" u="none" strike="noStrike" cap="none">
                <a:solidFill>
                  <a:schemeClr val="dk1"/>
                </a:solidFill>
                <a:latin typeface="Poppins"/>
                <a:ea typeface="Poppins"/>
                <a:cs typeface="Poppins"/>
                <a:sym typeface="Poppins"/>
              </a:defRPr>
            </a:lvl5pPr>
            <a:lvl6pPr marR="0" lvl="5" algn="l" rtl="0">
              <a:lnSpc>
                <a:spcPct val="100000"/>
              </a:lnSpc>
              <a:spcBef>
                <a:spcPts val="0"/>
              </a:spcBef>
              <a:spcAft>
                <a:spcPts val="0"/>
              </a:spcAft>
              <a:buClr>
                <a:schemeClr val="dk1"/>
              </a:buClr>
              <a:buSzPts val="4000"/>
              <a:buFont typeface="Poppins"/>
              <a:buNone/>
              <a:defRPr sz="4000" b="1" i="0" u="none" strike="noStrike" cap="none">
                <a:solidFill>
                  <a:schemeClr val="dk1"/>
                </a:solidFill>
                <a:latin typeface="Poppins"/>
                <a:ea typeface="Poppins"/>
                <a:cs typeface="Poppins"/>
                <a:sym typeface="Poppins"/>
              </a:defRPr>
            </a:lvl6pPr>
            <a:lvl7pPr marR="0" lvl="6" algn="l" rtl="0">
              <a:lnSpc>
                <a:spcPct val="100000"/>
              </a:lnSpc>
              <a:spcBef>
                <a:spcPts val="0"/>
              </a:spcBef>
              <a:spcAft>
                <a:spcPts val="0"/>
              </a:spcAft>
              <a:buClr>
                <a:schemeClr val="dk1"/>
              </a:buClr>
              <a:buSzPts val="4000"/>
              <a:buFont typeface="Poppins"/>
              <a:buNone/>
              <a:defRPr sz="4000" b="1" i="0" u="none" strike="noStrike" cap="none">
                <a:solidFill>
                  <a:schemeClr val="dk1"/>
                </a:solidFill>
                <a:latin typeface="Poppins"/>
                <a:ea typeface="Poppins"/>
                <a:cs typeface="Poppins"/>
                <a:sym typeface="Poppins"/>
              </a:defRPr>
            </a:lvl7pPr>
            <a:lvl8pPr marR="0" lvl="7" algn="l" rtl="0">
              <a:lnSpc>
                <a:spcPct val="100000"/>
              </a:lnSpc>
              <a:spcBef>
                <a:spcPts val="0"/>
              </a:spcBef>
              <a:spcAft>
                <a:spcPts val="0"/>
              </a:spcAft>
              <a:buClr>
                <a:schemeClr val="dk1"/>
              </a:buClr>
              <a:buSzPts val="4000"/>
              <a:buFont typeface="Poppins"/>
              <a:buNone/>
              <a:defRPr sz="4000" b="1" i="0" u="none" strike="noStrike" cap="none">
                <a:solidFill>
                  <a:schemeClr val="dk1"/>
                </a:solidFill>
                <a:latin typeface="Poppins"/>
                <a:ea typeface="Poppins"/>
                <a:cs typeface="Poppins"/>
                <a:sym typeface="Poppins"/>
              </a:defRPr>
            </a:lvl8pPr>
            <a:lvl9pPr marR="0" lvl="8" algn="l" rtl="0">
              <a:lnSpc>
                <a:spcPct val="100000"/>
              </a:lnSpc>
              <a:spcBef>
                <a:spcPts val="0"/>
              </a:spcBef>
              <a:spcAft>
                <a:spcPts val="0"/>
              </a:spcAft>
              <a:buClr>
                <a:schemeClr val="dk1"/>
              </a:buClr>
              <a:buSzPts val="4000"/>
              <a:buFont typeface="Poppins"/>
              <a:buNone/>
              <a:defRPr sz="4000" b="1" i="0" u="none" strike="noStrike" cap="none">
                <a:solidFill>
                  <a:schemeClr val="dk1"/>
                </a:solidFill>
                <a:latin typeface="Poppins"/>
                <a:ea typeface="Poppins"/>
                <a:cs typeface="Poppins"/>
                <a:sym typeface="Poppins"/>
              </a:defRPr>
            </a:lvl9pPr>
          </a:lstStyle>
          <a:p>
            <a:r>
              <a:rPr lang="en-US" sz="2400" dirty="0">
                <a:latin typeface="Times New Roman" panose="02020603050405020304" pitchFamily="18" charset="0"/>
                <a:cs typeface="Times New Roman" panose="02020603050405020304" pitchFamily="18" charset="0"/>
              </a:rPr>
              <a:t>Make It a YOUR Solution</a:t>
            </a:r>
          </a:p>
        </p:txBody>
      </p:sp>
      <p:sp>
        <p:nvSpPr>
          <p:cNvPr id="7" name="Content Placeholder 2">
            <a:extLst>
              <a:ext uri="{FF2B5EF4-FFF2-40B4-BE49-F238E27FC236}">
                <a16:creationId xmlns:a16="http://schemas.microsoft.com/office/drawing/2014/main" id="{765ABDFB-D9D4-264F-85CC-44208DA8F4BD}"/>
              </a:ext>
            </a:extLst>
          </p:cNvPr>
          <p:cNvSpPr txBox="1">
            <a:spLocks/>
          </p:cNvSpPr>
          <p:nvPr/>
        </p:nvSpPr>
        <p:spPr>
          <a:xfrm>
            <a:off x="1205922" y="1433033"/>
            <a:ext cx="7387664" cy="151623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55600" algn="l" rtl="0">
              <a:lnSpc>
                <a:spcPct val="120000"/>
              </a:lnSpc>
              <a:spcBef>
                <a:spcPts val="0"/>
              </a:spcBef>
              <a:spcAft>
                <a:spcPts val="0"/>
              </a:spcAft>
              <a:buClr>
                <a:schemeClr val="accent2"/>
              </a:buClr>
              <a:buSzPts val="2000"/>
              <a:buFont typeface="Montserrat Light"/>
              <a:buNone/>
              <a:defRPr sz="2000" b="0" i="0" u="none" strike="noStrike" cap="none">
                <a:solidFill>
                  <a:schemeClr val="accent2"/>
                </a:solidFill>
                <a:latin typeface="Montserrat Light"/>
                <a:ea typeface="Montserrat Light"/>
                <a:cs typeface="Montserrat Light"/>
                <a:sym typeface="Montserrat Light"/>
              </a:defRPr>
            </a:lvl1pPr>
            <a:lvl2pPr marL="914400" marR="0" lvl="1" indent="-355600" algn="l" rtl="0">
              <a:lnSpc>
                <a:spcPct val="120000"/>
              </a:lnSpc>
              <a:spcBef>
                <a:spcPts val="0"/>
              </a:spcBef>
              <a:spcAft>
                <a:spcPts val="0"/>
              </a:spcAft>
              <a:buClr>
                <a:schemeClr val="accent2"/>
              </a:buClr>
              <a:buSzPts val="3000"/>
              <a:buFont typeface="Montserrat Light"/>
              <a:buNone/>
              <a:defRPr sz="3000" b="0" i="0" u="none" strike="noStrike" cap="none">
                <a:solidFill>
                  <a:schemeClr val="accent2"/>
                </a:solidFill>
                <a:latin typeface="Montserrat Light"/>
                <a:ea typeface="Montserrat Light"/>
                <a:cs typeface="Montserrat Light"/>
                <a:sym typeface="Montserrat Light"/>
              </a:defRPr>
            </a:lvl2pPr>
            <a:lvl3pPr marL="1371600" marR="0" lvl="2" indent="-355600" algn="l" rtl="0">
              <a:lnSpc>
                <a:spcPct val="120000"/>
              </a:lnSpc>
              <a:spcBef>
                <a:spcPts val="0"/>
              </a:spcBef>
              <a:spcAft>
                <a:spcPts val="0"/>
              </a:spcAft>
              <a:buClr>
                <a:schemeClr val="accent2"/>
              </a:buClr>
              <a:buSzPts val="3000"/>
              <a:buFont typeface="Montserrat Light"/>
              <a:buNone/>
              <a:defRPr sz="3000" b="0" i="0" u="none" strike="noStrike" cap="none">
                <a:solidFill>
                  <a:schemeClr val="accent2"/>
                </a:solidFill>
                <a:latin typeface="Montserrat Light"/>
                <a:ea typeface="Montserrat Light"/>
                <a:cs typeface="Montserrat Light"/>
                <a:sym typeface="Montserrat Light"/>
              </a:defRPr>
            </a:lvl3pPr>
            <a:lvl4pPr marL="1828800" marR="0" lvl="3" indent="-355600" algn="l" rtl="0">
              <a:lnSpc>
                <a:spcPct val="120000"/>
              </a:lnSpc>
              <a:spcBef>
                <a:spcPts val="0"/>
              </a:spcBef>
              <a:spcAft>
                <a:spcPts val="0"/>
              </a:spcAft>
              <a:buClr>
                <a:schemeClr val="accent2"/>
              </a:buClr>
              <a:buSzPts val="3000"/>
              <a:buFont typeface="Montserrat Light"/>
              <a:buNone/>
              <a:defRPr sz="3000" b="0" i="0" u="none" strike="noStrike" cap="none">
                <a:solidFill>
                  <a:schemeClr val="accent2"/>
                </a:solidFill>
                <a:latin typeface="Montserrat Light"/>
                <a:ea typeface="Montserrat Light"/>
                <a:cs typeface="Montserrat Light"/>
                <a:sym typeface="Montserrat Light"/>
              </a:defRPr>
            </a:lvl4pPr>
            <a:lvl5pPr marL="2286000" marR="0" lvl="4" indent="-355600" algn="l" rtl="0">
              <a:lnSpc>
                <a:spcPct val="120000"/>
              </a:lnSpc>
              <a:spcBef>
                <a:spcPts val="0"/>
              </a:spcBef>
              <a:spcAft>
                <a:spcPts val="0"/>
              </a:spcAft>
              <a:buClr>
                <a:schemeClr val="accent2"/>
              </a:buClr>
              <a:buSzPts val="3000"/>
              <a:buFont typeface="Montserrat Light"/>
              <a:buNone/>
              <a:defRPr sz="3000" b="0" i="0" u="none" strike="noStrike" cap="none">
                <a:solidFill>
                  <a:schemeClr val="accent2"/>
                </a:solidFill>
                <a:latin typeface="Montserrat Light"/>
                <a:ea typeface="Montserrat Light"/>
                <a:cs typeface="Montserrat Light"/>
                <a:sym typeface="Montserrat Light"/>
              </a:defRPr>
            </a:lvl5pPr>
            <a:lvl6pPr marL="2743200" marR="0" lvl="5" indent="-355600" algn="l" rtl="0">
              <a:lnSpc>
                <a:spcPct val="120000"/>
              </a:lnSpc>
              <a:spcBef>
                <a:spcPts val="0"/>
              </a:spcBef>
              <a:spcAft>
                <a:spcPts val="0"/>
              </a:spcAft>
              <a:buClr>
                <a:schemeClr val="accent2"/>
              </a:buClr>
              <a:buSzPts val="3000"/>
              <a:buFont typeface="Montserrat Light"/>
              <a:buNone/>
              <a:defRPr sz="3000" b="0" i="0" u="none" strike="noStrike" cap="none">
                <a:solidFill>
                  <a:schemeClr val="accent2"/>
                </a:solidFill>
                <a:latin typeface="Montserrat Light"/>
                <a:ea typeface="Montserrat Light"/>
                <a:cs typeface="Montserrat Light"/>
                <a:sym typeface="Montserrat Light"/>
              </a:defRPr>
            </a:lvl6pPr>
            <a:lvl7pPr marL="3200400" marR="0" lvl="6" indent="-355600" algn="l" rtl="0">
              <a:lnSpc>
                <a:spcPct val="120000"/>
              </a:lnSpc>
              <a:spcBef>
                <a:spcPts val="0"/>
              </a:spcBef>
              <a:spcAft>
                <a:spcPts val="0"/>
              </a:spcAft>
              <a:buClr>
                <a:schemeClr val="accent2"/>
              </a:buClr>
              <a:buSzPts val="3000"/>
              <a:buFont typeface="Montserrat Light"/>
              <a:buNone/>
              <a:defRPr sz="3000" b="0" i="0" u="none" strike="noStrike" cap="none">
                <a:solidFill>
                  <a:schemeClr val="accent2"/>
                </a:solidFill>
                <a:latin typeface="Montserrat Light"/>
                <a:ea typeface="Montserrat Light"/>
                <a:cs typeface="Montserrat Light"/>
                <a:sym typeface="Montserrat Light"/>
              </a:defRPr>
            </a:lvl7pPr>
            <a:lvl8pPr marL="3657600" marR="0" lvl="7" indent="-355600" algn="l" rtl="0">
              <a:lnSpc>
                <a:spcPct val="120000"/>
              </a:lnSpc>
              <a:spcBef>
                <a:spcPts val="0"/>
              </a:spcBef>
              <a:spcAft>
                <a:spcPts val="0"/>
              </a:spcAft>
              <a:buClr>
                <a:schemeClr val="accent2"/>
              </a:buClr>
              <a:buSzPts val="3000"/>
              <a:buFont typeface="Montserrat Light"/>
              <a:buNone/>
              <a:defRPr sz="3000" b="0" i="0" u="none" strike="noStrike" cap="none">
                <a:solidFill>
                  <a:schemeClr val="accent2"/>
                </a:solidFill>
                <a:latin typeface="Montserrat Light"/>
                <a:ea typeface="Montserrat Light"/>
                <a:cs typeface="Montserrat Light"/>
                <a:sym typeface="Montserrat Light"/>
              </a:defRPr>
            </a:lvl8pPr>
            <a:lvl9pPr marL="4114800" marR="0" lvl="8" indent="-355600" algn="l" rtl="0">
              <a:lnSpc>
                <a:spcPct val="120000"/>
              </a:lnSpc>
              <a:spcBef>
                <a:spcPts val="0"/>
              </a:spcBef>
              <a:spcAft>
                <a:spcPts val="0"/>
              </a:spcAft>
              <a:buClr>
                <a:schemeClr val="accent2"/>
              </a:buClr>
              <a:buSzPts val="3000"/>
              <a:buFont typeface="Montserrat Light"/>
              <a:buNone/>
              <a:defRPr sz="3000" b="0" i="0" u="none" strike="noStrike" cap="none">
                <a:solidFill>
                  <a:schemeClr val="accent2"/>
                </a:solidFill>
                <a:latin typeface="Montserrat Light"/>
                <a:ea typeface="Montserrat Light"/>
                <a:cs typeface="Montserrat Light"/>
                <a:sym typeface="Montserrat Light"/>
              </a:defRPr>
            </a:lvl9pPr>
          </a:lstStyle>
          <a:p>
            <a:pPr marL="0" indent="0" algn="just">
              <a:lnSpc>
                <a:spcPct val="100000"/>
              </a:lnSpc>
            </a:pPr>
            <a:r>
              <a:rPr lang="en-US" sz="1800" dirty="0">
                <a:solidFill>
                  <a:schemeClr val="tx1"/>
                </a:solidFill>
                <a:latin typeface="Times New Roman" panose="02020603050405020304" pitchFamily="18" charset="0"/>
                <a:cs typeface="Times New Roman" panose="02020603050405020304" pitchFamily="18" charset="0"/>
              </a:rPr>
              <a:t>Utilization Management 360 provides BEST PRACTICE solutions for each component of the clinical documentation continuum. With the proven success to bringing a holistic approach to the documentation continuum, Utilization Management 360 gives you the ability to identify the missing pieces in your current workflow. Once identified, Utilization Management 360 establishes a focused communication partnership between and within stakeholders of your documentation continuum and breaks down the silos impeding collaboration within your hospital. Utilization Management 360 builds on years of experience working with multidisciplinary teams and provides a Physician-led solution to your patient-centered clinical and financial strategies.</a:t>
            </a:r>
          </a:p>
          <a:p>
            <a:pPr marL="0" indent="0"/>
            <a:endParaRPr lang="en-US" sz="1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032001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Shape 344"/>
        <p:cNvGrpSpPr/>
        <p:nvPr/>
      </p:nvGrpSpPr>
      <p:grpSpPr>
        <a:xfrm>
          <a:off x="0" y="0"/>
          <a:ext cx="0" cy="0"/>
          <a:chOff x="0" y="0"/>
          <a:chExt cx="0" cy="0"/>
        </a:xfrm>
      </p:grpSpPr>
      <p:sp>
        <p:nvSpPr>
          <p:cNvPr id="345" name="Google Shape;345;p17"/>
          <p:cNvSpPr txBox="1">
            <a:spLocks noGrp="1"/>
          </p:cNvSpPr>
          <p:nvPr>
            <p:ph type="title"/>
          </p:nvPr>
        </p:nvSpPr>
        <p:spPr>
          <a:xfrm>
            <a:off x="776450" y="258225"/>
            <a:ext cx="3587400" cy="574694"/>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2800" dirty="0">
                <a:latin typeface="Times New Roman" panose="02020603050405020304" pitchFamily="18" charset="0"/>
                <a:cs typeface="Times New Roman" panose="02020603050405020304" pitchFamily="18" charset="0"/>
              </a:rPr>
              <a:t>SLSC</a:t>
            </a:r>
            <a:endParaRPr sz="2800" dirty="0">
              <a:latin typeface="Times New Roman" panose="02020603050405020304" pitchFamily="18" charset="0"/>
              <a:cs typeface="Times New Roman" panose="02020603050405020304" pitchFamily="18" charset="0"/>
            </a:endParaRPr>
          </a:p>
        </p:txBody>
      </p:sp>
      <p:sp>
        <p:nvSpPr>
          <p:cNvPr id="346" name="Google Shape;346;p17"/>
          <p:cNvSpPr txBox="1">
            <a:spLocks noGrp="1"/>
          </p:cNvSpPr>
          <p:nvPr>
            <p:ph type="body" idx="1"/>
          </p:nvPr>
        </p:nvSpPr>
        <p:spPr>
          <a:xfrm>
            <a:off x="688064" y="955742"/>
            <a:ext cx="7505850" cy="2932500"/>
          </a:xfrm>
          <a:prstGeom prst="rect">
            <a:avLst/>
          </a:prstGeom>
        </p:spPr>
        <p:txBody>
          <a:bodyPr spcFirstLastPara="1" wrap="square" lIns="0" tIns="0" rIns="0" bIns="0" anchor="t" anchorCtr="0">
            <a:noAutofit/>
          </a:bodyPr>
          <a:lstStyle/>
          <a:p>
            <a:pPr marL="101600" lvl="0" indent="0" algn="l" rtl="0">
              <a:spcBef>
                <a:spcPts val="0"/>
              </a:spcBef>
              <a:spcAft>
                <a:spcPts val="0"/>
              </a:spcAft>
              <a:buSzPts val="2000"/>
              <a:buNone/>
            </a:pPr>
            <a:r>
              <a:rPr lang="en-US" sz="1600" dirty="0">
                <a:latin typeface="Times New Roman" panose="02020603050405020304" pitchFamily="18" charset="0"/>
                <a:cs typeface="Times New Roman" panose="02020603050405020304" pitchFamily="18" charset="0"/>
              </a:rPr>
              <a:t>Streamline Solutions Consulting, Inc. has the unparalleled ability to step back and objectively look at your organization; open your mind to different ways of doing and improving processes through gap analysis techniques while breaking down silos. Some of the following components define your processes and culture</a:t>
            </a:r>
          </a:p>
          <a:p>
            <a:pPr>
              <a:spcBef>
                <a:spcPts val="0"/>
              </a:spcBef>
            </a:pPr>
            <a:r>
              <a:rPr lang="en-US" sz="1600" dirty="0">
                <a:latin typeface="Times New Roman" panose="02020603050405020304" pitchFamily="18" charset="0"/>
                <a:cs typeface="Times New Roman" panose="02020603050405020304" pitchFamily="18" charset="0"/>
              </a:rPr>
              <a:t>Leadership</a:t>
            </a:r>
          </a:p>
          <a:p>
            <a:pPr>
              <a:spcBef>
                <a:spcPts val="0"/>
              </a:spcBef>
            </a:pPr>
            <a:r>
              <a:rPr lang="en-US" sz="1600" dirty="0">
                <a:latin typeface="Times New Roman" panose="02020603050405020304" pitchFamily="18" charset="0"/>
                <a:cs typeface="Times New Roman" panose="02020603050405020304" pitchFamily="18" charset="0"/>
              </a:rPr>
              <a:t>Community</a:t>
            </a:r>
          </a:p>
          <a:p>
            <a:pPr>
              <a:spcBef>
                <a:spcPts val="0"/>
              </a:spcBef>
            </a:pPr>
            <a:r>
              <a:rPr lang="en-US" sz="1600" dirty="0">
                <a:latin typeface="Times New Roman" panose="02020603050405020304" pitchFamily="18" charset="0"/>
                <a:cs typeface="Times New Roman" panose="02020603050405020304" pitchFamily="18" charset="0"/>
              </a:rPr>
              <a:t>Physicians</a:t>
            </a:r>
          </a:p>
          <a:p>
            <a:pPr>
              <a:spcBef>
                <a:spcPts val="0"/>
              </a:spcBef>
            </a:pPr>
            <a:r>
              <a:rPr lang="en-US" sz="1600" dirty="0">
                <a:latin typeface="Times New Roman" panose="02020603050405020304" pitchFamily="18" charset="0"/>
                <a:cs typeface="Times New Roman" panose="02020603050405020304" pitchFamily="18" charset="0"/>
              </a:rPr>
              <a:t>Staff</a:t>
            </a:r>
          </a:p>
          <a:p>
            <a:pPr>
              <a:spcBef>
                <a:spcPts val="0"/>
              </a:spcBef>
            </a:pPr>
            <a:r>
              <a:rPr lang="en-US" sz="1600" dirty="0">
                <a:latin typeface="Times New Roman" panose="02020603050405020304" pitchFamily="18" charset="0"/>
                <a:cs typeface="Times New Roman" panose="02020603050405020304" pitchFamily="18" charset="0"/>
              </a:rPr>
              <a:t>Documentation Improvement</a:t>
            </a:r>
          </a:p>
          <a:p>
            <a:pPr>
              <a:spcBef>
                <a:spcPts val="0"/>
              </a:spcBef>
            </a:pPr>
            <a:r>
              <a:rPr lang="en-US" sz="1600" dirty="0">
                <a:latin typeface="Times New Roman" panose="02020603050405020304" pitchFamily="18" charset="0"/>
                <a:cs typeface="Times New Roman" panose="02020603050405020304" pitchFamily="18" charset="0"/>
              </a:rPr>
              <a:t>Compliance and existing processes</a:t>
            </a:r>
          </a:p>
          <a:p>
            <a:pPr>
              <a:spcBef>
                <a:spcPts val="0"/>
              </a:spcBef>
            </a:pPr>
            <a:endParaRPr lang="en-US" sz="1600" dirty="0">
              <a:latin typeface="Times New Roman" panose="02020603050405020304" pitchFamily="18" charset="0"/>
              <a:cs typeface="Times New Roman" panose="02020603050405020304" pitchFamily="18" charset="0"/>
            </a:endParaRPr>
          </a:p>
          <a:p>
            <a:pPr marL="101600" indent="0">
              <a:spcBef>
                <a:spcPts val="0"/>
              </a:spcBef>
              <a:buNone/>
            </a:pPr>
            <a:r>
              <a:rPr lang="en-US" sz="1600" dirty="0">
                <a:latin typeface="Times New Roman" panose="02020603050405020304" pitchFamily="18" charset="0"/>
                <a:cs typeface="Times New Roman" panose="02020603050405020304" pitchFamily="18" charset="0"/>
              </a:rPr>
              <a:t>Remember this: If you want to make some changes in your life, you need to make some changes</a:t>
            </a:r>
          </a:p>
        </p:txBody>
      </p:sp>
      <p:sp>
        <p:nvSpPr>
          <p:cNvPr id="2" name="Slide Number Placeholder 1">
            <a:extLst>
              <a:ext uri="{FF2B5EF4-FFF2-40B4-BE49-F238E27FC236}">
                <a16:creationId xmlns:a16="http://schemas.microsoft.com/office/drawing/2014/main" id="{ECAE38B0-CEA7-3240-8224-EB417C952A29}"/>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47</a:t>
            </a:fld>
            <a:endParaRPr lang="en"/>
          </a:p>
        </p:txBody>
      </p:sp>
      <p:sp>
        <p:nvSpPr>
          <p:cNvPr id="6" name="TextBox 5">
            <a:extLst>
              <a:ext uri="{FF2B5EF4-FFF2-40B4-BE49-F238E27FC236}">
                <a16:creationId xmlns:a16="http://schemas.microsoft.com/office/drawing/2014/main" id="{2F1C0968-308A-0041-822E-B9F7635ED8CE}"/>
              </a:ext>
            </a:extLst>
          </p:cNvPr>
          <p:cNvSpPr txBox="1"/>
          <p:nvPr/>
        </p:nvSpPr>
        <p:spPr>
          <a:xfrm>
            <a:off x="2965141" y="4686630"/>
            <a:ext cx="3213716" cy="261610"/>
          </a:xfrm>
          <a:prstGeom prst="rect">
            <a:avLst/>
          </a:prstGeom>
          <a:noFill/>
        </p:spPr>
        <p:txBody>
          <a:bodyPr wrap="square" rtlCol="0">
            <a:spAutoFit/>
          </a:bodyPr>
          <a:lstStyle/>
          <a:p>
            <a:pPr algn="ctr"/>
            <a:r>
              <a:rPr lang="en-US" sz="1100" dirty="0"/>
              <a:t>Copyright 2020 – All Rights Reserved</a:t>
            </a:r>
          </a:p>
        </p:txBody>
      </p:sp>
    </p:spTree>
    <p:extLst>
      <p:ext uri="{BB962C8B-B14F-4D97-AF65-F5344CB8AC3E}">
        <p14:creationId xmlns:p14="http://schemas.microsoft.com/office/powerpoint/2010/main" val="9687470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15"/>
          <p:cNvSpPr txBox="1">
            <a:spLocks noGrp="1"/>
          </p:cNvSpPr>
          <p:nvPr>
            <p:ph type="ctrTitle"/>
          </p:nvPr>
        </p:nvSpPr>
        <p:spPr>
          <a:xfrm>
            <a:off x="399494" y="843378"/>
            <a:ext cx="5231761" cy="702945"/>
          </a:xfrm>
          <a:prstGeom prst="rect">
            <a:avLst/>
          </a:prstGeom>
        </p:spPr>
        <p:txBody>
          <a:bodyPr spcFirstLastPara="1" wrap="square" lIns="0" tIns="0" rIns="0" bIns="0" anchor="b" anchorCtr="0">
            <a:noAutofit/>
          </a:bodyPr>
          <a:lstStyle/>
          <a:p>
            <a:pPr marL="0" lvl="0" indent="0" algn="ctr" rtl="0">
              <a:spcBef>
                <a:spcPts val="0"/>
              </a:spcBef>
              <a:spcAft>
                <a:spcPts val="0"/>
              </a:spcAft>
              <a:buNone/>
            </a:pPr>
            <a:endParaRPr dirty="0">
              <a:solidFill>
                <a:schemeClr val="accent2"/>
              </a:solidFill>
              <a:latin typeface="Times New Roman" panose="02020603050405020304" pitchFamily="18" charset="0"/>
              <a:cs typeface="Times New Roman" panose="02020603050405020304" pitchFamily="18" charset="0"/>
            </a:endParaRPr>
          </a:p>
          <a:p>
            <a:pPr algn="ctr"/>
            <a:r>
              <a:rPr lang="en-US" sz="2400" dirty="0">
                <a:latin typeface="Times New Roman" panose="02020603050405020304" pitchFamily="18" charset="0"/>
                <a:cs typeface="Times New Roman" panose="02020603050405020304" pitchFamily="18" charset="0"/>
              </a:rPr>
              <a:t>How Do You Get Started?</a:t>
            </a:r>
          </a:p>
        </p:txBody>
      </p:sp>
      <p:sp>
        <p:nvSpPr>
          <p:cNvPr id="3" name="TextBox 2">
            <a:extLst>
              <a:ext uri="{FF2B5EF4-FFF2-40B4-BE49-F238E27FC236}">
                <a16:creationId xmlns:a16="http://schemas.microsoft.com/office/drawing/2014/main" id="{FDD6E8F2-05FB-884F-A5BB-397607ACADB3}"/>
              </a:ext>
            </a:extLst>
          </p:cNvPr>
          <p:cNvSpPr txBox="1"/>
          <p:nvPr/>
        </p:nvSpPr>
        <p:spPr>
          <a:xfrm>
            <a:off x="2965141" y="4686630"/>
            <a:ext cx="3213716" cy="261610"/>
          </a:xfrm>
          <a:prstGeom prst="rect">
            <a:avLst/>
          </a:prstGeom>
          <a:noFill/>
        </p:spPr>
        <p:txBody>
          <a:bodyPr wrap="square" rtlCol="0">
            <a:spAutoFit/>
          </a:bodyPr>
          <a:lstStyle/>
          <a:p>
            <a:pPr algn="ctr"/>
            <a:r>
              <a:rPr lang="en-US" sz="1100" dirty="0"/>
              <a:t>Copyright 2020 – All Rights Reserved</a:t>
            </a:r>
          </a:p>
        </p:txBody>
      </p:sp>
      <p:sp>
        <p:nvSpPr>
          <p:cNvPr id="4" name="Text Box 2">
            <a:extLst>
              <a:ext uri="{FF2B5EF4-FFF2-40B4-BE49-F238E27FC236}">
                <a16:creationId xmlns:a16="http://schemas.microsoft.com/office/drawing/2014/main" id="{8695AD22-7AD8-DB42-8366-B351FABC56D2}"/>
              </a:ext>
            </a:extLst>
          </p:cNvPr>
          <p:cNvSpPr txBox="1">
            <a:spLocks noChangeArrowheads="1"/>
          </p:cNvSpPr>
          <p:nvPr/>
        </p:nvSpPr>
        <p:spPr bwMode="auto">
          <a:xfrm>
            <a:off x="1689587" y="2148205"/>
            <a:ext cx="4149090" cy="646331"/>
          </a:xfrm>
          <a:prstGeom prst="rect">
            <a:avLst/>
          </a:prstGeom>
          <a:noFill/>
          <a:ln w="9525">
            <a:noFill/>
            <a:miter lim="800000"/>
            <a:headEnd/>
            <a:tailEnd/>
          </a:ln>
        </p:spPr>
        <p:txBody>
          <a:bodyPr rot="0" vert="horz" wrap="square" lIns="91440" tIns="45720" rIns="91440" bIns="45720" anchor="t" anchorCtr="0">
            <a:spAutoFit/>
          </a:bodyPr>
          <a:lstStyle/>
          <a:p>
            <a:pPr marL="0" marR="0" algn="ctr">
              <a:spcBef>
                <a:spcPts val="0"/>
              </a:spcBef>
              <a:spcAft>
                <a:spcPts val="0"/>
              </a:spcAft>
            </a:pPr>
            <a:r>
              <a:rPr lang="en-US" sz="1800" i="1" dirty="0">
                <a:solidFill>
                  <a:schemeClr val="tx1"/>
                </a:solidFill>
                <a:effectLst/>
                <a:latin typeface="Times New Roman" panose="02020603050405020304" pitchFamily="18" charset="0"/>
                <a:ea typeface="Times New Roman" panose="02020603050405020304" pitchFamily="18" charset="0"/>
              </a:rPr>
              <a:t>Contact us immediately for your complimentary evaluation</a:t>
            </a:r>
            <a:endParaRPr lang="en-US" sz="1800" dirty="0">
              <a:solidFill>
                <a:schemeClr val="tx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305962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 name="TextBox 2">
            <a:extLst>
              <a:ext uri="{FF2B5EF4-FFF2-40B4-BE49-F238E27FC236}">
                <a16:creationId xmlns:a16="http://schemas.microsoft.com/office/drawing/2014/main" id="{FDD6E8F2-05FB-884F-A5BB-397607ACADB3}"/>
              </a:ext>
            </a:extLst>
          </p:cNvPr>
          <p:cNvSpPr txBox="1"/>
          <p:nvPr/>
        </p:nvSpPr>
        <p:spPr>
          <a:xfrm>
            <a:off x="2965141" y="4686630"/>
            <a:ext cx="3213716" cy="261610"/>
          </a:xfrm>
          <a:prstGeom prst="rect">
            <a:avLst/>
          </a:prstGeom>
          <a:noFill/>
        </p:spPr>
        <p:txBody>
          <a:bodyPr wrap="square" rtlCol="0">
            <a:spAutoFit/>
          </a:bodyPr>
          <a:lstStyle/>
          <a:p>
            <a:pPr algn="ctr"/>
            <a:r>
              <a:rPr lang="en-US" sz="1100" dirty="0"/>
              <a:t>Copyright 2020 – All Rights Reserved</a:t>
            </a:r>
          </a:p>
        </p:txBody>
      </p:sp>
      <p:pic>
        <p:nvPicPr>
          <p:cNvPr id="6" name="Picture 5">
            <a:extLst>
              <a:ext uri="{FF2B5EF4-FFF2-40B4-BE49-F238E27FC236}">
                <a16:creationId xmlns:a16="http://schemas.microsoft.com/office/drawing/2014/main" id="{A9A854B8-CFBF-2C4A-80A2-51075F18B8F6}"/>
              </a:ext>
            </a:extLst>
          </p:cNvPr>
          <p:cNvPicPr>
            <a:picLocks noChangeAspect="1"/>
          </p:cNvPicPr>
          <p:nvPr/>
        </p:nvPicPr>
        <p:blipFill>
          <a:blip r:embed="rId3"/>
          <a:stretch>
            <a:fillRect/>
          </a:stretch>
        </p:blipFill>
        <p:spPr>
          <a:xfrm>
            <a:off x="869251" y="1554865"/>
            <a:ext cx="4936744" cy="1856216"/>
          </a:xfrm>
          <a:prstGeom prst="rect">
            <a:avLst/>
          </a:prstGeom>
        </p:spPr>
      </p:pic>
    </p:spTree>
    <p:extLst>
      <p:ext uri="{BB962C8B-B14F-4D97-AF65-F5344CB8AC3E}">
        <p14:creationId xmlns:p14="http://schemas.microsoft.com/office/powerpoint/2010/main" val="36336456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17"/>
          <p:cNvSpPr txBox="1">
            <a:spLocks noGrp="1"/>
          </p:cNvSpPr>
          <p:nvPr>
            <p:ph type="title"/>
          </p:nvPr>
        </p:nvSpPr>
        <p:spPr>
          <a:xfrm>
            <a:off x="776450" y="258225"/>
            <a:ext cx="3587400" cy="8568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2800" dirty="0">
                <a:latin typeface="Times New Roman" panose="02020603050405020304" pitchFamily="18" charset="0"/>
                <a:cs typeface="Times New Roman" panose="02020603050405020304" pitchFamily="18" charset="0"/>
              </a:rPr>
              <a:t>Agenda</a:t>
            </a:r>
            <a:endParaRPr sz="2800" dirty="0">
              <a:latin typeface="Times New Roman" panose="02020603050405020304" pitchFamily="18" charset="0"/>
              <a:cs typeface="Times New Roman" panose="02020603050405020304" pitchFamily="18" charset="0"/>
            </a:endParaRPr>
          </a:p>
        </p:txBody>
      </p:sp>
      <p:sp>
        <p:nvSpPr>
          <p:cNvPr id="346" name="Google Shape;346;p17"/>
          <p:cNvSpPr txBox="1">
            <a:spLocks noGrp="1"/>
          </p:cNvSpPr>
          <p:nvPr>
            <p:ph type="body" idx="1"/>
          </p:nvPr>
        </p:nvSpPr>
        <p:spPr>
          <a:xfrm>
            <a:off x="1746507" y="1553449"/>
            <a:ext cx="5650983" cy="2932500"/>
          </a:xfrm>
          <a:prstGeom prst="rect">
            <a:avLst/>
          </a:prstGeom>
        </p:spPr>
        <p:txBody>
          <a:bodyPr spcFirstLastPara="1" wrap="square" lIns="0" tIns="0" rIns="0" bIns="0" anchor="t" anchorCtr="0">
            <a:noAutofit/>
          </a:bodyPr>
          <a:lstStyle/>
          <a:p>
            <a:pPr lvl="0" algn="l" rtl="0">
              <a:spcBef>
                <a:spcPts val="0"/>
              </a:spcBef>
              <a:spcAft>
                <a:spcPts val="0"/>
              </a:spcAft>
              <a:buSzPts val="2000"/>
              <a:buFont typeface="Wingdings" pitchFamily="2" charset="2"/>
              <a:buChar char="v"/>
            </a:pPr>
            <a:r>
              <a:rPr lang="en-US" sz="1800" dirty="0">
                <a:latin typeface="Times New Roman" panose="02020603050405020304" pitchFamily="18" charset="0"/>
                <a:cs typeface="Times New Roman" panose="02020603050405020304" pitchFamily="18" charset="0"/>
              </a:rPr>
              <a:t>Concept Overview</a:t>
            </a:r>
          </a:p>
          <a:p>
            <a:pPr lvl="1">
              <a:spcBef>
                <a:spcPts val="0"/>
              </a:spcBef>
              <a:buFont typeface="Wingdings" pitchFamily="2" charset="2"/>
              <a:buChar char="v"/>
            </a:pPr>
            <a:r>
              <a:rPr lang="en-US" sz="1800" dirty="0">
                <a:latin typeface="Times New Roman" panose="02020603050405020304" pitchFamily="18" charset="0"/>
                <a:cs typeface="Times New Roman" panose="02020603050405020304" pitchFamily="18" charset="0"/>
              </a:rPr>
              <a:t>The Holistic Approach</a:t>
            </a:r>
          </a:p>
          <a:p>
            <a:pPr lvl="1">
              <a:spcBef>
                <a:spcPts val="0"/>
              </a:spcBef>
              <a:buFont typeface="Wingdings" pitchFamily="2" charset="2"/>
              <a:buChar char="v"/>
            </a:pPr>
            <a:r>
              <a:rPr lang="en-US" sz="1800" dirty="0">
                <a:latin typeface="Times New Roman" panose="02020603050405020304" pitchFamily="18" charset="0"/>
                <a:cs typeface="Times New Roman" panose="02020603050405020304" pitchFamily="18" charset="0"/>
              </a:rPr>
              <a:t>Sports Team Analogy</a:t>
            </a:r>
          </a:p>
          <a:p>
            <a:pPr lvl="0" algn="l" rtl="0">
              <a:spcBef>
                <a:spcPts val="0"/>
              </a:spcBef>
              <a:spcAft>
                <a:spcPts val="0"/>
              </a:spcAft>
              <a:buSzPts val="2000"/>
              <a:buFont typeface="Wingdings" pitchFamily="2" charset="2"/>
              <a:buChar char="v"/>
            </a:pPr>
            <a:r>
              <a:rPr lang="en-US" sz="1800" dirty="0">
                <a:latin typeface="Times New Roman" panose="02020603050405020304" pitchFamily="18" charset="0"/>
                <a:cs typeface="Times New Roman" panose="02020603050405020304" pitchFamily="18" charset="0"/>
              </a:rPr>
              <a:t>The solution?</a:t>
            </a:r>
          </a:p>
          <a:p>
            <a:pPr>
              <a:spcBef>
                <a:spcPts val="0"/>
              </a:spcBef>
              <a:buFont typeface="Wingdings" pitchFamily="2" charset="2"/>
              <a:buChar char="v"/>
            </a:pPr>
            <a:r>
              <a:rPr lang="en-US" sz="1800" dirty="0">
                <a:latin typeface="Times New Roman" panose="02020603050405020304" pitchFamily="18" charset="0"/>
                <a:cs typeface="Times New Roman" panose="02020603050405020304" pitchFamily="18" charset="0"/>
              </a:rPr>
              <a:t>What is the PROCESS</a:t>
            </a:r>
          </a:p>
          <a:p>
            <a:pPr>
              <a:spcBef>
                <a:spcPts val="0"/>
              </a:spcBef>
              <a:buFont typeface="Wingdings" pitchFamily="2" charset="2"/>
              <a:buChar char="v"/>
            </a:pPr>
            <a:r>
              <a:rPr lang="en-US" sz="1800" dirty="0">
                <a:latin typeface="Times New Roman" panose="02020603050405020304" pitchFamily="18" charset="0"/>
                <a:cs typeface="Times New Roman" panose="02020603050405020304" pitchFamily="18" charset="0"/>
              </a:rPr>
              <a:t>Steps toward the solution</a:t>
            </a:r>
          </a:p>
          <a:p>
            <a:pPr>
              <a:spcBef>
                <a:spcPts val="0"/>
              </a:spcBef>
              <a:buFont typeface="Wingdings" pitchFamily="2" charset="2"/>
              <a:buChar char="v"/>
            </a:pPr>
            <a:r>
              <a:rPr lang="en-US" sz="1800" dirty="0">
                <a:latin typeface="Times New Roman" panose="02020603050405020304" pitchFamily="18" charset="0"/>
                <a:cs typeface="Times New Roman" panose="02020603050405020304" pitchFamily="18" charset="0"/>
              </a:rPr>
              <a:t>Conclusions</a:t>
            </a:r>
          </a:p>
        </p:txBody>
      </p:sp>
      <p:sp>
        <p:nvSpPr>
          <p:cNvPr id="2" name="Slide Number Placeholder 1">
            <a:extLst>
              <a:ext uri="{FF2B5EF4-FFF2-40B4-BE49-F238E27FC236}">
                <a16:creationId xmlns:a16="http://schemas.microsoft.com/office/drawing/2014/main" id="{01F0AC35-9DED-9145-B5DA-8EA350B07CC0}"/>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5</a:t>
            </a:fld>
            <a:endParaRPr lang="en"/>
          </a:p>
        </p:txBody>
      </p:sp>
      <p:sp>
        <p:nvSpPr>
          <p:cNvPr id="6" name="TextBox 5">
            <a:extLst>
              <a:ext uri="{FF2B5EF4-FFF2-40B4-BE49-F238E27FC236}">
                <a16:creationId xmlns:a16="http://schemas.microsoft.com/office/drawing/2014/main" id="{065C0371-19CC-1C48-B523-C06B625E3370}"/>
              </a:ext>
            </a:extLst>
          </p:cNvPr>
          <p:cNvSpPr txBox="1"/>
          <p:nvPr/>
        </p:nvSpPr>
        <p:spPr>
          <a:xfrm>
            <a:off x="2965141" y="4686630"/>
            <a:ext cx="3213716" cy="261610"/>
          </a:xfrm>
          <a:prstGeom prst="rect">
            <a:avLst/>
          </a:prstGeom>
          <a:noFill/>
        </p:spPr>
        <p:txBody>
          <a:bodyPr wrap="square" rtlCol="0">
            <a:spAutoFit/>
          </a:bodyPr>
          <a:lstStyle/>
          <a:p>
            <a:pPr algn="ctr"/>
            <a:r>
              <a:rPr lang="en-US" sz="1100" dirty="0"/>
              <a:t>Copyright 2020 – All Rights Reserved</a:t>
            </a:r>
          </a:p>
        </p:txBody>
      </p:sp>
    </p:spTree>
    <p:extLst>
      <p:ext uri="{BB962C8B-B14F-4D97-AF65-F5344CB8AC3E}">
        <p14:creationId xmlns:p14="http://schemas.microsoft.com/office/powerpoint/2010/main" val="30465421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9FDBE26-EEDD-1048-9FA8-3C2A0E0B0B05}"/>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50</a:t>
            </a:fld>
            <a:endParaRPr lang="en"/>
          </a:p>
        </p:txBody>
      </p:sp>
    </p:spTree>
    <p:extLst>
      <p:ext uri="{BB962C8B-B14F-4D97-AF65-F5344CB8AC3E}">
        <p14:creationId xmlns:p14="http://schemas.microsoft.com/office/powerpoint/2010/main" val="42356620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15"/>
          <p:cNvSpPr txBox="1">
            <a:spLocks noGrp="1"/>
          </p:cNvSpPr>
          <p:nvPr>
            <p:ph type="ctrTitle"/>
          </p:nvPr>
        </p:nvSpPr>
        <p:spPr>
          <a:xfrm>
            <a:off x="-878891" y="656947"/>
            <a:ext cx="7590408" cy="631923"/>
          </a:xfrm>
          <a:prstGeom prst="rect">
            <a:avLst/>
          </a:prstGeom>
        </p:spPr>
        <p:txBody>
          <a:bodyPr spcFirstLastPara="1" wrap="square" lIns="0" tIns="0" rIns="0" bIns="0" anchor="b" anchorCtr="0">
            <a:noAutofit/>
          </a:bodyPr>
          <a:lstStyle/>
          <a:p>
            <a:pPr marL="0" lvl="0" indent="0" algn="ctr" rtl="0">
              <a:spcBef>
                <a:spcPts val="0"/>
              </a:spcBef>
              <a:spcAft>
                <a:spcPts val="0"/>
              </a:spcAft>
              <a:buNone/>
            </a:pPr>
            <a:endParaRPr dirty="0">
              <a:solidFill>
                <a:schemeClr val="accent2"/>
              </a:solidFill>
              <a:latin typeface="Times New Roman" panose="02020603050405020304" pitchFamily="18" charset="0"/>
              <a:cs typeface="Times New Roman" panose="02020603050405020304" pitchFamily="18" charset="0"/>
            </a:endParaRPr>
          </a:p>
          <a:p>
            <a:pPr algn="ctr"/>
            <a:r>
              <a:rPr lang="en-US" dirty="0">
                <a:latin typeface="Times New Roman" panose="02020603050405020304" pitchFamily="18" charset="0"/>
                <a:cs typeface="Times New Roman" panose="02020603050405020304" pitchFamily="18" charset="0"/>
              </a:rPr>
              <a:t>Contact Information</a:t>
            </a:r>
          </a:p>
        </p:txBody>
      </p:sp>
      <p:sp>
        <p:nvSpPr>
          <p:cNvPr id="4" name="Content Placeholder 2">
            <a:extLst>
              <a:ext uri="{FF2B5EF4-FFF2-40B4-BE49-F238E27FC236}">
                <a16:creationId xmlns:a16="http://schemas.microsoft.com/office/drawing/2014/main" id="{42748055-1404-0140-8434-8921474A35B3}"/>
              </a:ext>
            </a:extLst>
          </p:cNvPr>
          <p:cNvSpPr txBox="1">
            <a:spLocks/>
          </p:cNvSpPr>
          <p:nvPr/>
        </p:nvSpPr>
        <p:spPr>
          <a:xfrm>
            <a:off x="838200" y="1533017"/>
            <a:ext cx="3636146" cy="179610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400" dirty="0">
                <a:latin typeface="Times New Roman" panose="02020603050405020304" pitchFamily="18" charset="0"/>
                <a:cs typeface="Times New Roman" panose="02020603050405020304" pitchFamily="18" charset="0"/>
              </a:rPr>
              <a:t>Glenn Krauss, Founder Core-CDI &amp; Co-Founder Top Gun Audit School</a:t>
            </a:r>
          </a:p>
          <a:p>
            <a:pPr>
              <a:lnSpc>
                <a:spcPct val="100000"/>
              </a:lnSpc>
            </a:pPr>
            <a:r>
              <a:rPr lang="en-US" sz="1400" dirty="0">
                <a:latin typeface="Times New Roman" panose="02020603050405020304" pitchFamily="18" charset="0"/>
                <a:cs typeface="Times New Roman" panose="02020603050405020304" pitchFamily="18" charset="0"/>
                <a:hlinkClick r:id="rId3"/>
              </a:rPr>
              <a:t>Glenn.Krauss@Core-CDI</a:t>
            </a:r>
            <a:endParaRPr lang="en-US" sz="1400" dirty="0">
              <a:latin typeface="Times New Roman" panose="02020603050405020304" pitchFamily="18" charset="0"/>
              <a:cs typeface="Times New Roman" panose="02020603050405020304" pitchFamily="18" charset="0"/>
            </a:endParaRPr>
          </a:p>
          <a:p>
            <a:pPr>
              <a:lnSpc>
                <a:spcPct val="100000"/>
              </a:lnSpc>
            </a:pPr>
            <a:r>
              <a:rPr lang="en-US" sz="1400" dirty="0">
                <a:latin typeface="Times New Roman" panose="02020603050405020304" pitchFamily="18" charset="0"/>
                <a:cs typeface="Times New Roman" panose="02020603050405020304" pitchFamily="18" charset="0"/>
              </a:rPr>
              <a:t>(603) 303-3337</a:t>
            </a:r>
          </a:p>
          <a:p>
            <a:pPr>
              <a:lnSpc>
                <a:spcPct val="100000"/>
              </a:lnSpc>
            </a:pPr>
            <a:r>
              <a:rPr lang="en-US" sz="1400" dirty="0">
                <a:latin typeface="Times New Roman" panose="02020603050405020304" pitchFamily="18" charset="0"/>
                <a:cs typeface="Times New Roman" panose="02020603050405020304" pitchFamily="18" charset="0"/>
                <a:hlinkClick r:id="rId4"/>
              </a:rPr>
              <a:t>www.Core-CDI.com</a:t>
            </a:r>
            <a:r>
              <a:rPr lang="en-US" sz="1400" dirty="0">
                <a:latin typeface="Times New Roman" panose="02020603050405020304" pitchFamily="18" charset="0"/>
                <a:cs typeface="Times New Roman" panose="02020603050405020304" pitchFamily="18" charset="0"/>
              </a:rPr>
              <a:t> </a:t>
            </a:r>
          </a:p>
          <a:p>
            <a:pPr>
              <a:lnSpc>
                <a:spcPct val="100000"/>
              </a:lnSpc>
            </a:pPr>
            <a:r>
              <a:rPr lang="en-US" sz="1400" dirty="0">
                <a:latin typeface="Times New Roman" panose="02020603050405020304" pitchFamily="18" charset="0"/>
                <a:cs typeface="Times New Roman" panose="02020603050405020304" pitchFamily="18" charset="0"/>
                <a:hlinkClick r:id="rId5"/>
              </a:rPr>
              <a:t>www.TopGunAuditSchool.com</a:t>
            </a:r>
            <a:r>
              <a:rPr lang="en-US" sz="1400" dirty="0">
                <a:latin typeface="Times New Roman" panose="02020603050405020304" pitchFamily="18" charset="0"/>
                <a:cs typeface="Times New Roman" panose="02020603050405020304" pitchFamily="18" charset="0"/>
              </a:rPr>
              <a:t> </a:t>
            </a:r>
          </a:p>
        </p:txBody>
      </p:sp>
      <p:sp>
        <p:nvSpPr>
          <p:cNvPr id="2" name="Rectangle 1">
            <a:extLst>
              <a:ext uri="{FF2B5EF4-FFF2-40B4-BE49-F238E27FC236}">
                <a16:creationId xmlns:a16="http://schemas.microsoft.com/office/drawing/2014/main" id="{02B82E8E-4BE0-B245-BACD-37F63F3EA294}"/>
              </a:ext>
            </a:extLst>
          </p:cNvPr>
          <p:cNvSpPr/>
          <p:nvPr/>
        </p:nvSpPr>
        <p:spPr>
          <a:xfrm>
            <a:off x="4474345" y="1417607"/>
            <a:ext cx="4003829" cy="1669431"/>
          </a:xfrm>
          <a:prstGeom prst="rect">
            <a:avLst/>
          </a:prstGeom>
        </p:spPr>
        <p:txBody>
          <a:bodyPr wrap="square">
            <a:spAutoFit/>
          </a:bodyPr>
          <a:lstStyle/>
          <a:p>
            <a:pPr>
              <a:lnSpc>
                <a:spcPct val="150000"/>
              </a:lnSpc>
            </a:pPr>
            <a:r>
              <a:rPr lang="en-US" dirty="0">
                <a:latin typeface="Times New Roman" panose="02020603050405020304" pitchFamily="18" charset="0"/>
                <a:cs typeface="Times New Roman" panose="02020603050405020304" pitchFamily="18" charset="0"/>
              </a:rPr>
              <a:t>Dr. John Zelem, MD, FACS</a:t>
            </a:r>
          </a:p>
          <a:p>
            <a:pPr>
              <a:lnSpc>
                <a:spcPct val="150000"/>
              </a:lnSpc>
            </a:pPr>
            <a:r>
              <a:rPr lang="en-US" dirty="0">
                <a:latin typeface="Times New Roman" panose="02020603050405020304" pitchFamily="18" charset="0"/>
                <a:cs typeface="Times New Roman" panose="02020603050405020304" pitchFamily="18" charset="0"/>
              </a:rPr>
              <a:t>Owner, Streamline Solutions Consulting</a:t>
            </a:r>
          </a:p>
          <a:p>
            <a:pPr>
              <a:lnSpc>
                <a:spcPct val="150000"/>
              </a:lnSpc>
            </a:pPr>
            <a:r>
              <a:rPr lang="en-US" dirty="0">
                <a:latin typeface="Times New Roman" panose="02020603050405020304" pitchFamily="18" charset="0"/>
                <a:cs typeface="Times New Roman" panose="02020603050405020304" pitchFamily="18" charset="0"/>
                <a:hlinkClick r:id="rId6"/>
              </a:rPr>
              <a:t>www.Streamlinesolutionsconsulting.com</a:t>
            </a:r>
            <a:r>
              <a:rPr lang="en-US" dirty="0">
                <a:latin typeface="Times New Roman" panose="02020603050405020304" pitchFamily="18" charset="0"/>
                <a:cs typeface="Times New Roman" panose="02020603050405020304" pitchFamily="18" charset="0"/>
              </a:rPr>
              <a:t>  </a:t>
            </a:r>
          </a:p>
          <a:p>
            <a:pPr>
              <a:lnSpc>
                <a:spcPct val="150000"/>
              </a:lnSpc>
            </a:pPr>
            <a:r>
              <a:rPr lang="en-US" dirty="0">
                <a:latin typeface="Times New Roman" panose="02020603050405020304" pitchFamily="18" charset="0"/>
                <a:cs typeface="Times New Roman" panose="02020603050405020304" pitchFamily="18" charset="0"/>
                <a:hlinkClick r:id="rId7"/>
              </a:rPr>
              <a:t>john@streamlinesolutionsconsulting.com</a:t>
            </a:r>
            <a:r>
              <a:rPr lang="en-US" dirty="0">
                <a:latin typeface="Times New Roman" panose="02020603050405020304" pitchFamily="18" charset="0"/>
                <a:cs typeface="Times New Roman" panose="02020603050405020304" pitchFamily="18" charset="0"/>
              </a:rPr>
              <a:t> </a:t>
            </a:r>
          </a:p>
          <a:p>
            <a:pPr>
              <a:lnSpc>
                <a:spcPct val="150000"/>
              </a:lnSpc>
            </a:pPr>
            <a:r>
              <a:rPr lang="en-US" dirty="0">
                <a:latin typeface="Times New Roman" panose="02020603050405020304" pitchFamily="18" charset="0"/>
                <a:cs typeface="Times New Roman" panose="02020603050405020304" pitchFamily="18" charset="0"/>
              </a:rPr>
              <a:t>(203) 231-0791</a:t>
            </a:r>
          </a:p>
        </p:txBody>
      </p:sp>
      <p:sp>
        <p:nvSpPr>
          <p:cNvPr id="7" name="TextBox 6">
            <a:extLst>
              <a:ext uri="{FF2B5EF4-FFF2-40B4-BE49-F238E27FC236}">
                <a16:creationId xmlns:a16="http://schemas.microsoft.com/office/drawing/2014/main" id="{88D67106-3E15-094D-B26F-AC71A20BB30C}"/>
              </a:ext>
            </a:extLst>
          </p:cNvPr>
          <p:cNvSpPr txBox="1"/>
          <p:nvPr/>
        </p:nvSpPr>
        <p:spPr>
          <a:xfrm>
            <a:off x="2965141" y="4686630"/>
            <a:ext cx="3213716" cy="261610"/>
          </a:xfrm>
          <a:prstGeom prst="rect">
            <a:avLst/>
          </a:prstGeom>
          <a:noFill/>
        </p:spPr>
        <p:txBody>
          <a:bodyPr wrap="square" rtlCol="0">
            <a:spAutoFit/>
          </a:bodyPr>
          <a:lstStyle/>
          <a:p>
            <a:pPr algn="ctr"/>
            <a:r>
              <a:rPr lang="en-US" sz="1100" dirty="0"/>
              <a:t>Copyright 2020 – All Rights Reserved</a:t>
            </a:r>
          </a:p>
        </p:txBody>
      </p:sp>
      <p:pic>
        <p:nvPicPr>
          <p:cNvPr id="8" name="Picture 7" descr="A picture containing drawing&#10;&#10;Description automatically generated">
            <a:extLst>
              <a:ext uri="{FF2B5EF4-FFF2-40B4-BE49-F238E27FC236}">
                <a16:creationId xmlns:a16="http://schemas.microsoft.com/office/drawing/2014/main" id="{FCC4F326-C1A2-A74C-9B91-37D52D51ED0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59895" y="3647396"/>
            <a:ext cx="1915503" cy="478876"/>
          </a:xfrm>
          <a:prstGeom prst="rect">
            <a:avLst/>
          </a:prstGeom>
        </p:spPr>
      </p:pic>
      <p:pic>
        <p:nvPicPr>
          <p:cNvPr id="9" name="Picture 8" descr="A picture containing kite&#10;&#10;Description automatically generated">
            <a:extLst>
              <a:ext uri="{FF2B5EF4-FFF2-40B4-BE49-F238E27FC236}">
                <a16:creationId xmlns:a16="http://schemas.microsoft.com/office/drawing/2014/main" id="{6AD1FB79-F52D-B241-A113-F5FAD1F7D37D}"/>
              </a:ext>
            </a:extLst>
          </p:cNvPr>
          <p:cNvPicPr>
            <a:picLocks noChangeAspect="1"/>
          </p:cNvPicPr>
          <p:nvPr/>
        </p:nvPicPr>
        <p:blipFill>
          <a:blip r:embed="rId9"/>
          <a:stretch>
            <a:fillRect/>
          </a:stretch>
        </p:blipFill>
        <p:spPr>
          <a:xfrm>
            <a:off x="5312976" y="3262991"/>
            <a:ext cx="1548479" cy="1161359"/>
          </a:xfrm>
          <a:prstGeom prst="rect">
            <a:avLst/>
          </a:prstGeom>
        </p:spPr>
      </p:pic>
      <p:pic>
        <p:nvPicPr>
          <p:cNvPr id="10" name="Picture 9" descr="A picture containing shape&#10;&#10;Description automatically generated">
            <a:extLst>
              <a:ext uri="{FF2B5EF4-FFF2-40B4-BE49-F238E27FC236}">
                <a16:creationId xmlns:a16="http://schemas.microsoft.com/office/drawing/2014/main" id="{39C1D0E6-69D3-E549-BDCE-E81BF105BEE4}"/>
              </a:ext>
            </a:extLst>
          </p:cNvPr>
          <p:cNvPicPr>
            <a:picLocks noChangeAspect="1"/>
          </p:cNvPicPr>
          <p:nvPr/>
        </p:nvPicPr>
        <p:blipFill>
          <a:blip r:embed="rId10"/>
          <a:stretch>
            <a:fillRect/>
          </a:stretch>
        </p:blipFill>
        <p:spPr>
          <a:xfrm>
            <a:off x="7042214" y="178256"/>
            <a:ext cx="1737712" cy="1037022"/>
          </a:xfrm>
          <a:prstGeom prst="rect">
            <a:avLst/>
          </a:prstGeom>
        </p:spPr>
      </p:pic>
    </p:spTree>
    <p:extLst>
      <p:ext uri="{BB962C8B-B14F-4D97-AF65-F5344CB8AC3E}">
        <p14:creationId xmlns:p14="http://schemas.microsoft.com/office/powerpoint/2010/main" val="26327213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CDFEE-A73A-1944-8AEF-D3BF608E3129}"/>
              </a:ext>
            </a:extLst>
          </p:cNvPr>
          <p:cNvSpPr>
            <a:spLocks noGrp="1"/>
          </p:cNvSpPr>
          <p:nvPr>
            <p:ph type="title"/>
          </p:nvPr>
        </p:nvSpPr>
        <p:spPr>
          <a:xfrm>
            <a:off x="5059971" y="1337969"/>
            <a:ext cx="3483938" cy="2166836"/>
          </a:xfrm>
        </p:spPr>
        <p:txBody>
          <a:bodyPr spcFirstLastPara="1" vert="horz" wrap="square" lIns="68580" tIns="34290" rIns="68580" bIns="34290" rtlCol="0" anchor="b" anchorCtr="0">
            <a:normAutofit/>
          </a:bodyPr>
          <a:lstStyle/>
          <a:p>
            <a:r>
              <a:rPr lang="en-US" sz="4500" dirty="0">
                <a:latin typeface="Times New Roman" panose="02020603050405020304" pitchFamily="18" charset="0"/>
                <a:cs typeface="Times New Roman" panose="02020603050405020304" pitchFamily="18" charset="0"/>
              </a:rPr>
              <a:t>Taking The Holistic Approach</a:t>
            </a:r>
          </a:p>
        </p:txBody>
      </p:sp>
      <p:pic>
        <p:nvPicPr>
          <p:cNvPr id="3" name="Picture 2" descr="A sunset over a body of water&#10;&#10;Description automatically generated">
            <a:extLst>
              <a:ext uri="{FF2B5EF4-FFF2-40B4-BE49-F238E27FC236}">
                <a16:creationId xmlns:a16="http://schemas.microsoft.com/office/drawing/2014/main" id="{128B8CF3-890C-2448-A1ED-8711B1DC2E01}"/>
              </a:ext>
            </a:extLst>
          </p:cNvPr>
          <p:cNvPicPr/>
          <p:nvPr/>
        </p:nvPicPr>
        <p:blipFill rotWithShape="1">
          <a:blip r:embed="rId2"/>
          <a:srcRect r="-2" b="14617"/>
          <a:stretch/>
        </p:blipFill>
        <p:spPr>
          <a:xfrm>
            <a:off x="15" y="7"/>
            <a:ext cx="4518101" cy="5143493"/>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4" name="TextBox 3">
            <a:extLst>
              <a:ext uri="{FF2B5EF4-FFF2-40B4-BE49-F238E27FC236}">
                <a16:creationId xmlns:a16="http://schemas.microsoft.com/office/drawing/2014/main" id="{87D55B3A-EA4C-5445-93CA-41ED74399E6A}"/>
              </a:ext>
            </a:extLst>
          </p:cNvPr>
          <p:cNvSpPr txBox="1"/>
          <p:nvPr/>
        </p:nvSpPr>
        <p:spPr>
          <a:xfrm>
            <a:off x="-72428" y="607110"/>
            <a:ext cx="4518101" cy="1964640"/>
          </a:xfrm>
          <a:prstGeom prst="rect">
            <a:avLst/>
          </a:prstGeom>
          <a:noFill/>
        </p:spPr>
        <p:txBody>
          <a:bodyPr wrap="square" rtlCol="0">
            <a:spAutoFit/>
          </a:bodyPr>
          <a:lstStyle/>
          <a:p>
            <a:pPr algn="ctr">
              <a:spcAft>
                <a:spcPts val="450"/>
              </a:spcAft>
            </a:pPr>
            <a:r>
              <a:rPr lang="en-US" sz="2100" b="1" dirty="0">
                <a:solidFill>
                  <a:srgbClr val="FFC000"/>
                </a:solidFill>
                <a:highlight>
                  <a:srgbClr val="800000"/>
                </a:highlight>
              </a:rPr>
              <a:t>Think about the Big Picture</a:t>
            </a:r>
          </a:p>
          <a:p>
            <a:pPr algn="ctr">
              <a:spcAft>
                <a:spcPts val="450"/>
              </a:spcAft>
            </a:pPr>
            <a:r>
              <a:rPr lang="en-US" sz="2100" b="1" dirty="0">
                <a:solidFill>
                  <a:srgbClr val="FFC000"/>
                </a:solidFill>
                <a:highlight>
                  <a:srgbClr val="800000"/>
                </a:highlight>
              </a:rPr>
              <a:t>One part affects the whole</a:t>
            </a:r>
          </a:p>
          <a:p>
            <a:pPr algn="ctr">
              <a:spcAft>
                <a:spcPts val="450"/>
              </a:spcAft>
            </a:pPr>
            <a:r>
              <a:rPr lang="en-US" sz="2100" b="1" dirty="0">
                <a:solidFill>
                  <a:srgbClr val="FFC000"/>
                </a:solidFill>
                <a:highlight>
                  <a:srgbClr val="800000"/>
                </a:highlight>
              </a:rPr>
              <a:t>Yet, No Part is more </a:t>
            </a:r>
          </a:p>
          <a:p>
            <a:pPr algn="ctr">
              <a:spcAft>
                <a:spcPts val="450"/>
              </a:spcAft>
            </a:pPr>
            <a:r>
              <a:rPr lang="en-US" sz="2100" b="1" dirty="0">
                <a:solidFill>
                  <a:srgbClr val="FFC000"/>
                </a:solidFill>
                <a:highlight>
                  <a:srgbClr val="800000"/>
                </a:highlight>
              </a:rPr>
              <a:t>Important</a:t>
            </a:r>
          </a:p>
          <a:p>
            <a:pPr algn="ctr">
              <a:spcAft>
                <a:spcPts val="450"/>
              </a:spcAft>
            </a:pPr>
            <a:r>
              <a:rPr lang="en-US" sz="2100" b="1" dirty="0">
                <a:solidFill>
                  <a:srgbClr val="FFC000"/>
                </a:solidFill>
                <a:highlight>
                  <a:srgbClr val="800000"/>
                </a:highlight>
              </a:rPr>
              <a:t>Than the Whole</a:t>
            </a:r>
          </a:p>
        </p:txBody>
      </p:sp>
      <p:sp>
        <p:nvSpPr>
          <p:cNvPr id="7" name="Slide Number Placeholder 6">
            <a:extLst>
              <a:ext uri="{FF2B5EF4-FFF2-40B4-BE49-F238E27FC236}">
                <a16:creationId xmlns:a16="http://schemas.microsoft.com/office/drawing/2014/main" id="{5F3B4A95-397F-AC45-B35F-0456313C136A}"/>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6</a:t>
            </a:fld>
            <a:endParaRPr lang="en"/>
          </a:p>
        </p:txBody>
      </p:sp>
      <p:sp>
        <p:nvSpPr>
          <p:cNvPr id="8" name="TextBox 7">
            <a:extLst>
              <a:ext uri="{FF2B5EF4-FFF2-40B4-BE49-F238E27FC236}">
                <a16:creationId xmlns:a16="http://schemas.microsoft.com/office/drawing/2014/main" id="{CE03D226-F6B6-5F4D-8B12-B564E43736D5}"/>
              </a:ext>
            </a:extLst>
          </p:cNvPr>
          <p:cNvSpPr txBox="1"/>
          <p:nvPr/>
        </p:nvSpPr>
        <p:spPr>
          <a:xfrm>
            <a:off x="2965141" y="4686630"/>
            <a:ext cx="3213716" cy="261610"/>
          </a:xfrm>
          <a:prstGeom prst="rect">
            <a:avLst/>
          </a:prstGeom>
          <a:noFill/>
        </p:spPr>
        <p:txBody>
          <a:bodyPr wrap="square" rtlCol="0">
            <a:spAutoFit/>
          </a:bodyPr>
          <a:lstStyle/>
          <a:p>
            <a:pPr algn="ctr"/>
            <a:r>
              <a:rPr lang="en-US" sz="1100" dirty="0"/>
              <a:t>Copyright 2020 – All Rights Reserved</a:t>
            </a:r>
          </a:p>
        </p:txBody>
      </p:sp>
    </p:spTree>
    <p:extLst>
      <p:ext uri="{BB962C8B-B14F-4D97-AF65-F5344CB8AC3E}">
        <p14:creationId xmlns:p14="http://schemas.microsoft.com/office/powerpoint/2010/main" val="16983229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2C45F-A0D5-CC40-AE34-9686259A814C}"/>
              </a:ext>
            </a:extLst>
          </p:cNvPr>
          <p:cNvSpPr>
            <a:spLocks noGrp="1"/>
          </p:cNvSpPr>
          <p:nvPr>
            <p:ph type="title"/>
          </p:nvPr>
        </p:nvSpPr>
        <p:spPr>
          <a:xfrm>
            <a:off x="776450" y="402700"/>
            <a:ext cx="3587400" cy="431632"/>
          </a:xfrm>
        </p:spPr>
        <p:txBody>
          <a:bodyPr/>
          <a:lstStyle/>
          <a:p>
            <a:r>
              <a:rPr lang="en-US" sz="2400" dirty="0">
                <a:latin typeface="Times New Roman" panose="02020603050405020304" pitchFamily="18" charset="0"/>
                <a:cs typeface="Times New Roman" panose="02020603050405020304" pitchFamily="18" charset="0"/>
              </a:rPr>
              <a:t>Concept Overview</a:t>
            </a:r>
          </a:p>
        </p:txBody>
      </p:sp>
      <p:sp>
        <p:nvSpPr>
          <p:cNvPr id="5" name="Text Box 26">
            <a:extLst>
              <a:ext uri="{FF2B5EF4-FFF2-40B4-BE49-F238E27FC236}">
                <a16:creationId xmlns:a16="http://schemas.microsoft.com/office/drawing/2014/main" id="{8E8CA816-5950-1246-8472-0F9C91B46A2B}"/>
              </a:ext>
            </a:extLst>
          </p:cNvPr>
          <p:cNvSpPr txBox="1"/>
          <p:nvPr/>
        </p:nvSpPr>
        <p:spPr>
          <a:xfrm>
            <a:off x="3694839" y="936405"/>
            <a:ext cx="1754322" cy="615950"/>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Utilization Management 360</a:t>
            </a:r>
            <a:endParaRPr lang="en-US" sz="105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Text Box 2">
            <a:extLst>
              <a:ext uri="{FF2B5EF4-FFF2-40B4-BE49-F238E27FC236}">
                <a16:creationId xmlns:a16="http://schemas.microsoft.com/office/drawing/2014/main" id="{5B3C94C8-1F2F-2445-9E0D-31433A16227A}"/>
              </a:ext>
            </a:extLst>
          </p:cNvPr>
          <p:cNvSpPr txBox="1"/>
          <p:nvPr/>
        </p:nvSpPr>
        <p:spPr>
          <a:xfrm>
            <a:off x="362403" y="2001425"/>
            <a:ext cx="1101973" cy="641350"/>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Utilization</a:t>
            </a:r>
          </a:p>
          <a:p>
            <a:pPr marL="0" marR="0" algn="ctr">
              <a:spcBef>
                <a:spcPts val="0"/>
              </a:spcBef>
              <a:spcAft>
                <a:spcPts val="0"/>
              </a:spcAft>
            </a:pPr>
            <a:r>
              <a:rPr lang="en-US" sz="1100" dirty="0">
                <a:latin typeface="Times New Roman" panose="02020603050405020304" pitchFamily="18" charset="0"/>
                <a:ea typeface="Calibri" panose="020F0502020204030204" pitchFamily="34" charset="0"/>
                <a:cs typeface="Times New Roman" panose="02020603050405020304" pitchFamily="18" charset="0"/>
              </a:rPr>
              <a:t>Review</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Text Box 3">
            <a:extLst>
              <a:ext uri="{FF2B5EF4-FFF2-40B4-BE49-F238E27FC236}">
                <a16:creationId xmlns:a16="http://schemas.microsoft.com/office/drawing/2014/main" id="{DC091C31-B05C-BA40-9DE8-A172B1304D10}"/>
              </a:ext>
            </a:extLst>
          </p:cNvPr>
          <p:cNvSpPr txBox="1"/>
          <p:nvPr/>
        </p:nvSpPr>
        <p:spPr>
          <a:xfrm>
            <a:off x="2054234" y="2001425"/>
            <a:ext cx="1250747" cy="641350"/>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1100" dirty="0">
                <a:latin typeface="Times New Roman" panose="02020603050405020304" pitchFamily="18" charset="0"/>
                <a:ea typeface="Calibri" panose="020F0502020204030204" pitchFamily="34" charset="0"/>
                <a:cs typeface="Times New Roman" panose="02020603050405020304" pitchFamily="18" charset="0"/>
              </a:rPr>
              <a:t>Case/</a:t>
            </a: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Care Management</a:t>
            </a:r>
          </a:p>
        </p:txBody>
      </p:sp>
      <p:sp>
        <p:nvSpPr>
          <p:cNvPr id="8" name="Text Box 4">
            <a:extLst>
              <a:ext uri="{FF2B5EF4-FFF2-40B4-BE49-F238E27FC236}">
                <a16:creationId xmlns:a16="http://schemas.microsoft.com/office/drawing/2014/main" id="{E87AF8A9-4016-EE4A-9063-EC59B7ADB1DA}"/>
              </a:ext>
            </a:extLst>
          </p:cNvPr>
          <p:cNvSpPr txBox="1"/>
          <p:nvPr/>
        </p:nvSpPr>
        <p:spPr>
          <a:xfrm>
            <a:off x="3845321" y="2036310"/>
            <a:ext cx="1469500" cy="641350"/>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Clinical Documentation Integrity</a:t>
            </a:r>
          </a:p>
        </p:txBody>
      </p:sp>
      <p:cxnSp>
        <p:nvCxnSpPr>
          <p:cNvPr id="9" name="Straight Connector 8">
            <a:extLst>
              <a:ext uri="{FF2B5EF4-FFF2-40B4-BE49-F238E27FC236}">
                <a16:creationId xmlns:a16="http://schemas.microsoft.com/office/drawing/2014/main" id="{400702AD-53B5-9A43-8203-664EF3FD4B2E}"/>
              </a:ext>
            </a:extLst>
          </p:cNvPr>
          <p:cNvCxnSpPr>
            <a:cxnSpLocks/>
            <a:stCxn id="5" idx="2"/>
            <a:endCxn id="6" idx="0"/>
          </p:cNvCxnSpPr>
          <p:nvPr/>
        </p:nvCxnSpPr>
        <p:spPr>
          <a:xfrm flipH="1">
            <a:off x="913390" y="1552355"/>
            <a:ext cx="3658610" cy="4490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719AB84-E7AB-BD4D-B37B-F61C3CC299CB}"/>
              </a:ext>
            </a:extLst>
          </p:cNvPr>
          <p:cNvCxnSpPr>
            <a:cxnSpLocks/>
            <a:stCxn id="5" idx="2"/>
            <a:endCxn id="7" idx="0"/>
          </p:cNvCxnSpPr>
          <p:nvPr/>
        </p:nvCxnSpPr>
        <p:spPr>
          <a:xfrm flipH="1">
            <a:off x="2679608" y="1552355"/>
            <a:ext cx="1892392" cy="4490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46038A0-8F35-6948-B76B-37198ACD6E0A}"/>
              </a:ext>
            </a:extLst>
          </p:cNvPr>
          <p:cNvCxnSpPr>
            <a:cxnSpLocks/>
            <a:stCxn id="8" idx="0"/>
            <a:endCxn id="5" idx="2"/>
          </p:cNvCxnSpPr>
          <p:nvPr/>
        </p:nvCxnSpPr>
        <p:spPr>
          <a:xfrm flipH="1" flipV="1">
            <a:off x="4572000" y="1552355"/>
            <a:ext cx="8071" cy="483955"/>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E7DF8A6C-1372-324B-848A-C4B7C8B194C4}"/>
              </a:ext>
            </a:extLst>
          </p:cNvPr>
          <p:cNvCxnSpPr>
            <a:cxnSpLocks/>
          </p:cNvCxnSpPr>
          <p:nvPr/>
        </p:nvCxnSpPr>
        <p:spPr>
          <a:xfrm>
            <a:off x="1513894" y="2341766"/>
            <a:ext cx="439455"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0E006E84-1E7D-BC49-96F5-11E8329FFC1D}"/>
              </a:ext>
            </a:extLst>
          </p:cNvPr>
          <p:cNvCxnSpPr/>
          <p:nvPr/>
        </p:nvCxnSpPr>
        <p:spPr>
          <a:xfrm>
            <a:off x="7155688" y="2356985"/>
            <a:ext cx="400050"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Text Box 4">
            <a:extLst>
              <a:ext uri="{FF2B5EF4-FFF2-40B4-BE49-F238E27FC236}">
                <a16:creationId xmlns:a16="http://schemas.microsoft.com/office/drawing/2014/main" id="{90BA129F-5852-314E-A874-50493569CFCC}"/>
              </a:ext>
            </a:extLst>
          </p:cNvPr>
          <p:cNvSpPr txBox="1"/>
          <p:nvPr/>
        </p:nvSpPr>
        <p:spPr>
          <a:xfrm>
            <a:off x="5914053" y="2036310"/>
            <a:ext cx="1153700" cy="641350"/>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1100" dirty="0">
                <a:latin typeface="Times New Roman" panose="02020603050405020304" pitchFamily="18" charset="0"/>
                <a:ea typeface="Calibri" panose="020F0502020204030204" pitchFamily="34" charset="0"/>
                <a:cs typeface="Times New Roman" panose="02020603050405020304" pitchFamily="18" charset="0"/>
              </a:rPr>
              <a:t>Onsite Physician Advisor</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p:txBody>
      </p:sp>
      <p:cxnSp>
        <p:nvCxnSpPr>
          <p:cNvPr id="15" name="Straight Connector 14">
            <a:extLst>
              <a:ext uri="{FF2B5EF4-FFF2-40B4-BE49-F238E27FC236}">
                <a16:creationId xmlns:a16="http://schemas.microsoft.com/office/drawing/2014/main" id="{8B8588E6-714C-214C-B005-A8FFFA22669E}"/>
              </a:ext>
            </a:extLst>
          </p:cNvPr>
          <p:cNvCxnSpPr>
            <a:cxnSpLocks/>
            <a:stCxn id="14" idx="0"/>
            <a:endCxn id="5" idx="2"/>
          </p:cNvCxnSpPr>
          <p:nvPr/>
        </p:nvCxnSpPr>
        <p:spPr>
          <a:xfrm flipH="1" flipV="1">
            <a:off x="4572000" y="1552355"/>
            <a:ext cx="1918903" cy="483955"/>
          </a:xfrm>
          <a:prstGeom prst="line">
            <a:avLst/>
          </a:prstGeom>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678C0632-B986-2245-9785-4C825547E365}"/>
              </a:ext>
            </a:extLst>
          </p:cNvPr>
          <p:cNvSpPr/>
          <p:nvPr/>
        </p:nvSpPr>
        <p:spPr>
          <a:xfrm>
            <a:off x="362403" y="2853695"/>
            <a:ext cx="8329491" cy="3535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cxnSp>
        <p:nvCxnSpPr>
          <p:cNvPr id="17" name="Straight Connector 16">
            <a:extLst>
              <a:ext uri="{FF2B5EF4-FFF2-40B4-BE49-F238E27FC236}">
                <a16:creationId xmlns:a16="http://schemas.microsoft.com/office/drawing/2014/main" id="{46C1CC54-AB70-A041-AF91-AE508A79ED33}"/>
              </a:ext>
            </a:extLst>
          </p:cNvPr>
          <p:cNvCxnSpPr>
            <a:cxnSpLocks/>
            <a:stCxn id="16" idx="2"/>
            <a:endCxn id="19" idx="1"/>
          </p:cNvCxnSpPr>
          <p:nvPr/>
        </p:nvCxnSpPr>
        <p:spPr>
          <a:xfrm>
            <a:off x="362403" y="3030489"/>
            <a:ext cx="4276541" cy="52500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58355FB-E451-DE49-9900-0F4FF2F81C2F}"/>
              </a:ext>
            </a:extLst>
          </p:cNvPr>
          <p:cNvCxnSpPr>
            <a:cxnSpLocks/>
            <a:stCxn id="19" idx="1"/>
            <a:endCxn id="16" idx="6"/>
          </p:cNvCxnSpPr>
          <p:nvPr/>
        </p:nvCxnSpPr>
        <p:spPr>
          <a:xfrm flipV="1">
            <a:off x="4638944" y="3030489"/>
            <a:ext cx="4052950" cy="525008"/>
          </a:xfrm>
          <a:prstGeom prst="line">
            <a:avLst/>
          </a:prstGeom>
        </p:spPr>
        <p:style>
          <a:lnRef idx="1">
            <a:schemeClr val="accent1"/>
          </a:lnRef>
          <a:fillRef idx="0">
            <a:schemeClr val="accent1"/>
          </a:fillRef>
          <a:effectRef idx="0">
            <a:schemeClr val="accent1"/>
          </a:effectRef>
          <a:fontRef idx="minor">
            <a:schemeClr val="tx1"/>
          </a:fontRef>
        </p:style>
      </p:cxnSp>
      <p:sp>
        <p:nvSpPr>
          <p:cNvPr id="19" name="Pentagon 18">
            <a:extLst>
              <a:ext uri="{FF2B5EF4-FFF2-40B4-BE49-F238E27FC236}">
                <a16:creationId xmlns:a16="http://schemas.microsoft.com/office/drawing/2014/main" id="{1D9D6468-23E2-9E4B-AAB4-27794BDE46F4}"/>
              </a:ext>
            </a:extLst>
          </p:cNvPr>
          <p:cNvSpPr/>
          <p:nvPr/>
        </p:nvSpPr>
        <p:spPr>
          <a:xfrm rot="5400000">
            <a:off x="4370936" y="3772703"/>
            <a:ext cx="536015" cy="101602"/>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20" name="Text Box 3">
            <a:extLst>
              <a:ext uri="{FF2B5EF4-FFF2-40B4-BE49-F238E27FC236}">
                <a16:creationId xmlns:a16="http://schemas.microsoft.com/office/drawing/2014/main" id="{6BD1D525-7F4B-9A4E-A0CE-455CB1E3C1E7}"/>
              </a:ext>
            </a:extLst>
          </p:cNvPr>
          <p:cNvSpPr txBox="1"/>
          <p:nvPr/>
        </p:nvSpPr>
        <p:spPr>
          <a:xfrm>
            <a:off x="3965843" y="4091512"/>
            <a:ext cx="1346200" cy="353588"/>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1100" dirty="0">
                <a:latin typeface="Times New Roman" panose="02020603050405020304" pitchFamily="18" charset="0"/>
                <a:ea typeface="Calibri" panose="020F0502020204030204" pitchFamily="34" charset="0"/>
                <a:cs typeface="Times New Roman" panose="02020603050405020304" pitchFamily="18" charset="0"/>
              </a:rPr>
              <a:t>Revenue Cycle</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1" name="Text Box 4">
            <a:extLst>
              <a:ext uri="{FF2B5EF4-FFF2-40B4-BE49-F238E27FC236}">
                <a16:creationId xmlns:a16="http://schemas.microsoft.com/office/drawing/2014/main" id="{73340ACE-777C-264E-93F5-368984D2D0F3}"/>
              </a:ext>
            </a:extLst>
          </p:cNvPr>
          <p:cNvSpPr txBox="1"/>
          <p:nvPr/>
        </p:nvSpPr>
        <p:spPr>
          <a:xfrm>
            <a:off x="7606117" y="2036310"/>
            <a:ext cx="1065063" cy="641350"/>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1100" dirty="0">
                <a:latin typeface="Times New Roman" panose="02020603050405020304" pitchFamily="18" charset="0"/>
                <a:ea typeface="Calibri" panose="020F0502020204030204" pitchFamily="34" charset="0"/>
                <a:cs typeface="Times New Roman" panose="02020603050405020304" pitchFamily="18" charset="0"/>
              </a:rPr>
              <a:t>Coding</a:t>
            </a:r>
          </a:p>
          <a:p>
            <a:pPr marL="0" marR="0" algn="ctr">
              <a:spcBef>
                <a:spcPts val="0"/>
              </a:spcBef>
              <a:spcAft>
                <a:spcPts val="0"/>
              </a:spcAft>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Compliance</a:t>
            </a:r>
          </a:p>
        </p:txBody>
      </p:sp>
      <p:cxnSp>
        <p:nvCxnSpPr>
          <p:cNvPr id="22" name="Straight Arrow Connector 21">
            <a:extLst>
              <a:ext uri="{FF2B5EF4-FFF2-40B4-BE49-F238E27FC236}">
                <a16:creationId xmlns:a16="http://schemas.microsoft.com/office/drawing/2014/main" id="{8FC9D665-23BC-E441-9963-0268B0888CB0}"/>
              </a:ext>
            </a:extLst>
          </p:cNvPr>
          <p:cNvCxnSpPr>
            <a:cxnSpLocks/>
          </p:cNvCxnSpPr>
          <p:nvPr/>
        </p:nvCxnSpPr>
        <p:spPr>
          <a:xfrm>
            <a:off x="3338250" y="2341766"/>
            <a:ext cx="400050"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B41DA5EF-4728-A744-8AEB-E21FC6A764E1}"/>
              </a:ext>
            </a:extLst>
          </p:cNvPr>
          <p:cNvCxnSpPr/>
          <p:nvPr/>
        </p:nvCxnSpPr>
        <p:spPr>
          <a:xfrm>
            <a:off x="5387430" y="2322100"/>
            <a:ext cx="400050"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E3308A7-8C4E-254E-98FB-17FBC76C4D13}"/>
              </a:ext>
            </a:extLst>
          </p:cNvPr>
          <p:cNvCxnSpPr>
            <a:cxnSpLocks/>
            <a:stCxn id="21" idx="0"/>
            <a:endCxn id="5" idx="2"/>
          </p:cNvCxnSpPr>
          <p:nvPr/>
        </p:nvCxnSpPr>
        <p:spPr>
          <a:xfrm flipH="1" flipV="1">
            <a:off x="4572000" y="1552355"/>
            <a:ext cx="3566649" cy="483955"/>
          </a:xfrm>
          <a:prstGeom prst="line">
            <a:avLst/>
          </a:prstGeom>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26C930D2-47E7-8847-ACDA-90CB31CBD868}"/>
              </a:ext>
            </a:extLst>
          </p:cNvPr>
          <p:cNvSpPr txBox="1"/>
          <p:nvPr/>
        </p:nvSpPr>
        <p:spPr>
          <a:xfrm>
            <a:off x="5062405" y="1132323"/>
            <a:ext cx="338203" cy="261610"/>
          </a:xfrm>
          <a:prstGeom prst="rect">
            <a:avLst/>
          </a:prstGeom>
          <a:noFill/>
        </p:spPr>
        <p:txBody>
          <a:bodyPr wrap="square" rtlCol="0">
            <a:spAutoFit/>
          </a:bodyPr>
          <a:lstStyle/>
          <a:p>
            <a:r>
              <a:rPr lang="en-US" sz="1100" dirty="0"/>
              <a:t>™</a:t>
            </a:r>
          </a:p>
        </p:txBody>
      </p:sp>
      <p:sp>
        <p:nvSpPr>
          <p:cNvPr id="40" name="Slide Number Placeholder 39">
            <a:extLst>
              <a:ext uri="{FF2B5EF4-FFF2-40B4-BE49-F238E27FC236}">
                <a16:creationId xmlns:a16="http://schemas.microsoft.com/office/drawing/2014/main" id="{CFEE6418-71B6-914C-9EE4-DAF5C28654BB}"/>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7</a:t>
            </a:fld>
            <a:endParaRPr lang="en"/>
          </a:p>
        </p:txBody>
      </p:sp>
      <p:sp>
        <p:nvSpPr>
          <p:cNvPr id="41" name="TextBox 40">
            <a:extLst>
              <a:ext uri="{FF2B5EF4-FFF2-40B4-BE49-F238E27FC236}">
                <a16:creationId xmlns:a16="http://schemas.microsoft.com/office/drawing/2014/main" id="{EE3C261E-895E-044F-A0BA-9AA7A9CDD68F}"/>
              </a:ext>
            </a:extLst>
          </p:cNvPr>
          <p:cNvSpPr txBox="1"/>
          <p:nvPr/>
        </p:nvSpPr>
        <p:spPr>
          <a:xfrm>
            <a:off x="-71022" y="4677215"/>
            <a:ext cx="3213716" cy="261610"/>
          </a:xfrm>
          <a:prstGeom prst="rect">
            <a:avLst/>
          </a:prstGeom>
          <a:noFill/>
        </p:spPr>
        <p:txBody>
          <a:bodyPr wrap="square" rtlCol="0">
            <a:spAutoFit/>
          </a:bodyPr>
          <a:lstStyle/>
          <a:p>
            <a:pPr algn="ctr"/>
            <a:r>
              <a:rPr lang="en-US" sz="1100" dirty="0"/>
              <a:t>Copyright 2020 – All Rights Reserved</a:t>
            </a:r>
          </a:p>
        </p:txBody>
      </p:sp>
    </p:spTree>
    <p:extLst>
      <p:ext uri="{BB962C8B-B14F-4D97-AF65-F5344CB8AC3E}">
        <p14:creationId xmlns:p14="http://schemas.microsoft.com/office/powerpoint/2010/main" val="14937997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15"/>
          <p:cNvSpPr txBox="1">
            <a:spLocks noGrp="1"/>
          </p:cNvSpPr>
          <p:nvPr>
            <p:ph type="ctrTitle"/>
          </p:nvPr>
        </p:nvSpPr>
        <p:spPr>
          <a:xfrm>
            <a:off x="278723" y="730295"/>
            <a:ext cx="6841168" cy="658555"/>
          </a:xfrm>
          <a:prstGeom prst="rect">
            <a:avLst/>
          </a:prstGeom>
        </p:spPr>
        <p:txBody>
          <a:bodyPr spcFirstLastPara="1" wrap="square" lIns="0" tIns="0" rIns="0" bIns="0" anchor="b" anchorCtr="0">
            <a:noAutofit/>
          </a:bodyPr>
          <a:lstStyle/>
          <a:p>
            <a:r>
              <a:rPr lang="en-US" sz="2800" dirty="0">
                <a:latin typeface="Times New Roman" panose="02020603050405020304" pitchFamily="18" charset="0"/>
                <a:cs typeface="Times New Roman" panose="02020603050405020304" pitchFamily="18" charset="0"/>
              </a:rPr>
              <a:t>Revenue Cycle</a:t>
            </a:r>
          </a:p>
        </p:txBody>
      </p:sp>
      <p:sp>
        <p:nvSpPr>
          <p:cNvPr id="5" name="TextBox 4">
            <a:extLst>
              <a:ext uri="{FF2B5EF4-FFF2-40B4-BE49-F238E27FC236}">
                <a16:creationId xmlns:a16="http://schemas.microsoft.com/office/drawing/2014/main" id="{72DA98D0-C2B2-2247-BBCA-61388D209F7B}"/>
              </a:ext>
            </a:extLst>
          </p:cNvPr>
          <p:cNvSpPr txBox="1"/>
          <p:nvPr/>
        </p:nvSpPr>
        <p:spPr>
          <a:xfrm>
            <a:off x="2965141" y="4686630"/>
            <a:ext cx="3213716" cy="261610"/>
          </a:xfrm>
          <a:prstGeom prst="rect">
            <a:avLst/>
          </a:prstGeom>
          <a:noFill/>
        </p:spPr>
        <p:txBody>
          <a:bodyPr wrap="square" rtlCol="0">
            <a:spAutoFit/>
          </a:bodyPr>
          <a:lstStyle/>
          <a:p>
            <a:pPr algn="ctr"/>
            <a:r>
              <a:rPr lang="en-US" sz="1100" dirty="0"/>
              <a:t>Copyright 2020 – All Rights Reserved</a:t>
            </a:r>
          </a:p>
        </p:txBody>
      </p:sp>
      <p:sp>
        <p:nvSpPr>
          <p:cNvPr id="6" name="TextBox 5">
            <a:extLst>
              <a:ext uri="{FF2B5EF4-FFF2-40B4-BE49-F238E27FC236}">
                <a16:creationId xmlns:a16="http://schemas.microsoft.com/office/drawing/2014/main" id="{AED43BC7-8FD1-044E-8429-90A48F025A27}"/>
              </a:ext>
            </a:extLst>
          </p:cNvPr>
          <p:cNvSpPr txBox="1"/>
          <p:nvPr/>
        </p:nvSpPr>
        <p:spPr>
          <a:xfrm>
            <a:off x="905521" y="1971585"/>
            <a:ext cx="6658253" cy="1200329"/>
          </a:xfrm>
          <a:prstGeom prst="rect">
            <a:avLst/>
          </a:prstGeom>
          <a:noFill/>
        </p:spPr>
        <p:txBody>
          <a:bodyPr wrap="square" rtlCol="0">
            <a:spAutoFit/>
          </a:bodyPr>
          <a:lstStyle/>
          <a:p>
            <a:pPr algn="ctr"/>
            <a:r>
              <a:rPr lang="en-US" sz="1800" dirty="0">
                <a:latin typeface="Times New Roman" panose="02020603050405020304" pitchFamily="18" charset="0"/>
                <a:cs typeface="Times New Roman" panose="02020603050405020304" pitchFamily="18" charset="0"/>
              </a:rPr>
              <a:t>Hospitals and Health Systems must continually update their current revenue cycle processes, becoming more efficient in the area of indirect costs, eliminate inefficient processes to drive revenue preservation that translates into optimal net patient revenue.</a:t>
            </a:r>
          </a:p>
        </p:txBody>
      </p:sp>
    </p:spTree>
    <p:extLst>
      <p:ext uri="{BB962C8B-B14F-4D97-AF65-F5344CB8AC3E}">
        <p14:creationId xmlns:p14="http://schemas.microsoft.com/office/powerpoint/2010/main" val="14136192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17"/>
          <p:cNvSpPr txBox="1">
            <a:spLocks noGrp="1"/>
          </p:cNvSpPr>
          <p:nvPr>
            <p:ph type="title"/>
          </p:nvPr>
        </p:nvSpPr>
        <p:spPr>
          <a:xfrm>
            <a:off x="776450" y="74232"/>
            <a:ext cx="3587400" cy="8568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2800" dirty="0">
                <a:latin typeface="Times New Roman" panose="02020603050405020304" pitchFamily="18" charset="0"/>
                <a:cs typeface="Times New Roman" panose="02020603050405020304" pitchFamily="18" charset="0"/>
              </a:rPr>
              <a:t>Challenges</a:t>
            </a:r>
            <a:endParaRPr sz="2800" dirty="0">
              <a:latin typeface="Times New Roman" panose="02020603050405020304" pitchFamily="18" charset="0"/>
              <a:cs typeface="Times New Roman" panose="02020603050405020304" pitchFamily="18" charset="0"/>
            </a:endParaRPr>
          </a:p>
        </p:txBody>
      </p:sp>
      <p:sp>
        <p:nvSpPr>
          <p:cNvPr id="346" name="Google Shape;346;p17"/>
          <p:cNvSpPr txBox="1">
            <a:spLocks noGrp="1"/>
          </p:cNvSpPr>
          <p:nvPr>
            <p:ph type="body" idx="1"/>
          </p:nvPr>
        </p:nvSpPr>
        <p:spPr>
          <a:xfrm>
            <a:off x="776450" y="1205398"/>
            <a:ext cx="7591200" cy="2932500"/>
          </a:xfrm>
          <a:prstGeom prst="rect">
            <a:avLst/>
          </a:prstGeom>
        </p:spPr>
        <p:txBody>
          <a:bodyPr spcFirstLastPara="1" wrap="square" lIns="0" tIns="0" rIns="0" bIns="0" anchor="t" anchorCtr="0">
            <a:noAutofit/>
          </a:bodyPr>
          <a:lstStyle/>
          <a:p>
            <a:pPr lvl="0" algn="l" rtl="0">
              <a:spcBef>
                <a:spcPts val="0"/>
              </a:spcBef>
              <a:spcAft>
                <a:spcPts val="0"/>
              </a:spcAft>
              <a:buSzPts val="2000"/>
              <a:buFont typeface="Wingdings" pitchFamily="2" charset="2"/>
              <a:buChar char="v"/>
            </a:pPr>
            <a:r>
              <a:rPr lang="en-US" sz="1800" dirty="0">
                <a:latin typeface="Times New Roman" panose="02020603050405020304" pitchFamily="18" charset="0"/>
                <a:cs typeface="Times New Roman" panose="02020603050405020304" pitchFamily="18" charset="0"/>
              </a:rPr>
              <a:t>These components typically exist in silos today</a:t>
            </a:r>
          </a:p>
          <a:p>
            <a:pPr lvl="1">
              <a:spcBef>
                <a:spcPts val="0"/>
              </a:spcBef>
              <a:buFont typeface="Wingdings" pitchFamily="2" charset="2"/>
              <a:buChar char="v"/>
            </a:pPr>
            <a:r>
              <a:rPr lang="en-US" sz="1800" dirty="0">
                <a:latin typeface="Times New Roman" panose="02020603050405020304" pitchFamily="18" charset="0"/>
                <a:cs typeface="Times New Roman" panose="02020603050405020304" pitchFamily="18" charset="0"/>
              </a:rPr>
              <a:t>YET…</a:t>
            </a:r>
          </a:p>
          <a:p>
            <a:pPr>
              <a:spcBef>
                <a:spcPts val="0"/>
              </a:spcBef>
              <a:buFont typeface="Wingdings" pitchFamily="2" charset="2"/>
              <a:buChar char="v"/>
            </a:pPr>
            <a:r>
              <a:rPr lang="en-US" sz="1800" b="1" dirty="0">
                <a:latin typeface="Times New Roman" panose="02020603050405020304" pitchFamily="18" charset="0"/>
                <a:cs typeface="Times New Roman" panose="02020603050405020304" pitchFamily="18" charset="0"/>
              </a:rPr>
              <a:t>All involved are looking at the same chart, the same documentation!!!</a:t>
            </a:r>
          </a:p>
          <a:p>
            <a:pPr lvl="1">
              <a:spcBef>
                <a:spcPts val="0"/>
              </a:spcBef>
              <a:buFont typeface="Wingdings" pitchFamily="2" charset="2"/>
              <a:buChar char="v"/>
            </a:pPr>
            <a:r>
              <a:rPr lang="en-US" sz="1800" dirty="0">
                <a:latin typeface="Times New Roman" panose="02020603050405020304" pitchFamily="18" charset="0"/>
                <a:cs typeface="Times New Roman" panose="02020603050405020304" pitchFamily="18" charset="0"/>
              </a:rPr>
              <a:t>But with different lenses - theirs</a:t>
            </a:r>
          </a:p>
          <a:p>
            <a:pPr lvl="0" algn="l" rtl="0">
              <a:spcBef>
                <a:spcPts val="0"/>
              </a:spcBef>
              <a:spcAft>
                <a:spcPts val="0"/>
              </a:spcAft>
              <a:buSzPts val="2000"/>
              <a:buFont typeface="Wingdings" pitchFamily="2" charset="2"/>
              <a:buChar char="v"/>
            </a:pPr>
            <a:endParaRPr dirty="0">
              <a:latin typeface="Times New Roman" panose="02020603050405020304" pitchFamily="18"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01F0AC35-9DED-9145-B5DA-8EA350B07CC0}"/>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9</a:t>
            </a:fld>
            <a:endParaRPr lang="en"/>
          </a:p>
        </p:txBody>
      </p:sp>
      <p:sp>
        <p:nvSpPr>
          <p:cNvPr id="6" name="TextBox 5">
            <a:extLst>
              <a:ext uri="{FF2B5EF4-FFF2-40B4-BE49-F238E27FC236}">
                <a16:creationId xmlns:a16="http://schemas.microsoft.com/office/drawing/2014/main" id="{065C0371-19CC-1C48-B523-C06B625E3370}"/>
              </a:ext>
            </a:extLst>
          </p:cNvPr>
          <p:cNvSpPr txBox="1"/>
          <p:nvPr/>
        </p:nvSpPr>
        <p:spPr>
          <a:xfrm>
            <a:off x="2965141" y="4686630"/>
            <a:ext cx="3213716" cy="261610"/>
          </a:xfrm>
          <a:prstGeom prst="rect">
            <a:avLst/>
          </a:prstGeom>
          <a:noFill/>
        </p:spPr>
        <p:txBody>
          <a:bodyPr wrap="square" rtlCol="0">
            <a:spAutoFit/>
          </a:bodyPr>
          <a:lstStyle/>
          <a:p>
            <a:pPr algn="ctr"/>
            <a:r>
              <a:rPr lang="en-US" sz="1100" dirty="0"/>
              <a:t>Copyright 2020 – All Rights Reserved</a:t>
            </a:r>
          </a:p>
        </p:txBody>
      </p:sp>
      <p:pic>
        <p:nvPicPr>
          <p:cNvPr id="4" name="Picture 3" descr="A picture containing indoor, table, window, chair&#10;&#10;Description automatically generated">
            <a:extLst>
              <a:ext uri="{FF2B5EF4-FFF2-40B4-BE49-F238E27FC236}">
                <a16:creationId xmlns:a16="http://schemas.microsoft.com/office/drawing/2014/main" id="{DDEE3C6B-8E1D-974A-8F77-9EEB66A0C2C3}"/>
              </a:ext>
            </a:extLst>
          </p:cNvPr>
          <p:cNvPicPr>
            <a:picLocks noChangeAspect="1"/>
          </p:cNvPicPr>
          <p:nvPr/>
        </p:nvPicPr>
        <p:blipFill>
          <a:blip r:embed="rId3"/>
          <a:stretch>
            <a:fillRect/>
          </a:stretch>
        </p:blipFill>
        <p:spPr>
          <a:xfrm>
            <a:off x="5795070" y="2671648"/>
            <a:ext cx="2253448" cy="1690086"/>
          </a:xfrm>
          <a:prstGeom prst="rect">
            <a:avLst/>
          </a:prstGeom>
        </p:spPr>
      </p:pic>
    </p:spTree>
    <p:extLst>
      <p:ext uri="{BB962C8B-B14F-4D97-AF65-F5344CB8AC3E}">
        <p14:creationId xmlns:p14="http://schemas.microsoft.com/office/powerpoint/2010/main" val="104929831"/>
      </p:ext>
    </p:extLst>
  </p:cSld>
  <p:clrMapOvr>
    <a:masterClrMapping/>
  </p:clrMapOvr>
</p:sld>
</file>

<file path=ppt/theme/theme1.xml><?xml version="1.0" encoding="utf-8"?>
<a:theme xmlns:a="http://schemas.openxmlformats.org/drawingml/2006/main" name="Volsce templa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Custom 6">
      <a:dk1>
        <a:srgbClr val="000000"/>
      </a:dk1>
      <a:lt1>
        <a:srgbClr val="FFFFFF"/>
      </a:lt1>
      <a:dk2>
        <a:srgbClr val="55707E"/>
      </a:dk2>
      <a:lt2>
        <a:srgbClr val="404040"/>
      </a:lt2>
      <a:accent1>
        <a:srgbClr val="55707E"/>
      </a:accent1>
      <a:accent2>
        <a:srgbClr val="91C443"/>
      </a:accent2>
      <a:accent3>
        <a:srgbClr val="F67C20"/>
      </a:accent3>
      <a:accent4>
        <a:srgbClr val="C5203E"/>
      </a:accent4>
      <a:accent5>
        <a:srgbClr val="7030A0"/>
      </a:accent5>
      <a:accent6>
        <a:srgbClr val="183D6F"/>
      </a:accent6>
      <a:hlink>
        <a:srgbClr val="55707E"/>
      </a:hlink>
      <a:folHlink>
        <a:srgbClr val="40404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23931</TotalTime>
  <Words>3136</Words>
  <Application>Microsoft Office PowerPoint</Application>
  <PresentationFormat>On-screen Show (16:9)</PresentationFormat>
  <Paragraphs>400</Paragraphs>
  <Slides>51</Slides>
  <Notes>37</Notes>
  <HiddenSlides>2</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51</vt:i4>
      </vt:variant>
    </vt:vector>
  </HeadingPairs>
  <TitlesOfParts>
    <vt:vector size="60" baseType="lpstr">
      <vt:lpstr>Poppins</vt:lpstr>
      <vt:lpstr>Bookman Old Style</vt:lpstr>
      <vt:lpstr>Calibri</vt:lpstr>
      <vt:lpstr>Montserrat Light</vt:lpstr>
      <vt:lpstr>Arial</vt:lpstr>
      <vt:lpstr>Times New Roman</vt:lpstr>
      <vt:lpstr>Wingdings</vt:lpstr>
      <vt:lpstr>Volsce template</vt:lpstr>
      <vt:lpstr>1_Office Theme</vt:lpstr>
      <vt:lpstr>Utilization Management 360 Breaking Down the Silos </vt:lpstr>
      <vt:lpstr>National Association of Healthcare Revenue Integrity (NAHRI)</vt:lpstr>
      <vt:lpstr>NAHRI Local Chapters</vt:lpstr>
      <vt:lpstr>Utilization Management 360</vt:lpstr>
      <vt:lpstr>Agenda</vt:lpstr>
      <vt:lpstr>Taking The Holistic Approach</vt:lpstr>
      <vt:lpstr>Concept Overview</vt:lpstr>
      <vt:lpstr>Revenue Cycle</vt:lpstr>
      <vt:lpstr>Challenges</vt:lpstr>
      <vt:lpstr>PowerPoint Presentation</vt:lpstr>
      <vt:lpstr>The Bad News is the GOOD News:</vt:lpstr>
      <vt:lpstr>PowerPoint Presentation</vt:lpstr>
      <vt:lpstr>PowerPoint Presentation</vt:lpstr>
      <vt:lpstr>PowerPoint Presentation</vt:lpstr>
      <vt:lpstr>Is the Physician Advisor Really a Silo?</vt:lpstr>
      <vt:lpstr>Utilize the Physician Advisor to Help with Buy-In for the Other Components</vt:lpstr>
      <vt:lpstr>PowerPoint Presentation</vt:lpstr>
      <vt:lpstr> What is the Solution:    Team Empowerment   </vt:lpstr>
      <vt:lpstr>Sports Team Analogy</vt:lpstr>
      <vt:lpstr>If your favorite team operated like your revenue cycle,  would you have a winning team?</vt:lpstr>
      <vt:lpstr>Comparison</vt:lpstr>
      <vt:lpstr>Leadership 101</vt:lpstr>
      <vt:lpstr>Overview</vt:lpstr>
      <vt:lpstr>Teamwork 101</vt:lpstr>
      <vt:lpstr>What Is The Solution?</vt:lpstr>
      <vt:lpstr>PowerPoint Presentation</vt:lpstr>
      <vt:lpstr> What choices do you have when revenue is down?</vt:lpstr>
      <vt:lpstr> Process</vt:lpstr>
      <vt:lpstr>Structure</vt:lpstr>
      <vt:lpstr>Structure</vt:lpstr>
      <vt:lpstr>PowerPoint Presentation</vt:lpstr>
      <vt:lpstr> Step 2: Find the Bottlenecks*</vt:lpstr>
      <vt:lpstr>The Toyota Way</vt:lpstr>
      <vt:lpstr>PowerPoint Presentation</vt:lpstr>
      <vt:lpstr>PowerPoint Presentation</vt:lpstr>
      <vt:lpstr>Focus on Outcomes, Not Tasks</vt:lpstr>
      <vt:lpstr> Two items you MUST have to achieve SUCCESS!</vt:lpstr>
      <vt:lpstr> Positive vs. Negative</vt:lpstr>
      <vt:lpstr>PowerPoint Presentation</vt:lpstr>
      <vt:lpstr>Step 5: Set SMART Goals</vt:lpstr>
      <vt:lpstr> What Kind of Results Might You See with Integration?</vt:lpstr>
      <vt:lpstr>Benefits of the Integration of Clinical Teams</vt:lpstr>
      <vt:lpstr> How Do You Get Started?</vt:lpstr>
      <vt:lpstr>PowerPoint Presentation</vt:lpstr>
      <vt:lpstr>PowerPoint Presentation</vt:lpstr>
      <vt:lpstr>PowerPoint Presentation</vt:lpstr>
      <vt:lpstr>SLSC</vt:lpstr>
      <vt:lpstr> How Do You Get Started?</vt:lpstr>
      <vt:lpstr>PowerPoint Presentation</vt:lpstr>
      <vt:lpstr>PowerPoint Presentation</vt:lpstr>
      <vt:lpstr> Contact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Utilization Management 360</dc:title>
  <dc:creator>Kevin Duffy</dc:creator>
  <cp:lastModifiedBy>Kevin Duffy</cp:lastModifiedBy>
  <cp:revision>90</cp:revision>
  <dcterms:modified xsi:type="dcterms:W3CDTF">2020-11-19T16:50:43Z</dcterms:modified>
</cp:coreProperties>
</file>