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69" r:id="rId7"/>
    <p:sldId id="274" r:id="rId8"/>
    <p:sldId id="270" r:id="rId9"/>
    <p:sldId id="271" r:id="rId10"/>
    <p:sldId id="273" r:id="rId11"/>
    <p:sldId id="272"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8EB4"/>
    <a:srgbClr val="90C440"/>
    <a:srgbClr val="6E8AA6"/>
    <a:srgbClr val="1B353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6" d="100"/>
          <a:sy n="116" d="100"/>
        </p:scale>
        <p:origin x="2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D558-18A6-4251-A388-AEEBF0F46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6C03A3-1DA4-40C9-9C51-9DD4DC1F3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659F5-9C7B-401A-885F-4125ED661727}"/>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5" name="Footer Placeholder 4">
            <a:extLst>
              <a:ext uri="{FF2B5EF4-FFF2-40B4-BE49-F238E27FC236}">
                <a16:creationId xmlns:a16="http://schemas.microsoft.com/office/drawing/2014/main" id="{9C68AAD7-5A09-4E06-B9CD-A3674A120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CC171-D396-4704-BC02-C2758B202D1B}"/>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351233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3B58-CDB5-4862-9DDC-EFFC1142C3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D8ED7-4A21-4827-99FF-5C5A17F14A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4EBA6-6DA9-436C-9F94-05E2932229AF}"/>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5" name="Footer Placeholder 4">
            <a:extLst>
              <a:ext uri="{FF2B5EF4-FFF2-40B4-BE49-F238E27FC236}">
                <a16:creationId xmlns:a16="http://schemas.microsoft.com/office/drawing/2014/main" id="{0D40DB10-B22C-4DC5-B9E8-1104D23BC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7AF45-E868-451E-9AD3-C8593C47ACE7}"/>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335730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9B7AC-C820-4291-9009-1D1902858B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F12776-0061-4E90-8BC5-9D65DC0128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45DBE-5DC6-4E15-B5D4-6C1011565436}"/>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5" name="Footer Placeholder 4">
            <a:extLst>
              <a:ext uri="{FF2B5EF4-FFF2-40B4-BE49-F238E27FC236}">
                <a16:creationId xmlns:a16="http://schemas.microsoft.com/office/drawing/2014/main" id="{CD28C6B0-9377-4C53-A049-47C0D9CE8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E23A6-3D91-4F01-9571-67CFE1989CB6}"/>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155777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F855-65C7-42D3-AB30-11D5ABFAC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504FD-722F-4268-B390-599F0B02B1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2E127-00A9-4D34-9729-88481D36FD66}"/>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5" name="Footer Placeholder 4">
            <a:extLst>
              <a:ext uri="{FF2B5EF4-FFF2-40B4-BE49-F238E27FC236}">
                <a16:creationId xmlns:a16="http://schemas.microsoft.com/office/drawing/2014/main" id="{67493128-3F68-4355-8316-12D7F3BFB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FD77B-B394-463C-8BAF-FCFDA5C3CAC7}"/>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37599896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C4C2-28CD-4501-BE4C-BA24ABAEA2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D03EEA-763B-404C-B409-25140765E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3D267F-A3D6-42A3-B150-3FAF228B19AD}"/>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5" name="Footer Placeholder 4">
            <a:extLst>
              <a:ext uri="{FF2B5EF4-FFF2-40B4-BE49-F238E27FC236}">
                <a16:creationId xmlns:a16="http://schemas.microsoft.com/office/drawing/2014/main" id="{E56AA2C0-3544-40CF-A98D-760B90625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58715-376B-45B9-A721-063897C64D0C}"/>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90462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5873-D0AB-422E-8F82-23210C84E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2E5B6-828C-40CA-B2B3-49A390791B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834F16-A289-4C49-9506-870D722390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80592A-6486-4C2A-B833-781B9E8C7630}"/>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6" name="Footer Placeholder 5">
            <a:extLst>
              <a:ext uri="{FF2B5EF4-FFF2-40B4-BE49-F238E27FC236}">
                <a16:creationId xmlns:a16="http://schemas.microsoft.com/office/drawing/2014/main" id="{633AB860-6B16-45E3-8452-A66C0755F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1E104-2F49-4B11-95BE-B1F037100318}"/>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214353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8388-F397-4DB3-BFA7-795C952FE4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D402B6-3321-44B0-AA3C-29F7F0E66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CA931-60B5-4244-8BDC-61C196EC3A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D24F3-34CF-40F8-BC45-A7E42F65B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62F141-DD0A-40EA-823C-D9731FF365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FE861F-94A2-441B-8B52-1269C67BE807}"/>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8" name="Footer Placeholder 7">
            <a:extLst>
              <a:ext uri="{FF2B5EF4-FFF2-40B4-BE49-F238E27FC236}">
                <a16:creationId xmlns:a16="http://schemas.microsoft.com/office/drawing/2014/main" id="{8C61503E-276E-4842-BF37-CF7375B33B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0FCF0F-67AF-4127-AD47-D36497105F3B}"/>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64985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24D3-3E89-42D1-9050-CEEB41F72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8A58A7-F120-42EB-9875-AF3EFD953550}"/>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4" name="Footer Placeholder 3">
            <a:extLst>
              <a:ext uri="{FF2B5EF4-FFF2-40B4-BE49-F238E27FC236}">
                <a16:creationId xmlns:a16="http://schemas.microsoft.com/office/drawing/2014/main" id="{372A07B2-F8D2-4B93-B2C5-ABC5060BB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33A793-DDAE-4C2C-A706-62CD12CCE009}"/>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278050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C2BA-58A1-4CF8-BD3B-D619325B4EC0}"/>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3" name="Footer Placeholder 2">
            <a:extLst>
              <a:ext uri="{FF2B5EF4-FFF2-40B4-BE49-F238E27FC236}">
                <a16:creationId xmlns:a16="http://schemas.microsoft.com/office/drawing/2014/main" id="{FE24828F-1FB8-4241-A36C-8C4221ACB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2E27E-D5F5-4566-8A89-4239390C8393}"/>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25647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9F2A-43B3-432F-B428-F966F78AD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ACB9C2-C0F6-4C7B-B703-2C68E1E1D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108048-E7FF-403D-A12C-A30F9B9FB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084CB7-297C-4712-AB9E-DC77717EF7A3}"/>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6" name="Footer Placeholder 5">
            <a:extLst>
              <a:ext uri="{FF2B5EF4-FFF2-40B4-BE49-F238E27FC236}">
                <a16:creationId xmlns:a16="http://schemas.microsoft.com/office/drawing/2014/main" id="{9332DBE3-21E4-4262-A55E-656104A36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68CED-EB76-4DE1-89F9-5A42B1663FBF}"/>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262327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2642-A262-44FB-B79C-F23D9DC46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7581E-1580-465E-8676-B4EA540F7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9EF0C2-32C2-4238-A273-D4F9A6BF7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E03AF0-620C-43ED-A7EE-1CB86F8F59E9}"/>
              </a:ext>
            </a:extLst>
          </p:cNvPr>
          <p:cNvSpPr>
            <a:spLocks noGrp="1"/>
          </p:cNvSpPr>
          <p:nvPr>
            <p:ph type="dt" sz="half" idx="10"/>
          </p:nvPr>
        </p:nvSpPr>
        <p:spPr/>
        <p:txBody>
          <a:bodyPr/>
          <a:lstStyle/>
          <a:p>
            <a:fld id="{A27E7313-55AF-43CE-84D3-1375E5BF66B0}" type="datetimeFigureOut">
              <a:rPr lang="en-US" smtClean="0"/>
              <a:t>12/19/2017</a:t>
            </a:fld>
            <a:endParaRPr lang="en-US"/>
          </a:p>
        </p:txBody>
      </p:sp>
      <p:sp>
        <p:nvSpPr>
          <p:cNvPr id="6" name="Footer Placeholder 5">
            <a:extLst>
              <a:ext uri="{FF2B5EF4-FFF2-40B4-BE49-F238E27FC236}">
                <a16:creationId xmlns:a16="http://schemas.microsoft.com/office/drawing/2014/main" id="{BD6684AC-6BD0-4EE9-9083-49C124366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45915-D454-4556-85E2-2B1729CB2C25}"/>
              </a:ext>
            </a:extLst>
          </p:cNvPr>
          <p:cNvSpPr>
            <a:spLocks noGrp="1"/>
          </p:cNvSpPr>
          <p:nvPr>
            <p:ph type="sldNum" sz="quarter" idx="12"/>
          </p:nvPr>
        </p:nvSpPr>
        <p:spPr/>
        <p:txBody>
          <a:bodyPr/>
          <a:lstStyle/>
          <a:p>
            <a:fld id="{67B0844C-CC21-46A5-80C8-BD7DBED280CA}" type="slidenum">
              <a:rPr lang="en-US" smtClean="0"/>
              <a:t>‹#›</a:t>
            </a:fld>
            <a:endParaRPr lang="en-US"/>
          </a:p>
        </p:txBody>
      </p:sp>
    </p:spTree>
    <p:extLst>
      <p:ext uri="{BB962C8B-B14F-4D97-AF65-F5344CB8AC3E}">
        <p14:creationId xmlns:p14="http://schemas.microsoft.com/office/powerpoint/2010/main" val="58043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E8E6EF-045D-4E8A-A2BE-F4151103F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13F1E5-90FC-4B32-854A-551F777F3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D8FF6-2490-4668-84A5-0D00253D5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E7313-55AF-43CE-84D3-1375E5BF66B0}" type="datetimeFigureOut">
              <a:rPr lang="en-US" smtClean="0"/>
              <a:t>12/19/2017</a:t>
            </a:fld>
            <a:endParaRPr lang="en-US"/>
          </a:p>
        </p:txBody>
      </p:sp>
      <p:sp>
        <p:nvSpPr>
          <p:cNvPr id="5" name="Footer Placeholder 4">
            <a:extLst>
              <a:ext uri="{FF2B5EF4-FFF2-40B4-BE49-F238E27FC236}">
                <a16:creationId xmlns:a16="http://schemas.microsoft.com/office/drawing/2014/main" id="{A4359830-9B51-4EF4-9D3B-27D82E4E2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C5ABB4-F228-4098-9DD9-1E31E08E3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0844C-CC21-46A5-80C8-BD7DBED280CA}" type="slidenum">
              <a:rPr lang="en-US" smtClean="0"/>
              <a:t>‹#›</a:t>
            </a:fld>
            <a:endParaRPr lang="en-US"/>
          </a:p>
        </p:txBody>
      </p:sp>
    </p:spTree>
    <p:extLst>
      <p:ext uri="{BB962C8B-B14F-4D97-AF65-F5344CB8AC3E}">
        <p14:creationId xmlns:p14="http://schemas.microsoft.com/office/powerpoint/2010/main" val="17967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cid:5f0c810f-5856-4fe6-a3e1-d4d70eac8b79@namprd12.prod.outlook.com"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nahri.org/resources" TargetMode="External"/><Relationship Id="rId13" Type="http://schemas.openxmlformats.org/officeDocument/2006/relationships/image" Target="../media/image4.png"/><Relationship Id="rId3" Type="http://schemas.openxmlformats.org/officeDocument/2006/relationships/hyperlink" Target="https://nahri.org/membership/boards" TargetMode="External"/><Relationship Id="rId7" Type="http://schemas.openxmlformats.org/officeDocument/2006/relationships/hyperlink" Target="https://nahri.org/resources?type=18" TargetMode="External"/><Relationship Id="rId12"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forums.nahri.org/" TargetMode="External"/><Relationship Id="rId11" Type="http://schemas.openxmlformats.org/officeDocument/2006/relationships/hyperlink" Target="http://hcmarketplace.com/product-type/boot-camps?webSyncID=e8647d49-18a9-6238-7d8c-214eab87d756&amp;sessionGUID=45a680c2-5422-495e-a91d-c54c0ee2ea6b" TargetMode="External"/><Relationship Id="rId5" Type="http://schemas.openxmlformats.org/officeDocument/2006/relationships/hyperlink" Target="https://nahri.org/articles/archive?publication=1" TargetMode="External"/><Relationship Id="rId10" Type="http://schemas.openxmlformats.org/officeDocument/2006/relationships/hyperlink" Target="http://hcmarketplace.com/revenue-integrity-symposium?webSyncID=e8647d49-18a9-6238-7d8c-214eab87d756&amp;sessionGUID=45a680c2-5422-495e-a91d-c54c0ee2ea6b" TargetMode="External"/><Relationship Id="rId4" Type="http://schemas.openxmlformats.org/officeDocument/2006/relationships/hyperlink" Target="https://nahri.org/articles/archive?publication=2" TargetMode="External"/><Relationship Id="rId9" Type="http://schemas.openxmlformats.org/officeDocument/2006/relationships/hyperlink" Target="http://jobs.hcpro.com/" TargetMode="Externa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48A40-73DA-4AE9-961C-13508E706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619632" y="2367171"/>
            <a:ext cx="7430530" cy="1938992"/>
          </a:xfrm>
          <a:prstGeom prst="rect">
            <a:avLst/>
          </a:prstGeom>
        </p:spPr>
        <p:txBody>
          <a:bodyPr wrap="square">
            <a:spAutoFit/>
          </a:bodyPr>
          <a:lstStyle/>
          <a:p>
            <a:r>
              <a:rPr lang="en-US" sz="3200" b="1" dirty="0">
                <a:solidFill>
                  <a:schemeClr val="bg1"/>
                </a:solidFill>
              </a:rPr>
              <a:t>An Introduction to </a:t>
            </a:r>
            <a:r>
              <a:rPr lang="en-US" sz="3200" b="1" dirty="0" smtClean="0">
                <a:solidFill>
                  <a:schemeClr val="bg1"/>
                </a:solidFill>
              </a:rPr>
              <a:t>the </a:t>
            </a:r>
            <a:br>
              <a:rPr lang="en-US" sz="3200" b="1" dirty="0" smtClean="0">
                <a:solidFill>
                  <a:schemeClr val="bg1"/>
                </a:solidFill>
              </a:rPr>
            </a:br>
            <a:r>
              <a:rPr lang="en-US" sz="4400" b="1" dirty="0" smtClean="0">
                <a:solidFill>
                  <a:schemeClr val="bg1"/>
                </a:solidFill>
              </a:rPr>
              <a:t>National </a:t>
            </a:r>
            <a:r>
              <a:rPr lang="en-US" sz="4400" b="1" dirty="0">
                <a:solidFill>
                  <a:schemeClr val="bg1"/>
                </a:solidFill>
              </a:rPr>
              <a:t>Association of Healthcare Revenue Integrity</a:t>
            </a:r>
            <a:endParaRPr lang="en-US" sz="4400" dirty="0">
              <a:solidFill>
                <a:schemeClr val="bg1"/>
              </a:solidFill>
            </a:endParaRPr>
          </a:p>
        </p:txBody>
      </p:sp>
    </p:spTree>
    <p:extLst>
      <p:ext uri="{BB962C8B-B14F-4D97-AF65-F5344CB8AC3E}">
        <p14:creationId xmlns:p14="http://schemas.microsoft.com/office/powerpoint/2010/main" val="3108705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6B34F56-2F4E-4004-B1C3-7D4F325885FB}"/>
              </a:ext>
            </a:extLst>
          </p:cNvPr>
          <p:cNvSpPr>
            <a:spLocks noGrp="1"/>
          </p:cNvSpPr>
          <p:nvPr>
            <p:ph type="title"/>
          </p:nvPr>
        </p:nvSpPr>
        <p:spPr>
          <a:xfrm>
            <a:off x="372374" y="1187115"/>
            <a:ext cx="10353762" cy="679785"/>
          </a:xfrm>
        </p:spPr>
        <p:txBody>
          <a:bodyPr>
            <a:normAutofit fontScale="90000"/>
          </a:bodyPr>
          <a:lstStyle/>
          <a:p>
            <a:r>
              <a:rPr lang="en-US" dirty="0" smtClean="0"/>
              <a:t>Advisory Board Member discussion</a:t>
            </a:r>
            <a:endParaRPr lang="en-US" dirty="0"/>
          </a:p>
        </p:txBody>
      </p:sp>
      <p:sp>
        <p:nvSpPr>
          <p:cNvPr id="7" name="Content Placeholder 2">
            <a:extLst>
              <a:ext uri="{FF2B5EF4-FFF2-40B4-BE49-F238E27FC236}">
                <a16:creationId xmlns:a16="http://schemas.microsoft.com/office/drawing/2014/main" id="{5D82F875-F823-4D7C-918C-B878D058FD04}"/>
              </a:ext>
            </a:extLst>
          </p:cNvPr>
          <p:cNvSpPr>
            <a:spLocks noGrp="1"/>
          </p:cNvSpPr>
          <p:nvPr>
            <p:ph idx="1"/>
          </p:nvPr>
        </p:nvSpPr>
        <p:spPr>
          <a:xfrm>
            <a:off x="1935892" y="1944224"/>
            <a:ext cx="9811265" cy="4448338"/>
          </a:xfrm>
        </p:spPr>
        <p:txBody>
          <a:bodyPr>
            <a:normAutofit fontScale="62500" lnSpcReduction="20000"/>
          </a:bodyPr>
          <a:lstStyle/>
          <a:p>
            <a:pPr marL="36900" indent="0">
              <a:lnSpc>
                <a:spcPct val="120000"/>
              </a:lnSpc>
              <a:spcBef>
                <a:spcPts val="0"/>
              </a:spcBef>
              <a:buNone/>
            </a:pPr>
            <a:r>
              <a:rPr lang="en-US" sz="1800" b="1" dirty="0"/>
              <a:t>Jugna Shah, MPH, President, </a:t>
            </a:r>
            <a:r>
              <a:rPr lang="en-US" sz="1800" b="1" dirty="0" err="1"/>
              <a:t>Nimitt</a:t>
            </a:r>
            <a:r>
              <a:rPr lang="en-US" sz="1800" b="1" dirty="0"/>
              <a:t> Consulting Inc.</a:t>
            </a:r>
          </a:p>
          <a:p>
            <a:pPr marL="36900" indent="0">
              <a:lnSpc>
                <a:spcPct val="120000"/>
              </a:lnSpc>
              <a:spcBef>
                <a:spcPts val="0"/>
              </a:spcBef>
              <a:buNone/>
            </a:pPr>
            <a:r>
              <a:rPr lang="en-US" sz="1800" kern="0" spc="-20" dirty="0"/>
              <a:t>Shah is the president and founder of </a:t>
            </a:r>
            <a:r>
              <a:rPr lang="en-US" sz="1800" kern="0" spc="-20" dirty="0" err="1"/>
              <a:t>Nimitt</a:t>
            </a:r>
            <a:r>
              <a:rPr lang="en-US" sz="1800" kern="0" spc="-20" dirty="0"/>
              <a:t> Consulting, Inc., in Spicer, Minnesota, a firm specializing in provider and payer reimbursement advocacy</a:t>
            </a:r>
            <a:r>
              <a:rPr lang="en-US" sz="1800" kern="0" spc="-20" dirty="0" smtClean="0"/>
              <a:t>, case-mix </a:t>
            </a:r>
            <a:r>
              <a:rPr lang="en-US" sz="1800" kern="0" spc="-20" dirty="0"/>
              <a:t>payment system design and implementation, and providing reimbursement and rate-setting guidance to industry as they think through market access issues. She has over 20 years of experience addressing the complex challenges of U.S. and international </a:t>
            </a:r>
            <a:r>
              <a:rPr lang="en-US" sz="1800" kern="0" spc="-20" dirty="0" smtClean="0"/>
              <a:t>healthcare </a:t>
            </a:r>
            <a:r>
              <a:rPr lang="en-US" sz="1800" kern="0" spc="-20" dirty="0"/>
              <a:t>financing, payment, and regulatory systems. Shah helps U.S. hospitals, </a:t>
            </a:r>
            <a:r>
              <a:rPr lang="en-US" sz="1800" kern="0" spc="-20" dirty="0" smtClean="0"/>
              <a:t>healthcare </a:t>
            </a:r>
            <a:r>
              <a:rPr lang="en-US" sz="1800" kern="0" spc="-20" dirty="0"/>
              <a:t>organizations, and industry organizations understand and address the </a:t>
            </a:r>
            <a:r>
              <a:rPr lang="en-US" sz="1800" kern="0" spc="-20" dirty="0" smtClean="0"/>
              <a:t>ongoing </a:t>
            </a:r>
            <a:r>
              <a:rPr lang="en-US" sz="1800" kern="0" spc="-20" dirty="0"/>
              <a:t>challenges of existing and new Medicare payment systems, including the Inpatient, Outpatient, and Physician payment systems. She helps clients address their clinical operations and financial management needs as a result of her deep knowledge of prospective payment systems, bundled payment systems, and new payment system initiatives. She also conducts operational and financial impact analysis; performs coding, billing, coverage, and compliance reviews particularly in the area of medical oncology and stem cell transplant; and helps clients leverage existing technology and business intelligence solutions to create sustainable processes to achieve appropriate and compliant reimbursement. Shah also works with medical organizations, patient advocates, drug and device manufacturers to identify reimbursement strategies for personalized medicine, including gene, cellular, and CAR-T therapies. Shah is also an international authority on designing and implementing case-mix based financing systems. She has led numerous technical assistance initiatives that have resulted in several foreign governments changing their </a:t>
            </a:r>
            <a:r>
              <a:rPr lang="en-US" sz="1800" kern="0" spc="-20" dirty="0" smtClean="0"/>
              <a:t>healthcare </a:t>
            </a:r>
            <a:r>
              <a:rPr lang="en-US" sz="1800" kern="0" spc="-20" dirty="0"/>
              <a:t>financing systems. </a:t>
            </a:r>
            <a:r>
              <a:rPr lang="en-US" sz="1800" kern="0" spc="-20" dirty="0" smtClean="0"/>
              <a:t>Finally</a:t>
            </a:r>
            <a:r>
              <a:rPr lang="en-US" sz="1800" kern="0" spc="-20" dirty="0"/>
              <a:t>, Jugna Shah has written and/or contributed to several books and OPPS/APC articles since 2001 and is a contributing editor of </a:t>
            </a:r>
            <a:r>
              <a:rPr lang="en-US" sz="1800" kern="0" spc="-20" dirty="0" err="1"/>
              <a:t>HCPro’s</a:t>
            </a:r>
            <a:r>
              <a:rPr lang="en-US" sz="1800" kern="0" spc="-20" dirty="0"/>
              <a:t> </a:t>
            </a:r>
            <a:r>
              <a:rPr lang="en-US" sz="1800" i="1" kern="0" spc="-20" dirty="0"/>
              <a:t>Briefings on APCs.</a:t>
            </a:r>
          </a:p>
          <a:p>
            <a:pPr marL="36900" indent="0">
              <a:lnSpc>
                <a:spcPct val="120000"/>
              </a:lnSpc>
              <a:spcBef>
                <a:spcPts val="0"/>
              </a:spcBef>
              <a:buNone/>
            </a:pPr>
            <a:endParaRPr lang="en-US" sz="1800" i="1" dirty="0" smtClean="0"/>
          </a:p>
          <a:p>
            <a:pPr marL="36900" indent="0">
              <a:lnSpc>
                <a:spcPct val="120000"/>
              </a:lnSpc>
              <a:spcBef>
                <a:spcPts val="0"/>
              </a:spcBef>
              <a:buNone/>
            </a:pPr>
            <a:endParaRPr lang="en-US" sz="1800" i="1" dirty="0" smtClean="0"/>
          </a:p>
          <a:p>
            <a:pPr marL="0" indent="0">
              <a:lnSpc>
                <a:spcPct val="120000"/>
              </a:lnSpc>
              <a:spcBef>
                <a:spcPts val="0"/>
              </a:spcBef>
              <a:buNone/>
            </a:pPr>
            <a:r>
              <a:rPr lang="en-US" sz="1800" b="1" dirty="0" smtClean="0"/>
              <a:t>Diane </a:t>
            </a:r>
            <a:r>
              <a:rPr lang="en-US" sz="1800" b="1" dirty="0"/>
              <a:t>G. Weiss, CPC, CPB, CCP, Vice President, Reimbursement, </a:t>
            </a:r>
            <a:r>
              <a:rPr lang="en-US" sz="1800" b="1" dirty="0" err="1"/>
              <a:t>RestorixHealth</a:t>
            </a:r>
            <a:endParaRPr lang="en-US" sz="1800" dirty="0"/>
          </a:p>
          <a:p>
            <a:pPr marL="0" indent="0">
              <a:lnSpc>
                <a:spcPct val="120000"/>
              </a:lnSpc>
              <a:spcBef>
                <a:spcPts val="0"/>
              </a:spcBef>
              <a:buNone/>
            </a:pPr>
            <a:r>
              <a:rPr lang="en-US" sz="1800" dirty="0"/>
              <a:t>Weiss joined </a:t>
            </a:r>
            <a:r>
              <a:rPr lang="en-US" sz="1800" dirty="0" err="1"/>
              <a:t>RestorixHealth</a:t>
            </a:r>
            <a:r>
              <a:rPr lang="en-US" sz="1800" dirty="0"/>
              <a:t> in Metairie, Louisiana, in June </a:t>
            </a:r>
            <a:r>
              <a:rPr lang="en-US" sz="1800" dirty="0" smtClean="0"/>
              <a:t>2011, </a:t>
            </a:r>
            <a:r>
              <a:rPr lang="en-US" sz="1800" dirty="0"/>
              <a:t>which facilitated the formation of the New Orleans office revenue cycle team. Prior to joining </a:t>
            </a:r>
            <a:r>
              <a:rPr lang="en-US" sz="1800" dirty="0" err="1"/>
              <a:t>RestorixHealth</a:t>
            </a:r>
            <a:r>
              <a:rPr lang="en-US" sz="1800" dirty="0"/>
              <a:t> (formerly Wound Care Specialists), Weiss managed a general surgery practice for 10 years in the Greater New Orleans area where she served as practice manager and was also the surgeons in-office medical assistant. In 1995, her career moved to the payer side. She became the provider education representative for Pinnacle Medicare Services, providing CMS Medicare Part B provider education and denial management for providers throughout Louisiana and other states within the MAC jurisdiction. For those 12 years with Medicare, Weiss conducted provider education workshops, seminars, and spoke to a variety of specialty societies, coding groups and medical manager associations. She provided information and assistance with claims submission issues, denial management and effectively communicated CMS’ annual changes regarding reimbursement and coverage for Part B Providers. She also served as </a:t>
            </a:r>
            <a:r>
              <a:rPr lang="en-US" sz="1800" dirty="0" err="1"/>
              <a:t>Ochsner</a:t>
            </a:r>
            <a:r>
              <a:rPr lang="en-US" sz="1800" dirty="0"/>
              <a:t> Health System’s Internal Medicare Consultant for five years before joining </a:t>
            </a:r>
            <a:r>
              <a:rPr lang="en-US" sz="1800" dirty="0" err="1"/>
              <a:t>RestorixHealth</a:t>
            </a:r>
            <a:r>
              <a:rPr lang="en-US" sz="1800" dirty="0"/>
              <a:t> in a full-time capacity. </a:t>
            </a:r>
            <a:endParaRPr lang="en-US" sz="1400" i="1" dirty="0">
              <a:solidFill>
                <a:srgbClr val="00CCFF"/>
              </a:solidFill>
            </a:endParaRPr>
          </a:p>
        </p:txBody>
      </p:sp>
      <p:pic>
        <p:nvPicPr>
          <p:cNvPr id="4" name="Picture 3"/>
          <p:cNvPicPr>
            <a:picLocks noChangeAspect="1"/>
          </p:cNvPicPr>
          <p:nvPr/>
        </p:nvPicPr>
        <p:blipFill>
          <a:blip r:embed="rId3"/>
          <a:stretch>
            <a:fillRect/>
          </a:stretch>
        </p:blipFill>
        <p:spPr>
          <a:xfrm>
            <a:off x="372374" y="1944224"/>
            <a:ext cx="1428750" cy="2038350"/>
          </a:xfrm>
          <a:prstGeom prst="rect">
            <a:avLst/>
          </a:prstGeom>
        </p:spPr>
      </p:pic>
      <p:pic>
        <p:nvPicPr>
          <p:cNvPr id="8" name="Picture 7" descr="cid:5f0c810f-5856-4fe6-a3e1-d4d70eac8b79@namprd12.prod.outlook.com"/>
          <p:cNvPicPr/>
          <p:nvPr/>
        </p:nvPicPr>
        <p:blipFill rotWithShape="1">
          <a:blip r:embed="rId4" r:link="rId5">
            <a:extLst>
              <a:ext uri="{28A0092B-C50C-407E-A947-70E740481C1C}">
                <a14:useLocalDpi xmlns:a14="http://schemas.microsoft.com/office/drawing/2010/main" val="0"/>
              </a:ext>
            </a:extLst>
          </a:blip>
          <a:srcRect l="14159" t="17587" r="31471" b="12667"/>
          <a:stretch/>
        </p:blipFill>
        <p:spPr bwMode="auto">
          <a:xfrm rot="5400000">
            <a:off x="344216" y="4346329"/>
            <a:ext cx="1485065" cy="14287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1632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1429FB9-ED28-4370-A9D7-F75556FD98B0}"/>
              </a:ext>
            </a:extLst>
          </p:cNvPr>
          <p:cNvSpPr>
            <a:spLocks noGrp="1"/>
          </p:cNvSpPr>
          <p:nvPr>
            <p:ph type="title"/>
          </p:nvPr>
        </p:nvSpPr>
        <p:spPr>
          <a:xfrm>
            <a:off x="336279" y="1199147"/>
            <a:ext cx="10353762" cy="970450"/>
          </a:xfrm>
        </p:spPr>
        <p:txBody>
          <a:bodyPr/>
          <a:lstStyle/>
          <a:p>
            <a:r>
              <a:rPr lang="en-US" dirty="0" smtClean="0"/>
              <a:t>Coming in 2018</a:t>
            </a:r>
            <a:endParaRPr lang="en-US" dirty="0"/>
          </a:p>
        </p:txBody>
      </p:sp>
      <p:sp>
        <p:nvSpPr>
          <p:cNvPr id="4" name="Content Placeholder 2">
            <a:extLst>
              <a:ext uri="{FF2B5EF4-FFF2-40B4-BE49-F238E27FC236}">
                <a16:creationId xmlns:a16="http://schemas.microsoft.com/office/drawing/2014/main" id="{A074F2AE-4416-42ED-921C-B8DC3A1CB11B}"/>
              </a:ext>
            </a:extLst>
          </p:cNvPr>
          <p:cNvSpPr>
            <a:spLocks noGrp="1"/>
          </p:cNvSpPr>
          <p:nvPr>
            <p:ph idx="1"/>
          </p:nvPr>
        </p:nvSpPr>
        <p:spPr>
          <a:xfrm>
            <a:off x="336279" y="2092410"/>
            <a:ext cx="8988953" cy="4288337"/>
          </a:xfrm>
        </p:spPr>
        <p:txBody>
          <a:bodyPr>
            <a:noAutofit/>
          </a:bodyPr>
          <a:lstStyle/>
          <a:p>
            <a:pPr>
              <a:spcBef>
                <a:spcPts val="0"/>
              </a:spcBef>
              <a:spcAft>
                <a:spcPts val="800"/>
              </a:spcAft>
            </a:pPr>
            <a:r>
              <a:rPr lang="en-US" sz="2000" dirty="0" smtClean="0"/>
              <a:t>Quarterly </a:t>
            </a:r>
            <a:r>
              <a:rPr lang="en-US" sz="2000" dirty="0"/>
              <a:t>networking </a:t>
            </a:r>
            <a:r>
              <a:rPr lang="en-US" sz="2000" dirty="0" smtClean="0"/>
              <a:t>calls (January 30, 2018, at 1 </a:t>
            </a:r>
            <a:r>
              <a:rPr lang="en-US" sz="2000" dirty="0"/>
              <a:t>p.m. </a:t>
            </a:r>
            <a:r>
              <a:rPr lang="en-US" sz="2000" dirty="0" smtClean="0"/>
              <a:t>Eastern)</a:t>
            </a:r>
          </a:p>
          <a:p>
            <a:pPr>
              <a:spcBef>
                <a:spcPts val="0"/>
              </a:spcBef>
              <a:spcAft>
                <a:spcPts val="800"/>
              </a:spcAft>
            </a:pPr>
            <a:r>
              <a:rPr lang="en-US" sz="2000" dirty="0"/>
              <a:t>Revenue integrity credential </a:t>
            </a:r>
          </a:p>
          <a:p>
            <a:pPr>
              <a:spcBef>
                <a:spcPts val="0"/>
              </a:spcBef>
              <a:spcAft>
                <a:spcPts val="800"/>
              </a:spcAft>
            </a:pPr>
            <a:r>
              <a:rPr lang="en-US" sz="2000" dirty="0" smtClean="0"/>
              <a:t>NAHRI podcast</a:t>
            </a:r>
          </a:p>
          <a:p>
            <a:pPr>
              <a:spcBef>
                <a:spcPts val="0"/>
              </a:spcBef>
              <a:spcAft>
                <a:spcPts val="800"/>
              </a:spcAft>
            </a:pPr>
            <a:r>
              <a:rPr lang="en-US" sz="2000" dirty="0" smtClean="0"/>
              <a:t>Revenue </a:t>
            </a:r>
            <a:r>
              <a:rPr lang="en-US" sz="2000" dirty="0"/>
              <a:t>Integrity </a:t>
            </a:r>
            <a:r>
              <a:rPr lang="en-US" sz="2000" dirty="0" smtClean="0"/>
              <a:t>Week</a:t>
            </a:r>
          </a:p>
          <a:p>
            <a:pPr>
              <a:spcBef>
                <a:spcPts val="0"/>
              </a:spcBef>
              <a:spcAft>
                <a:spcPts val="800"/>
              </a:spcAft>
            </a:pPr>
            <a:r>
              <a:rPr lang="en-US" sz="2000" dirty="0" smtClean="0"/>
              <a:t>Mentorship </a:t>
            </a:r>
            <a:r>
              <a:rPr lang="en-US" sz="2000" dirty="0"/>
              <a:t>and support </a:t>
            </a:r>
            <a:r>
              <a:rPr lang="en-US" sz="2000" dirty="0" smtClean="0"/>
              <a:t>program</a:t>
            </a:r>
          </a:p>
          <a:p>
            <a:pPr>
              <a:spcBef>
                <a:spcPts val="0"/>
              </a:spcBef>
              <a:spcAft>
                <a:spcPts val="800"/>
              </a:spcAft>
            </a:pPr>
            <a:r>
              <a:rPr lang="en-US" sz="2000" dirty="0" smtClean="0"/>
              <a:t>Website updates</a:t>
            </a:r>
          </a:p>
          <a:p>
            <a:pPr>
              <a:spcBef>
                <a:spcPts val="0"/>
              </a:spcBef>
              <a:spcAft>
                <a:spcPts val="800"/>
              </a:spcAft>
            </a:pPr>
            <a:r>
              <a:rPr lang="en-US" sz="2000" dirty="0" smtClean="0"/>
              <a:t>Special </a:t>
            </a:r>
            <a:r>
              <a:rPr lang="en-US" sz="2000" dirty="0"/>
              <a:t>reports and benchmarking </a:t>
            </a:r>
            <a:r>
              <a:rPr lang="en-US" sz="2000" dirty="0" smtClean="0"/>
              <a:t>information</a:t>
            </a:r>
          </a:p>
          <a:p>
            <a:pPr>
              <a:spcBef>
                <a:spcPts val="0"/>
              </a:spcBef>
              <a:spcAft>
                <a:spcPts val="800"/>
              </a:spcAft>
            </a:pPr>
            <a:r>
              <a:rPr lang="en-US" sz="2000" dirty="0" smtClean="0"/>
              <a:t>Bylaws </a:t>
            </a:r>
            <a:r>
              <a:rPr lang="en-US" sz="2000" dirty="0"/>
              <a:t>and ethics statements </a:t>
            </a:r>
            <a:endParaRPr lang="en-US" sz="2000" dirty="0" smtClean="0"/>
          </a:p>
          <a:p>
            <a:pPr>
              <a:spcBef>
                <a:spcPts val="0"/>
              </a:spcBef>
              <a:spcAft>
                <a:spcPts val="800"/>
              </a:spcAft>
            </a:pPr>
            <a:r>
              <a:rPr lang="en-US" sz="2000" dirty="0" smtClean="0"/>
              <a:t>2018 Revenue </a:t>
            </a:r>
            <a:r>
              <a:rPr lang="en-US" sz="2000" dirty="0"/>
              <a:t>Integrity </a:t>
            </a:r>
            <a:r>
              <a:rPr lang="en-US" sz="2000" dirty="0" smtClean="0"/>
              <a:t>Symposium and Revenue </a:t>
            </a:r>
            <a:r>
              <a:rPr lang="en-US" sz="2000" dirty="0"/>
              <a:t>Integrity Leadership </a:t>
            </a:r>
            <a:r>
              <a:rPr lang="en-US" sz="2000" dirty="0" smtClean="0"/>
              <a:t>Exchange</a:t>
            </a:r>
          </a:p>
          <a:p>
            <a:pPr>
              <a:spcBef>
                <a:spcPts val="0"/>
              </a:spcBef>
              <a:spcAft>
                <a:spcPts val="800"/>
              </a:spcAft>
            </a:pPr>
            <a:r>
              <a:rPr lang="en-US" sz="2000" dirty="0" smtClean="0"/>
              <a:t>Public </a:t>
            </a:r>
            <a:r>
              <a:rPr lang="en-US" sz="2000" dirty="0"/>
              <a:t>policy </a:t>
            </a:r>
            <a:r>
              <a:rPr lang="en-US" sz="2000" dirty="0" smtClean="0"/>
              <a:t>committee</a:t>
            </a:r>
            <a:endParaRPr lang="en-US" sz="2000" dirty="0"/>
          </a:p>
        </p:txBody>
      </p:sp>
    </p:spTree>
    <p:extLst>
      <p:ext uri="{BB962C8B-B14F-4D97-AF65-F5344CB8AC3E}">
        <p14:creationId xmlns:p14="http://schemas.microsoft.com/office/powerpoint/2010/main" val="3952843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9351F5-1030-470D-B9FF-310726306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688757" y="2498977"/>
            <a:ext cx="8756821" cy="3477875"/>
          </a:xfrm>
          <a:prstGeom prst="rect">
            <a:avLst/>
          </a:prstGeom>
          <a:noFill/>
        </p:spPr>
        <p:txBody>
          <a:bodyPr wrap="square">
            <a:spAutoFit/>
          </a:bodyPr>
          <a:lstStyle/>
          <a:p>
            <a:pPr algn="ctr"/>
            <a:r>
              <a:rPr lang="en-US" sz="4000" dirty="0" smtClean="0">
                <a:solidFill>
                  <a:schemeClr val="bg1"/>
                </a:solidFill>
              </a:rPr>
              <a:t>Questions? </a:t>
            </a:r>
          </a:p>
          <a:p>
            <a:pPr algn="ctr"/>
            <a:r>
              <a:rPr lang="en-US" sz="4000" dirty="0" smtClean="0">
                <a:solidFill>
                  <a:schemeClr val="bg1"/>
                </a:solidFill>
              </a:rPr>
              <a:t>Contact </a:t>
            </a:r>
            <a:r>
              <a:rPr lang="en-US" sz="4000" i="1" dirty="0" smtClean="0">
                <a:solidFill>
                  <a:schemeClr val="bg1"/>
                </a:solidFill>
              </a:rPr>
              <a:t>akraynak@nahri.org</a:t>
            </a:r>
          </a:p>
          <a:p>
            <a:endParaRPr lang="en-US" sz="2800" dirty="0" smtClean="0">
              <a:solidFill>
                <a:schemeClr val="bg1"/>
              </a:solidFill>
            </a:endParaRPr>
          </a:p>
          <a:p>
            <a:endParaRPr lang="en-US" sz="2800" dirty="0" smtClean="0">
              <a:solidFill>
                <a:schemeClr val="bg1"/>
              </a:solidFill>
            </a:endParaRPr>
          </a:p>
          <a:p>
            <a:endParaRPr lang="en-US" sz="2800" dirty="0" smtClean="0">
              <a:solidFill>
                <a:schemeClr val="bg1"/>
              </a:solidFill>
            </a:endParaRPr>
          </a:p>
          <a:p>
            <a:r>
              <a:rPr lang="en-US" sz="2800" dirty="0" smtClean="0">
                <a:solidFill>
                  <a:schemeClr val="bg1"/>
                </a:solidFill>
              </a:rPr>
              <a:t>Become a charter member:</a:t>
            </a:r>
          </a:p>
          <a:p>
            <a:r>
              <a:rPr lang="en-US" sz="2800" i="1" dirty="0" smtClean="0">
                <a:solidFill>
                  <a:schemeClr val="bg1"/>
                </a:solidFill>
              </a:rPr>
              <a:t>www.hcmarketplace.com/NAHRI </a:t>
            </a:r>
            <a:r>
              <a:rPr lang="en-US" sz="2800" dirty="0" smtClean="0">
                <a:solidFill>
                  <a:schemeClr val="bg1"/>
                </a:solidFill>
              </a:rPr>
              <a:t>or call 1-800-650-6787</a:t>
            </a:r>
            <a:endParaRPr lang="en-US" sz="2800" dirty="0">
              <a:solidFill>
                <a:schemeClr val="bg1"/>
              </a:solidFill>
            </a:endParaRPr>
          </a:p>
        </p:txBody>
      </p:sp>
    </p:spTree>
    <p:extLst>
      <p:ext uri="{BB962C8B-B14F-4D97-AF65-F5344CB8AC3E}">
        <p14:creationId xmlns:p14="http://schemas.microsoft.com/office/powerpoint/2010/main" val="93357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76755AB3-174C-4E5D-86B2-162E5F0A948F}"/>
              </a:ext>
            </a:extLst>
          </p:cNvPr>
          <p:cNvSpPr>
            <a:spLocks noGrp="1"/>
          </p:cNvSpPr>
          <p:nvPr>
            <p:ph type="title"/>
          </p:nvPr>
        </p:nvSpPr>
        <p:spPr>
          <a:xfrm>
            <a:off x="360343" y="1199147"/>
            <a:ext cx="10353762" cy="970450"/>
          </a:xfrm>
        </p:spPr>
        <p:txBody>
          <a:bodyPr/>
          <a:lstStyle/>
          <a:p>
            <a:r>
              <a:rPr lang="en-US" dirty="0"/>
              <a:t>Presented by</a:t>
            </a:r>
          </a:p>
        </p:txBody>
      </p:sp>
      <p:sp>
        <p:nvSpPr>
          <p:cNvPr id="4" name="Content Placeholder 2">
            <a:extLst>
              <a:ext uri="{FF2B5EF4-FFF2-40B4-BE49-F238E27FC236}">
                <a16:creationId xmlns:a16="http://schemas.microsoft.com/office/drawing/2014/main" id="{04614437-3C70-480A-B861-6A5E52CFDE14}"/>
              </a:ext>
            </a:extLst>
          </p:cNvPr>
          <p:cNvSpPr>
            <a:spLocks noGrp="1"/>
          </p:cNvSpPr>
          <p:nvPr>
            <p:ph idx="1"/>
          </p:nvPr>
        </p:nvSpPr>
        <p:spPr>
          <a:xfrm>
            <a:off x="360343" y="2321996"/>
            <a:ext cx="10353762" cy="4058751"/>
          </a:xfrm>
        </p:spPr>
        <p:txBody>
          <a:bodyPr>
            <a:normAutofit/>
          </a:bodyPr>
          <a:lstStyle/>
          <a:p>
            <a:pPr marL="379800" indent="-342900"/>
            <a:r>
              <a:rPr lang="en-US" sz="2400" b="1" dirty="0" smtClean="0"/>
              <a:t>Andrea Kraynak, CPC, </a:t>
            </a:r>
            <a:r>
              <a:rPr lang="en-US" sz="2400" dirty="0" smtClean="0"/>
              <a:t>NAHRI director</a:t>
            </a:r>
            <a:endParaRPr lang="en-US" sz="2400" b="1" dirty="0" smtClean="0"/>
          </a:p>
          <a:p>
            <a:pPr marL="379800" indent="-342900"/>
            <a:r>
              <a:rPr lang="en-US" sz="2400" b="1" dirty="0" smtClean="0"/>
              <a:t>Jaclyn </a:t>
            </a:r>
            <a:r>
              <a:rPr lang="en-US" sz="2400" b="1" dirty="0"/>
              <a:t>Fitzgerald, </a:t>
            </a:r>
            <a:r>
              <a:rPr lang="en-US" sz="2400" dirty="0" smtClean="0"/>
              <a:t>NAHRI associate director</a:t>
            </a:r>
          </a:p>
          <a:p>
            <a:pPr marL="379800" indent="-342900"/>
            <a:r>
              <a:rPr lang="en-US" sz="2400" b="1" dirty="0" smtClean="0"/>
              <a:t>Jugna Shah</a:t>
            </a:r>
            <a:r>
              <a:rPr lang="en-US" sz="2400" b="1" dirty="0"/>
              <a:t>, </a:t>
            </a:r>
            <a:r>
              <a:rPr lang="en-US" sz="2400" b="1" dirty="0" smtClean="0"/>
              <a:t>MPH</a:t>
            </a:r>
            <a:r>
              <a:rPr lang="en-US" sz="2400" b="1" dirty="0"/>
              <a:t>, </a:t>
            </a:r>
            <a:r>
              <a:rPr lang="en-US" sz="2400" dirty="0" smtClean="0"/>
              <a:t>NAHRI advisory board member and president</a:t>
            </a:r>
            <a:r>
              <a:rPr lang="en-US" sz="2400" dirty="0"/>
              <a:t>, </a:t>
            </a:r>
            <a:r>
              <a:rPr lang="en-US" sz="2400" dirty="0" err="1"/>
              <a:t>Nimitt</a:t>
            </a:r>
            <a:r>
              <a:rPr lang="en-US" sz="2400" dirty="0"/>
              <a:t> Consulting Inc</a:t>
            </a:r>
            <a:r>
              <a:rPr lang="en-US" sz="2400" dirty="0" smtClean="0"/>
              <a:t>.</a:t>
            </a:r>
          </a:p>
          <a:p>
            <a:pPr marL="379800" indent="-342900"/>
            <a:r>
              <a:rPr lang="en-US" sz="2400" b="1" dirty="0"/>
              <a:t>Diane G. Weiss, CPC, CPB, CCP, </a:t>
            </a:r>
            <a:r>
              <a:rPr lang="en-US" sz="2400" dirty="0"/>
              <a:t>NAHRI advisory board member and </a:t>
            </a:r>
            <a:r>
              <a:rPr lang="en-US" sz="2400" dirty="0" smtClean="0"/>
              <a:t>vice </a:t>
            </a:r>
            <a:r>
              <a:rPr lang="en-US" sz="2400" dirty="0"/>
              <a:t>president, reimbursement, at </a:t>
            </a:r>
            <a:r>
              <a:rPr lang="en-US" sz="2400" dirty="0" err="1"/>
              <a:t>RestorixHealth</a:t>
            </a:r>
            <a:endParaRPr lang="en-US" sz="2400" dirty="0"/>
          </a:p>
        </p:txBody>
      </p:sp>
    </p:spTree>
    <p:extLst>
      <p:ext uri="{BB962C8B-B14F-4D97-AF65-F5344CB8AC3E}">
        <p14:creationId xmlns:p14="http://schemas.microsoft.com/office/powerpoint/2010/main" val="80141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76755AB3-174C-4E5D-86B2-162E5F0A948F}"/>
              </a:ext>
            </a:extLst>
          </p:cNvPr>
          <p:cNvSpPr>
            <a:spLocks noGrp="1"/>
          </p:cNvSpPr>
          <p:nvPr>
            <p:ph type="title"/>
          </p:nvPr>
        </p:nvSpPr>
        <p:spPr>
          <a:xfrm>
            <a:off x="360343" y="1199147"/>
            <a:ext cx="10353762" cy="970450"/>
          </a:xfrm>
        </p:spPr>
        <p:txBody>
          <a:bodyPr/>
          <a:lstStyle/>
          <a:p>
            <a:r>
              <a:rPr lang="en-US" dirty="0" smtClean="0"/>
              <a:t>Agenda</a:t>
            </a:r>
            <a:endParaRPr lang="en-US" dirty="0"/>
          </a:p>
        </p:txBody>
      </p:sp>
      <p:sp>
        <p:nvSpPr>
          <p:cNvPr id="4" name="Content Placeholder 2">
            <a:extLst>
              <a:ext uri="{FF2B5EF4-FFF2-40B4-BE49-F238E27FC236}">
                <a16:creationId xmlns:a16="http://schemas.microsoft.com/office/drawing/2014/main" id="{04614437-3C70-480A-B861-6A5E52CFDE14}"/>
              </a:ext>
            </a:extLst>
          </p:cNvPr>
          <p:cNvSpPr>
            <a:spLocks noGrp="1"/>
          </p:cNvSpPr>
          <p:nvPr>
            <p:ph idx="1"/>
          </p:nvPr>
        </p:nvSpPr>
        <p:spPr>
          <a:xfrm>
            <a:off x="360343" y="2321996"/>
            <a:ext cx="10353762" cy="4058751"/>
          </a:xfrm>
        </p:spPr>
        <p:txBody>
          <a:bodyPr>
            <a:normAutofit/>
          </a:bodyPr>
          <a:lstStyle/>
          <a:p>
            <a:pPr marL="379800" indent="-342900"/>
            <a:r>
              <a:rPr lang="en-US" sz="2400" dirty="0" smtClean="0"/>
              <a:t>Introduction to NAHRI and its mission</a:t>
            </a:r>
          </a:p>
          <a:p>
            <a:pPr marL="379800" indent="-342900"/>
            <a:r>
              <a:rPr lang="en-US" sz="2400" dirty="0" smtClean="0"/>
              <a:t>Member benefits</a:t>
            </a:r>
          </a:p>
          <a:p>
            <a:pPr marL="379800" indent="-342900"/>
            <a:r>
              <a:rPr lang="en-US" sz="2400" dirty="0" smtClean="0"/>
              <a:t>Brief tour of the NAHRI website, including publications, resources, and forums</a:t>
            </a:r>
          </a:p>
          <a:p>
            <a:pPr marL="379800" indent="-342900"/>
            <a:r>
              <a:rPr lang="en-US" sz="2400" dirty="0" smtClean="0"/>
              <a:t>Discussion with Advisory Board Members</a:t>
            </a:r>
          </a:p>
          <a:p>
            <a:pPr marL="379800" indent="-342900"/>
            <a:r>
              <a:rPr lang="en-US" sz="2400" dirty="0" smtClean="0"/>
              <a:t>Up and coming benefits and programs coming in 2018</a:t>
            </a:r>
            <a:endParaRPr lang="en-US" sz="2400" dirty="0"/>
          </a:p>
        </p:txBody>
      </p:sp>
    </p:spTree>
    <p:extLst>
      <p:ext uri="{BB962C8B-B14F-4D97-AF65-F5344CB8AC3E}">
        <p14:creationId xmlns:p14="http://schemas.microsoft.com/office/powerpoint/2010/main" val="943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AD7C5AFC-F7AA-4C16-A6A0-60C8ECDBDADE}"/>
              </a:ext>
            </a:extLst>
          </p:cNvPr>
          <p:cNvSpPr>
            <a:spLocks noGrp="1"/>
          </p:cNvSpPr>
          <p:nvPr>
            <p:ph type="title"/>
          </p:nvPr>
        </p:nvSpPr>
        <p:spPr>
          <a:xfrm>
            <a:off x="408469" y="1187116"/>
            <a:ext cx="10353762" cy="970450"/>
          </a:xfrm>
        </p:spPr>
        <p:txBody>
          <a:bodyPr/>
          <a:lstStyle/>
          <a:p>
            <a:r>
              <a:rPr lang="en-US" dirty="0"/>
              <a:t>About NAHRI</a:t>
            </a:r>
          </a:p>
        </p:txBody>
      </p:sp>
      <p:sp>
        <p:nvSpPr>
          <p:cNvPr id="4" name="Content Placeholder 2">
            <a:extLst>
              <a:ext uri="{FF2B5EF4-FFF2-40B4-BE49-F238E27FC236}">
                <a16:creationId xmlns:a16="http://schemas.microsoft.com/office/drawing/2014/main" id="{38662BC3-6D10-45EC-95C8-C146BE77C5BA}"/>
              </a:ext>
            </a:extLst>
          </p:cNvPr>
          <p:cNvSpPr>
            <a:spLocks noGrp="1"/>
          </p:cNvSpPr>
          <p:nvPr>
            <p:ph idx="1"/>
          </p:nvPr>
        </p:nvSpPr>
        <p:spPr>
          <a:xfrm>
            <a:off x="408469" y="2309965"/>
            <a:ext cx="10353762" cy="4058751"/>
          </a:xfrm>
        </p:spPr>
        <p:txBody>
          <a:bodyPr>
            <a:normAutofit/>
          </a:bodyPr>
          <a:lstStyle/>
          <a:p>
            <a:pPr marL="0" indent="0">
              <a:buNone/>
            </a:pPr>
            <a:r>
              <a:rPr lang="en-US" sz="2400" dirty="0">
                <a:effectLst/>
              </a:rPr>
              <a:t>NAHRI is the nation's only association dedicated to the revenue integrity profession. Members have access to articles, helpful forms and tools, networking events, special discounts, and much more.</a:t>
            </a:r>
          </a:p>
          <a:p>
            <a:pPr marL="0" indent="0">
              <a:buNone/>
            </a:pPr>
            <a:endParaRPr lang="en-US" sz="2400" dirty="0" smtClean="0"/>
          </a:p>
          <a:p>
            <a:pPr marL="0" indent="0">
              <a:buNone/>
            </a:pPr>
            <a:r>
              <a:rPr lang="en-US" sz="2400" dirty="0" smtClean="0"/>
              <a:t>NAHRI’s mission is to enhance the revenue integrity profession through standards, advocacy, networking, and the promotion of shared knowledge and resources. </a:t>
            </a:r>
            <a:endParaRPr lang="en-US" sz="2400" dirty="0"/>
          </a:p>
        </p:txBody>
      </p:sp>
    </p:spTree>
    <p:extLst>
      <p:ext uri="{BB962C8B-B14F-4D97-AF65-F5344CB8AC3E}">
        <p14:creationId xmlns:p14="http://schemas.microsoft.com/office/powerpoint/2010/main" val="1232858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3B2770AF-B747-4432-9D85-FDCF094ECDD0}"/>
              </a:ext>
            </a:extLst>
          </p:cNvPr>
          <p:cNvSpPr>
            <a:spLocks noGrp="1"/>
          </p:cNvSpPr>
          <p:nvPr>
            <p:ph type="title"/>
          </p:nvPr>
        </p:nvSpPr>
        <p:spPr>
          <a:xfrm>
            <a:off x="372374" y="1223211"/>
            <a:ext cx="10353762" cy="970450"/>
          </a:xfrm>
        </p:spPr>
        <p:txBody>
          <a:bodyPr/>
          <a:lstStyle/>
          <a:p>
            <a:r>
              <a:rPr lang="en-US" dirty="0"/>
              <a:t>Defining revenue integrity</a:t>
            </a:r>
          </a:p>
        </p:txBody>
      </p:sp>
      <p:sp>
        <p:nvSpPr>
          <p:cNvPr id="4" name="Content Placeholder 2">
            <a:extLst>
              <a:ext uri="{FF2B5EF4-FFF2-40B4-BE49-F238E27FC236}">
                <a16:creationId xmlns:a16="http://schemas.microsoft.com/office/drawing/2014/main" id="{A6EB149B-1049-4694-BCF3-4DFC7ED98BC9}"/>
              </a:ext>
            </a:extLst>
          </p:cNvPr>
          <p:cNvSpPr>
            <a:spLocks noGrp="1"/>
          </p:cNvSpPr>
          <p:nvPr>
            <p:ph idx="1"/>
          </p:nvPr>
        </p:nvSpPr>
        <p:spPr>
          <a:xfrm>
            <a:off x="372374" y="2346060"/>
            <a:ext cx="10353762" cy="4058751"/>
          </a:xfrm>
        </p:spPr>
        <p:txBody>
          <a:bodyPr>
            <a:normAutofit/>
          </a:bodyPr>
          <a:lstStyle/>
          <a:p>
            <a:pPr marL="457200" lvl="1" indent="0">
              <a:buNone/>
            </a:pPr>
            <a:r>
              <a:rPr lang="en-US" sz="2400" dirty="0" smtClean="0"/>
              <a:t>The </a:t>
            </a:r>
            <a:r>
              <a:rPr lang="en-US" sz="2400" dirty="0"/>
              <a:t>basis of revenue integrity is to prevent recurrence of issues that can cause revenue leakage and/or compliance risks through effective, efficient, replicable processes and internal controls across the continuum of patient care, supported by the appropriate documentation and the application of sound financial practices that are able to withstand audits at any point in time.</a:t>
            </a:r>
            <a:endParaRPr lang="en-US" sz="2200" dirty="0"/>
          </a:p>
        </p:txBody>
      </p:sp>
    </p:spTree>
    <p:extLst>
      <p:ext uri="{BB962C8B-B14F-4D97-AF65-F5344CB8AC3E}">
        <p14:creationId xmlns:p14="http://schemas.microsoft.com/office/powerpoint/2010/main" val="2728934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1429FB9-ED28-4370-A9D7-F75556FD98B0}"/>
              </a:ext>
            </a:extLst>
          </p:cNvPr>
          <p:cNvSpPr>
            <a:spLocks noGrp="1"/>
          </p:cNvSpPr>
          <p:nvPr>
            <p:ph type="title"/>
          </p:nvPr>
        </p:nvSpPr>
        <p:spPr>
          <a:xfrm>
            <a:off x="336279" y="1199147"/>
            <a:ext cx="10353762" cy="970450"/>
          </a:xfrm>
        </p:spPr>
        <p:txBody>
          <a:bodyPr/>
          <a:lstStyle/>
          <a:p>
            <a:r>
              <a:rPr lang="en-US" dirty="0"/>
              <a:t>Membership benefits</a:t>
            </a:r>
          </a:p>
        </p:txBody>
      </p:sp>
      <p:sp>
        <p:nvSpPr>
          <p:cNvPr id="4" name="Content Placeholder 2">
            <a:extLst>
              <a:ext uri="{FF2B5EF4-FFF2-40B4-BE49-F238E27FC236}">
                <a16:creationId xmlns:a16="http://schemas.microsoft.com/office/drawing/2014/main" id="{A074F2AE-4416-42ED-921C-B8DC3A1CB11B}"/>
              </a:ext>
            </a:extLst>
          </p:cNvPr>
          <p:cNvSpPr>
            <a:spLocks noGrp="1"/>
          </p:cNvSpPr>
          <p:nvPr>
            <p:ph idx="1"/>
          </p:nvPr>
        </p:nvSpPr>
        <p:spPr>
          <a:xfrm>
            <a:off x="336279" y="2484423"/>
            <a:ext cx="10353762" cy="4058751"/>
          </a:xfrm>
        </p:spPr>
        <p:txBody>
          <a:bodyPr>
            <a:noAutofit/>
          </a:bodyPr>
          <a:lstStyle/>
          <a:p>
            <a:pPr marL="0" indent="0">
              <a:buNone/>
            </a:pPr>
            <a:r>
              <a:rPr lang="en-US" dirty="0"/>
              <a:t>NAHRI members receive:</a:t>
            </a:r>
          </a:p>
          <a:p>
            <a:r>
              <a:rPr lang="en-US" sz="1800" dirty="0"/>
              <a:t>Advocacy and leadership from the </a:t>
            </a:r>
            <a:r>
              <a:rPr lang="en-US" sz="1800" dirty="0">
                <a:solidFill>
                  <a:srgbClr val="2C8EB4"/>
                </a:solidFill>
                <a:hlinkClick r:id="rId3"/>
              </a:rPr>
              <a:t>NAHRI Advisory Board</a:t>
            </a:r>
            <a:endParaRPr lang="en-US" sz="1800" dirty="0">
              <a:solidFill>
                <a:srgbClr val="2C8EB4"/>
              </a:solidFill>
            </a:endParaRPr>
          </a:p>
          <a:p>
            <a:r>
              <a:rPr lang="en-US" sz="1800" dirty="0"/>
              <a:t>Bi-Weekly tips, news, and strategies in our e-newsletter, </a:t>
            </a:r>
            <a:r>
              <a:rPr lang="en-US" sz="1800" i="1" dirty="0">
                <a:hlinkClick r:id="rId4"/>
              </a:rPr>
              <a:t>Revenue Integrity Insider</a:t>
            </a:r>
            <a:endParaRPr lang="en-US" sz="1800" dirty="0"/>
          </a:p>
          <a:p>
            <a:r>
              <a:rPr lang="en-US" sz="1800" dirty="0"/>
              <a:t>In-depth news, analysis, and regulatory information, case studies on building successful </a:t>
            </a:r>
            <a:r>
              <a:rPr lang="en-US" sz="1800" dirty="0" smtClean="0"/>
              <a:t/>
            </a:r>
            <a:br>
              <a:rPr lang="en-US" sz="1800" dirty="0" smtClean="0"/>
            </a:br>
            <a:r>
              <a:rPr lang="en-US" sz="1800" dirty="0" smtClean="0"/>
              <a:t>programs</a:t>
            </a:r>
            <a:r>
              <a:rPr lang="en-US" sz="1800" dirty="0"/>
              <a:t>, and membership profiles in our quarterly journal, the </a:t>
            </a:r>
            <a:r>
              <a:rPr lang="en-US" sz="1800" i="1" dirty="0">
                <a:hlinkClick r:id="rId5"/>
              </a:rPr>
              <a:t>NAHRI Journal</a:t>
            </a:r>
            <a:endParaRPr lang="en-US" sz="1800" dirty="0"/>
          </a:p>
          <a:p>
            <a:r>
              <a:rPr lang="en-US" sz="1800" dirty="0"/>
              <a:t>An opportunity to network with peers and colleagues in the </a:t>
            </a:r>
            <a:r>
              <a:rPr lang="en-US" sz="1800" dirty="0">
                <a:hlinkClick r:id="rId6"/>
              </a:rPr>
              <a:t>NAHRI Forum</a:t>
            </a:r>
            <a:endParaRPr lang="en-US" sz="1800" dirty="0"/>
          </a:p>
          <a:p>
            <a:r>
              <a:rPr lang="en-US" sz="1800" dirty="0"/>
              <a:t>Access to live and archived </a:t>
            </a:r>
            <a:r>
              <a:rPr lang="en-US" sz="1800" dirty="0">
                <a:hlinkClick r:id="rId7"/>
              </a:rPr>
              <a:t>quarterly conference calls</a:t>
            </a:r>
            <a:r>
              <a:rPr lang="en-US" sz="1800" dirty="0"/>
              <a:t>, hour-long networking </a:t>
            </a:r>
            <a:r>
              <a:rPr lang="en-US" sz="1800" dirty="0" smtClean="0"/>
              <a:t>discussions, </a:t>
            </a:r>
            <a:r>
              <a:rPr lang="en-US" sz="1800" dirty="0"/>
              <a:t>and more</a:t>
            </a:r>
          </a:p>
          <a:p>
            <a:r>
              <a:rPr lang="en-US" sz="1800" dirty="0"/>
              <a:t>Helpful tools accessed in our electronic </a:t>
            </a:r>
            <a:r>
              <a:rPr lang="en-US" sz="1800" dirty="0">
                <a:hlinkClick r:id="rId8"/>
              </a:rPr>
              <a:t>Resource Library</a:t>
            </a:r>
            <a:r>
              <a:rPr lang="en-US" sz="1800" dirty="0"/>
              <a:t>, including sample queries, policies, and tools</a:t>
            </a:r>
          </a:p>
          <a:p>
            <a:r>
              <a:rPr lang="en-US" sz="1800" dirty="0"/>
              <a:t>Access to the </a:t>
            </a:r>
            <a:r>
              <a:rPr lang="en-US" sz="1800" dirty="0">
                <a:hlinkClick r:id="rId9"/>
              </a:rPr>
              <a:t>Revenue Cycle Career Center</a:t>
            </a:r>
            <a:endParaRPr lang="en-US" sz="1800" dirty="0"/>
          </a:p>
          <a:p>
            <a:r>
              <a:rPr lang="en-US" sz="1800" dirty="0"/>
              <a:t>Discounts to the annual </a:t>
            </a:r>
            <a:r>
              <a:rPr lang="en-US" sz="1800" dirty="0">
                <a:hlinkClick r:id="rId10"/>
              </a:rPr>
              <a:t>Revenue Integrity Symposium</a:t>
            </a:r>
            <a:r>
              <a:rPr lang="en-US" sz="1800" dirty="0"/>
              <a:t>, certification (coming soon!), and </a:t>
            </a:r>
            <a:r>
              <a:rPr lang="en-US" sz="1800" dirty="0" err="1">
                <a:hlinkClick r:id="rId11"/>
              </a:rPr>
              <a:t>HCPro</a:t>
            </a:r>
            <a:r>
              <a:rPr lang="en-US" sz="1800" dirty="0">
                <a:hlinkClick r:id="rId11"/>
              </a:rPr>
              <a:t> boot camps</a:t>
            </a:r>
            <a:endParaRPr lang="en-US" sz="1800" dirty="0"/>
          </a:p>
        </p:txBody>
      </p:sp>
      <p:pic>
        <p:nvPicPr>
          <p:cNvPr id="6" name="Picture 5"/>
          <p:cNvPicPr>
            <a:picLocks noChangeAspect="1"/>
          </p:cNvPicPr>
          <p:nvPr/>
        </p:nvPicPr>
        <p:blipFill>
          <a:blip r:embed="rId12"/>
          <a:stretch>
            <a:fillRect/>
          </a:stretch>
        </p:blipFill>
        <p:spPr>
          <a:xfrm>
            <a:off x="9465274" y="1199147"/>
            <a:ext cx="2603157" cy="3394198"/>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71150" y="1199147"/>
            <a:ext cx="2270555" cy="908222"/>
          </a:xfrm>
          <a:prstGeom prst="rect">
            <a:avLst/>
          </a:prstGeom>
        </p:spPr>
      </p:pic>
      <p:pic>
        <p:nvPicPr>
          <p:cNvPr id="7" name="Picture 6"/>
          <p:cNvPicPr>
            <a:picLocks noChangeAspect="1"/>
          </p:cNvPicPr>
          <p:nvPr/>
        </p:nvPicPr>
        <p:blipFill>
          <a:blip r:embed="rId14"/>
          <a:stretch>
            <a:fillRect/>
          </a:stretch>
        </p:blipFill>
        <p:spPr>
          <a:xfrm>
            <a:off x="6203093" y="2169597"/>
            <a:ext cx="3138612" cy="725804"/>
          </a:xfrm>
          <a:prstGeom prst="rect">
            <a:avLst/>
          </a:prstGeom>
        </p:spPr>
      </p:pic>
    </p:spTree>
    <p:extLst>
      <p:ext uri="{BB962C8B-B14F-4D97-AF65-F5344CB8AC3E}">
        <p14:creationId xmlns:p14="http://schemas.microsoft.com/office/powerpoint/2010/main" val="1463409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1429FB9-ED28-4370-A9D7-F75556FD98B0}"/>
              </a:ext>
            </a:extLst>
          </p:cNvPr>
          <p:cNvSpPr>
            <a:spLocks noGrp="1"/>
          </p:cNvSpPr>
          <p:nvPr>
            <p:ph type="title"/>
          </p:nvPr>
        </p:nvSpPr>
        <p:spPr>
          <a:xfrm>
            <a:off x="336279" y="1199147"/>
            <a:ext cx="10353762" cy="970450"/>
          </a:xfrm>
        </p:spPr>
        <p:txBody>
          <a:bodyPr/>
          <a:lstStyle/>
          <a:p>
            <a:r>
              <a:rPr lang="en-US" dirty="0" smtClean="0"/>
              <a:t>Charter Membership benefits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00183" y="1199147"/>
            <a:ext cx="2524125" cy="2524125"/>
          </a:xfrm>
        </p:spPr>
      </p:pic>
      <p:sp>
        <p:nvSpPr>
          <p:cNvPr id="6" name="Rectangle 5"/>
          <p:cNvSpPr/>
          <p:nvPr/>
        </p:nvSpPr>
        <p:spPr>
          <a:xfrm>
            <a:off x="336278" y="2367031"/>
            <a:ext cx="7473191" cy="4339650"/>
          </a:xfrm>
          <a:prstGeom prst="rect">
            <a:avLst/>
          </a:prstGeom>
        </p:spPr>
        <p:txBody>
          <a:bodyPr wrap="square">
            <a:spAutoFit/>
          </a:bodyPr>
          <a:lstStyle/>
          <a:p>
            <a:r>
              <a:rPr lang="en-US" b="1" i="1" dirty="0">
                <a:solidFill>
                  <a:srgbClr val="2C8EB4"/>
                </a:solidFill>
              </a:rPr>
              <a:t>Save 20% by becoming a charter member</a:t>
            </a:r>
            <a:r>
              <a:rPr lang="en-US" b="1" i="1" dirty="0" smtClean="0">
                <a:solidFill>
                  <a:srgbClr val="2C8EB4"/>
                </a:solidFill>
              </a:rPr>
              <a:t>!</a:t>
            </a:r>
          </a:p>
          <a:p>
            <a:endParaRPr lang="en-US" dirty="0"/>
          </a:p>
          <a:p>
            <a:r>
              <a:rPr lang="en-US" dirty="0" smtClean="0"/>
              <a:t>Charter Members also receive </a:t>
            </a:r>
            <a:r>
              <a:rPr lang="en-US" dirty="0"/>
              <a:t>a limited-time only welcome kit that </a:t>
            </a:r>
            <a:r>
              <a:rPr lang="en-US" dirty="0" smtClean="0"/>
              <a:t>includes:</a:t>
            </a:r>
          </a:p>
          <a:p>
            <a:pPr marL="285750" indent="-285750">
              <a:buFont typeface="Arial" panose="020B0604020202020204" pitchFamily="34" charset="0"/>
              <a:buChar char="•"/>
            </a:pPr>
            <a:r>
              <a:rPr lang="en-US" dirty="0" smtClean="0"/>
              <a:t>Personalized </a:t>
            </a:r>
            <a:r>
              <a:rPr lang="en-US" dirty="0"/>
              <a:t>membership card</a:t>
            </a:r>
          </a:p>
          <a:p>
            <a:pPr marL="285750" indent="-285750">
              <a:buFont typeface="Arial" panose="020B0604020202020204" pitchFamily="34" charset="0"/>
              <a:buChar char="•"/>
            </a:pPr>
            <a:r>
              <a:rPr lang="en-US" dirty="0"/>
              <a:t>NAHRI logo embossed journal</a:t>
            </a:r>
          </a:p>
          <a:p>
            <a:pPr marL="285750" indent="-285750">
              <a:buFont typeface="Arial" panose="020B0604020202020204" pitchFamily="34" charset="0"/>
              <a:buChar char="•"/>
            </a:pPr>
            <a:r>
              <a:rPr lang="en-US" dirty="0"/>
              <a:t>A complimentary copy of the </a:t>
            </a:r>
            <a:r>
              <a:rPr lang="en-US" i="1" dirty="0"/>
              <a:t>Revenue Integrity Training Handbook</a:t>
            </a:r>
            <a:r>
              <a:rPr lang="en-US" dirty="0"/>
              <a:t>, written by NAHRI board member Elizabeth Lamkin, MHA, </a:t>
            </a:r>
            <a:r>
              <a:rPr lang="en-US" dirty="0" smtClean="0"/>
              <a:t>ACHE</a:t>
            </a:r>
            <a:endParaRPr lang="en-US" dirty="0"/>
          </a:p>
          <a:p>
            <a:pPr marL="285750" indent="-285750">
              <a:buFont typeface="Arial" panose="020B0604020202020204" pitchFamily="34" charset="0"/>
              <a:buChar char="•"/>
            </a:pPr>
            <a:r>
              <a:rPr lang="en-US" dirty="0"/>
              <a:t>And a printed guide to your membership benefits</a:t>
            </a:r>
          </a:p>
          <a:p>
            <a:r>
              <a:rPr lang="en-US" dirty="0"/>
              <a:t> </a:t>
            </a:r>
            <a:endParaRPr lang="en-US" sz="2000" dirty="0" smtClean="0"/>
          </a:p>
          <a:p>
            <a:endParaRPr lang="en-US" sz="2000" dirty="0"/>
          </a:p>
          <a:p>
            <a:endParaRPr lang="en-US" sz="2000" dirty="0" smtClean="0">
              <a:solidFill>
                <a:srgbClr val="90C440"/>
              </a:solidFill>
            </a:endParaRPr>
          </a:p>
          <a:p>
            <a:endParaRPr lang="en-US" sz="2000" dirty="0" smtClean="0">
              <a:solidFill>
                <a:srgbClr val="6E8AA6"/>
              </a:solidFill>
            </a:endParaRPr>
          </a:p>
          <a:p>
            <a:r>
              <a:rPr lang="en-US" dirty="0" smtClean="0">
                <a:solidFill>
                  <a:srgbClr val="2C8EB4"/>
                </a:solidFill>
              </a:rPr>
              <a:t>Become </a:t>
            </a:r>
            <a:r>
              <a:rPr lang="en-US" dirty="0">
                <a:solidFill>
                  <a:srgbClr val="2C8EB4"/>
                </a:solidFill>
              </a:rPr>
              <a:t>a charter member:</a:t>
            </a:r>
          </a:p>
          <a:p>
            <a:r>
              <a:rPr lang="en-US" i="1" dirty="0">
                <a:solidFill>
                  <a:srgbClr val="2C8EB4"/>
                </a:solidFill>
              </a:rPr>
              <a:t>www.hcmarketplace.com/NAHRI </a:t>
            </a:r>
            <a:r>
              <a:rPr lang="en-US" dirty="0">
                <a:solidFill>
                  <a:srgbClr val="2C8EB4"/>
                </a:solidFill>
              </a:rPr>
              <a:t>or call 1-800-650-6787</a:t>
            </a:r>
          </a:p>
          <a:p>
            <a:endParaRPr lang="en-US" dirty="0">
              <a:solidFill>
                <a:srgbClr val="6E8AA6"/>
              </a:solidFill>
            </a:endParaRPr>
          </a:p>
        </p:txBody>
      </p:sp>
      <p:pic>
        <p:nvPicPr>
          <p:cNvPr id="7" name="Picture 6"/>
          <p:cNvPicPr>
            <a:picLocks noChangeAspect="1"/>
          </p:cNvPicPr>
          <p:nvPr/>
        </p:nvPicPr>
        <p:blipFill>
          <a:blip r:embed="rId4"/>
          <a:stretch>
            <a:fillRect/>
          </a:stretch>
        </p:blipFill>
        <p:spPr>
          <a:xfrm>
            <a:off x="8800183" y="3925875"/>
            <a:ext cx="2524125" cy="2524125"/>
          </a:xfrm>
          <a:prstGeom prst="rect">
            <a:avLst/>
          </a:prstGeom>
        </p:spPr>
      </p:pic>
    </p:spTree>
    <p:extLst>
      <p:ext uri="{BB962C8B-B14F-4D97-AF65-F5344CB8AC3E}">
        <p14:creationId xmlns:p14="http://schemas.microsoft.com/office/powerpoint/2010/main" val="2494075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6B34F56-2F4E-4004-B1C3-7D4F325885FB}"/>
              </a:ext>
            </a:extLst>
          </p:cNvPr>
          <p:cNvSpPr>
            <a:spLocks noGrp="1"/>
          </p:cNvSpPr>
          <p:nvPr>
            <p:ph type="title"/>
          </p:nvPr>
        </p:nvSpPr>
        <p:spPr>
          <a:xfrm>
            <a:off x="372374" y="1323906"/>
            <a:ext cx="10353762" cy="781728"/>
          </a:xfrm>
        </p:spPr>
        <p:txBody>
          <a:bodyPr/>
          <a:lstStyle/>
          <a:p>
            <a:r>
              <a:rPr lang="en-US" dirty="0"/>
              <a:t>Live </a:t>
            </a:r>
            <a:r>
              <a:rPr lang="en-US" dirty="0" smtClean="0"/>
              <a:t>website demonstration</a:t>
            </a:r>
            <a:endParaRPr lang="en-US" dirty="0"/>
          </a:p>
        </p:txBody>
      </p:sp>
      <p:sp>
        <p:nvSpPr>
          <p:cNvPr id="7" name="Content Placeholder 2">
            <a:extLst>
              <a:ext uri="{FF2B5EF4-FFF2-40B4-BE49-F238E27FC236}">
                <a16:creationId xmlns:a16="http://schemas.microsoft.com/office/drawing/2014/main" id="{5D82F875-F823-4D7C-918C-B878D058FD04}"/>
              </a:ext>
            </a:extLst>
          </p:cNvPr>
          <p:cNvSpPr>
            <a:spLocks noGrp="1"/>
          </p:cNvSpPr>
          <p:nvPr>
            <p:ph idx="1"/>
          </p:nvPr>
        </p:nvSpPr>
        <p:spPr>
          <a:xfrm>
            <a:off x="372374" y="2594919"/>
            <a:ext cx="10353762" cy="3773796"/>
          </a:xfrm>
        </p:spPr>
        <p:txBody>
          <a:bodyPr>
            <a:normAutofit/>
          </a:bodyPr>
          <a:lstStyle/>
          <a:p>
            <a:pPr marL="36900" indent="0" algn="ctr">
              <a:buNone/>
            </a:pPr>
            <a:r>
              <a:rPr lang="en-US" sz="4800" dirty="0" smtClean="0">
                <a:solidFill>
                  <a:srgbClr val="2C8EB4"/>
                </a:solidFill>
              </a:rPr>
              <a:t>www.nahri.org</a:t>
            </a:r>
            <a:endParaRPr lang="en-US" sz="4800" dirty="0">
              <a:solidFill>
                <a:srgbClr val="2C8EB4"/>
              </a:solidFill>
            </a:endParaRPr>
          </a:p>
        </p:txBody>
      </p:sp>
    </p:spTree>
    <p:extLst>
      <p:ext uri="{BB962C8B-B14F-4D97-AF65-F5344CB8AC3E}">
        <p14:creationId xmlns:p14="http://schemas.microsoft.com/office/powerpoint/2010/main" val="3597787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B4243-9CE7-4D79-958C-26C4FC375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6B34F56-2F4E-4004-B1C3-7D4F325885FB}"/>
              </a:ext>
            </a:extLst>
          </p:cNvPr>
          <p:cNvSpPr>
            <a:spLocks noGrp="1"/>
          </p:cNvSpPr>
          <p:nvPr>
            <p:ph type="title"/>
          </p:nvPr>
        </p:nvSpPr>
        <p:spPr>
          <a:xfrm>
            <a:off x="372374" y="1187115"/>
            <a:ext cx="10353762" cy="679785"/>
          </a:xfrm>
        </p:spPr>
        <p:txBody>
          <a:bodyPr>
            <a:normAutofit fontScale="90000"/>
          </a:bodyPr>
          <a:lstStyle/>
          <a:p>
            <a:r>
              <a:rPr lang="en-US" dirty="0" smtClean="0"/>
              <a:t>Advisory Board Members</a:t>
            </a:r>
            <a:endParaRPr lang="en-US" dirty="0"/>
          </a:p>
        </p:txBody>
      </p:sp>
      <p:sp>
        <p:nvSpPr>
          <p:cNvPr id="7" name="Content Placeholder 2">
            <a:extLst>
              <a:ext uri="{FF2B5EF4-FFF2-40B4-BE49-F238E27FC236}">
                <a16:creationId xmlns:a16="http://schemas.microsoft.com/office/drawing/2014/main" id="{5D82F875-F823-4D7C-918C-B878D058FD04}"/>
              </a:ext>
            </a:extLst>
          </p:cNvPr>
          <p:cNvSpPr>
            <a:spLocks noGrp="1"/>
          </p:cNvSpPr>
          <p:nvPr>
            <p:ph idx="1"/>
          </p:nvPr>
        </p:nvSpPr>
        <p:spPr>
          <a:xfrm>
            <a:off x="273520" y="1866900"/>
            <a:ext cx="11679583" cy="4744995"/>
          </a:xfrm>
        </p:spPr>
        <p:txBody>
          <a:bodyPr numCol="2">
            <a:noAutofit/>
          </a:bodyPr>
          <a:lstStyle/>
          <a:p>
            <a:pPr>
              <a:spcBef>
                <a:spcPts val="600"/>
              </a:spcBef>
            </a:pPr>
            <a:r>
              <a:rPr lang="en-US" sz="1800" spc="-10" dirty="0" smtClean="0"/>
              <a:t>Catherine </a:t>
            </a:r>
            <a:r>
              <a:rPr lang="en-US" sz="1800" spc="-10" dirty="0" err="1"/>
              <a:t>Boerner</a:t>
            </a:r>
            <a:r>
              <a:rPr lang="en-US" sz="1800" spc="-10" dirty="0"/>
              <a:t>, JD, </a:t>
            </a:r>
            <a:r>
              <a:rPr lang="en-US" sz="1800" spc="-10" dirty="0" smtClean="0"/>
              <a:t>CHC, President</a:t>
            </a:r>
            <a:r>
              <a:rPr lang="en-US" sz="1800" spc="-10" dirty="0"/>
              <a:t>, </a:t>
            </a:r>
            <a:r>
              <a:rPr lang="en-US" sz="1800" spc="-10" dirty="0" err="1"/>
              <a:t>Boerner</a:t>
            </a:r>
            <a:r>
              <a:rPr lang="en-US" sz="1800" spc="-10" dirty="0"/>
              <a:t> </a:t>
            </a:r>
            <a:r>
              <a:rPr lang="en-US" sz="1800" spc="-10" dirty="0" smtClean="0"/>
              <a:t/>
            </a:r>
            <a:br>
              <a:rPr lang="en-US" sz="1800" spc="-10" dirty="0" smtClean="0"/>
            </a:br>
            <a:r>
              <a:rPr lang="en-US" sz="1800" spc="-10" dirty="0" smtClean="0"/>
              <a:t>Consulting, LLC</a:t>
            </a:r>
          </a:p>
          <a:p>
            <a:pPr>
              <a:spcBef>
                <a:spcPts val="600"/>
              </a:spcBef>
            </a:pPr>
            <a:r>
              <a:rPr lang="en-US" sz="1800" spc="-20" dirty="0" smtClean="0"/>
              <a:t>Sarah </a:t>
            </a:r>
            <a:r>
              <a:rPr lang="en-US" sz="1800" spc="-20" dirty="0"/>
              <a:t>L. Goodman, MBA, CHCAF, CPC-H, CCP, </a:t>
            </a:r>
            <a:r>
              <a:rPr lang="en-US" sz="1800" spc="-20" dirty="0" smtClean="0"/>
              <a:t>FCS, President/CEO</a:t>
            </a:r>
            <a:r>
              <a:rPr lang="en-US" sz="1800" spc="-20" dirty="0"/>
              <a:t>, SLG, Inc.</a:t>
            </a:r>
          </a:p>
          <a:p>
            <a:pPr>
              <a:spcBef>
                <a:spcPts val="600"/>
              </a:spcBef>
            </a:pPr>
            <a:r>
              <a:rPr lang="en-US" sz="1800" spc="-20" dirty="0"/>
              <a:t>Ronald Hirsch, MD, FACP, </a:t>
            </a:r>
            <a:r>
              <a:rPr lang="en-US" sz="1800" spc="-20" dirty="0" smtClean="0"/>
              <a:t>CHCQM, Vice </a:t>
            </a:r>
            <a:r>
              <a:rPr lang="en-US" sz="1800" spc="-20" dirty="0"/>
              <a:t>President, </a:t>
            </a:r>
            <a:r>
              <a:rPr lang="en-US" sz="1800" spc="-20" dirty="0" smtClean="0"/>
              <a:t/>
            </a:r>
            <a:br>
              <a:rPr lang="en-US" sz="1800" spc="-20" dirty="0" smtClean="0"/>
            </a:br>
            <a:r>
              <a:rPr lang="en-US" sz="1800" spc="-20" dirty="0" smtClean="0"/>
              <a:t>R1 </a:t>
            </a:r>
            <a:r>
              <a:rPr lang="en-US" sz="1800" spc="-20" dirty="0"/>
              <a:t>Physician Advisory Services</a:t>
            </a:r>
          </a:p>
          <a:p>
            <a:pPr>
              <a:spcBef>
                <a:spcPts val="600"/>
              </a:spcBef>
            </a:pPr>
            <a:r>
              <a:rPr lang="en-US" sz="1800" spc="-20" dirty="0"/>
              <a:t>Elizabeth Lamkin, MHA, </a:t>
            </a:r>
            <a:r>
              <a:rPr lang="en-US" sz="1800" spc="-20" dirty="0" smtClean="0"/>
              <a:t>ACHE, CEO </a:t>
            </a:r>
            <a:r>
              <a:rPr lang="en-US" sz="1800" spc="-20" dirty="0"/>
              <a:t>&amp; Partner, PACE Healthcare Consulting, LLC </a:t>
            </a:r>
          </a:p>
          <a:p>
            <a:pPr>
              <a:spcBef>
                <a:spcPts val="600"/>
              </a:spcBef>
            </a:pPr>
            <a:r>
              <a:rPr lang="en-US" sz="1800" spc="-20" dirty="0"/>
              <a:t>Kay Larsen Revenue Integrity Specialist, Glendale </a:t>
            </a:r>
            <a:r>
              <a:rPr lang="en-US" sz="1800" spc="-20" dirty="0" smtClean="0"/>
              <a:t/>
            </a:r>
            <a:br>
              <a:rPr lang="en-US" sz="1800" spc="-20" dirty="0" smtClean="0"/>
            </a:br>
            <a:r>
              <a:rPr lang="en-US" sz="1800" spc="-20" dirty="0" smtClean="0"/>
              <a:t>Adventist </a:t>
            </a:r>
            <a:r>
              <a:rPr lang="en-US" sz="1800" spc="-20" dirty="0"/>
              <a:t>Medical Center</a:t>
            </a:r>
          </a:p>
          <a:p>
            <a:pPr>
              <a:spcBef>
                <a:spcPts val="600"/>
              </a:spcBef>
            </a:pPr>
            <a:r>
              <a:rPr lang="en-US" sz="1800" dirty="0"/>
              <a:t>Lisa Longo, CPC, </a:t>
            </a:r>
            <a:r>
              <a:rPr lang="en-US" sz="1800" dirty="0" smtClean="0"/>
              <a:t>CPC-I, </a:t>
            </a:r>
            <a:r>
              <a:rPr lang="en-US" sz="1800" dirty="0"/>
              <a:t>Revenue Cycle Analyst, </a:t>
            </a:r>
            <a:r>
              <a:rPr lang="en-US" sz="1800" dirty="0" smtClean="0"/>
              <a:t/>
            </a:r>
            <a:br>
              <a:rPr lang="en-US" sz="1800" dirty="0" smtClean="0"/>
            </a:br>
            <a:r>
              <a:rPr lang="en-US" sz="1800" dirty="0" smtClean="0"/>
              <a:t>Middlesex </a:t>
            </a:r>
            <a:r>
              <a:rPr lang="en-US" sz="1800" dirty="0"/>
              <a:t>Hospital</a:t>
            </a:r>
          </a:p>
          <a:p>
            <a:pPr>
              <a:spcBef>
                <a:spcPts val="600"/>
              </a:spcBef>
            </a:pPr>
            <a:r>
              <a:rPr lang="en-US" sz="1800" spc="-20" dirty="0"/>
              <a:t>Debbie Mackaman, RHIA, CPCO, </a:t>
            </a:r>
            <a:r>
              <a:rPr lang="en-US" sz="1800" spc="-20" dirty="0" smtClean="0"/>
              <a:t>CCDS, Regulatory </a:t>
            </a:r>
            <a:br>
              <a:rPr lang="en-US" sz="1800" spc="-20" dirty="0" smtClean="0"/>
            </a:br>
            <a:r>
              <a:rPr lang="en-US" sz="1800" spc="-20" dirty="0" smtClean="0"/>
              <a:t>Specialist</a:t>
            </a:r>
            <a:r>
              <a:rPr lang="en-US" sz="1800" spc="-20" dirty="0"/>
              <a:t>, </a:t>
            </a:r>
            <a:r>
              <a:rPr lang="en-US" sz="1800" spc="-20" dirty="0" err="1"/>
              <a:t>HCPro</a:t>
            </a:r>
            <a:r>
              <a:rPr lang="en-US" sz="1800" spc="-20" dirty="0"/>
              <a:t> </a:t>
            </a:r>
          </a:p>
          <a:p>
            <a:pPr>
              <a:spcBef>
                <a:spcPts val="600"/>
              </a:spcBef>
            </a:pPr>
            <a:r>
              <a:rPr lang="en-US" sz="1800" spc="-20" dirty="0"/>
              <a:t>Debra </a:t>
            </a:r>
            <a:r>
              <a:rPr lang="en-US" sz="1800" spc="-20" dirty="0" smtClean="0"/>
              <a:t>May, Director </a:t>
            </a:r>
            <a:r>
              <a:rPr lang="en-US" sz="1800" spc="-20" dirty="0"/>
              <a:t>Revenue Integrity, Renown </a:t>
            </a:r>
            <a:r>
              <a:rPr lang="en-US" sz="1800" spc="-20" dirty="0" smtClean="0"/>
              <a:t>Health</a:t>
            </a:r>
          </a:p>
          <a:p>
            <a:pPr>
              <a:spcBef>
                <a:spcPts val="600"/>
              </a:spcBef>
            </a:pPr>
            <a:endParaRPr lang="en-US" sz="1800" spc="-20" dirty="0"/>
          </a:p>
          <a:p>
            <a:pPr>
              <a:spcBef>
                <a:spcPts val="600"/>
              </a:spcBef>
            </a:pPr>
            <a:endParaRPr lang="en-US" sz="1800" spc="-20" dirty="0"/>
          </a:p>
          <a:p>
            <a:pPr>
              <a:spcBef>
                <a:spcPts val="600"/>
              </a:spcBef>
            </a:pPr>
            <a:r>
              <a:rPr lang="en-US" sz="1800" spc="-20" dirty="0" smtClean="0"/>
              <a:t>Terri </a:t>
            </a:r>
            <a:r>
              <a:rPr lang="en-US" sz="1800" spc="-20" dirty="0"/>
              <a:t>Rinker, MT (ASCP), </a:t>
            </a:r>
            <a:r>
              <a:rPr lang="en-US" sz="1800" spc="-20" dirty="0" smtClean="0"/>
              <a:t>MHA, Revenue </a:t>
            </a:r>
            <a:r>
              <a:rPr lang="en-US" sz="1800" spc="-20" dirty="0"/>
              <a:t>Cycle Director, Community Hospital Anderson</a:t>
            </a:r>
          </a:p>
          <a:p>
            <a:pPr>
              <a:spcBef>
                <a:spcPts val="600"/>
              </a:spcBef>
            </a:pPr>
            <a:r>
              <a:rPr lang="en-US" sz="1800" spc="-20" dirty="0"/>
              <a:t>Valerie Rinkle, </a:t>
            </a:r>
            <a:r>
              <a:rPr lang="en-US" sz="1800" spc="-20" dirty="0" smtClean="0"/>
              <a:t>MPA, Regulatory </a:t>
            </a:r>
            <a:r>
              <a:rPr lang="en-US" sz="1800" spc="-20" dirty="0"/>
              <a:t>Specialist, </a:t>
            </a:r>
            <a:r>
              <a:rPr lang="en-US" sz="1800" spc="-20" dirty="0" err="1"/>
              <a:t>HCPro</a:t>
            </a:r>
            <a:endParaRPr lang="en-US" sz="1800" spc="-20" dirty="0"/>
          </a:p>
          <a:p>
            <a:pPr>
              <a:spcBef>
                <a:spcPts val="600"/>
              </a:spcBef>
            </a:pPr>
            <a:r>
              <a:rPr lang="en-US" sz="1800" spc="-20" dirty="0"/>
              <a:t>Anna Santoro, MBA, CCS, CCS-P, </a:t>
            </a:r>
            <a:r>
              <a:rPr lang="en-US" sz="1800" spc="-20" dirty="0" smtClean="0"/>
              <a:t>RCC, System </a:t>
            </a:r>
            <a:r>
              <a:rPr lang="en-US" sz="1800" spc="-20" dirty="0"/>
              <a:t>Director Revenue Integrity, CDM Hartford Healthcare </a:t>
            </a:r>
            <a:endParaRPr lang="en-US" sz="1800" spc="-20" dirty="0" smtClean="0"/>
          </a:p>
          <a:p>
            <a:pPr>
              <a:spcBef>
                <a:spcPts val="600"/>
              </a:spcBef>
            </a:pPr>
            <a:r>
              <a:rPr lang="en-US" sz="1800" spc="-20" dirty="0"/>
              <a:t>Donna Schneider, RN, MBA, CPHQ, CPC-P, CHC, CPCO, </a:t>
            </a:r>
            <a:r>
              <a:rPr lang="en-US" sz="1800" spc="-20" dirty="0" smtClean="0"/>
              <a:t>CHPC, System </a:t>
            </a:r>
            <a:r>
              <a:rPr lang="en-US" sz="1800" spc="-20" dirty="0"/>
              <a:t>Revenue Compliance Officer, Yale New Haven Health </a:t>
            </a:r>
          </a:p>
          <a:p>
            <a:pPr>
              <a:spcBef>
                <a:spcPts val="600"/>
              </a:spcBef>
            </a:pPr>
            <a:r>
              <a:rPr lang="en-US" sz="1800" spc="-20" dirty="0"/>
              <a:t>John D. Settlemyer, MBA, MHA, </a:t>
            </a:r>
            <a:r>
              <a:rPr lang="en-US" sz="1800" spc="-20" dirty="0" smtClean="0"/>
              <a:t>CPC, Associate </a:t>
            </a:r>
            <a:r>
              <a:rPr lang="en-US" sz="1800" spc="-20" dirty="0"/>
              <a:t>VP Revenue Cycle, Carolinas HealthCare System</a:t>
            </a:r>
          </a:p>
          <a:p>
            <a:pPr>
              <a:spcBef>
                <a:spcPts val="600"/>
              </a:spcBef>
            </a:pPr>
            <a:r>
              <a:rPr lang="en-US" sz="1800" spc="-20" dirty="0"/>
              <a:t>Jugna Shah, </a:t>
            </a:r>
            <a:r>
              <a:rPr lang="en-US" sz="1800" spc="-20" dirty="0" smtClean="0"/>
              <a:t>MPH, President</a:t>
            </a:r>
            <a:r>
              <a:rPr lang="en-US" sz="1800" spc="-20" dirty="0"/>
              <a:t>, </a:t>
            </a:r>
            <a:r>
              <a:rPr lang="en-US" sz="1800" spc="-20" dirty="0" err="1"/>
              <a:t>Nimitt</a:t>
            </a:r>
            <a:r>
              <a:rPr lang="en-US" sz="1800" spc="-20" dirty="0"/>
              <a:t> Consulting, Inc. </a:t>
            </a:r>
          </a:p>
          <a:p>
            <a:pPr>
              <a:spcBef>
                <a:spcPts val="600"/>
              </a:spcBef>
            </a:pPr>
            <a:r>
              <a:rPr lang="en-US" sz="1800" spc="-20" dirty="0"/>
              <a:t>Angela Lynne Simmons, </a:t>
            </a:r>
            <a:r>
              <a:rPr lang="en-US" sz="1800" spc="-20" dirty="0" smtClean="0"/>
              <a:t>CPA, VP, </a:t>
            </a:r>
            <a:r>
              <a:rPr lang="en-US" sz="1800" spc="-20" dirty="0"/>
              <a:t>Revenue and Reimbursement, Vanderbilt University Medical Center</a:t>
            </a:r>
          </a:p>
          <a:p>
            <a:pPr>
              <a:spcBef>
                <a:spcPts val="600"/>
              </a:spcBef>
            </a:pPr>
            <a:r>
              <a:rPr lang="en-US" sz="1800" spc="-20" dirty="0"/>
              <a:t>Diane G. Weiss, CPC, CPB, </a:t>
            </a:r>
            <a:r>
              <a:rPr lang="en-US" sz="1800" spc="-20" dirty="0" smtClean="0"/>
              <a:t>CCP, Vice </a:t>
            </a:r>
            <a:r>
              <a:rPr lang="en-US" sz="1800" spc="-20" dirty="0"/>
              <a:t>President, Reimbursement, </a:t>
            </a:r>
            <a:r>
              <a:rPr lang="en-US" sz="1800" spc="-20" dirty="0" err="1"/>
              <a:t>RestorixHealth</a:t>
            </a:r>
            <a:endParaRPr lang="en-US" sz="1800" spc="-20" dirty="0"/>
          </a:p>
          <a:p>
            <a:pPr>
              <a:spcBef>
                <a:spcPts val="600"/>
              </a:spcBef>
            </a:pPr>
            <a:r>
              <a:rPr lang="en-US" sz="1800" spc="-20" dirty="0"/>
              <a:t>Denise Williams, RN, </a:t>
            </a:r>
            <a:r>
              <a:rPr lang="en-US" sz="1800" spc="-20" dirty="0" smtClean="0"/>
              <a:t>COC, Senior </a:t>
            </a:r>
            <a:r>
              <a:rPr lang="en-US" sz="1800" spc="-20" dirty="0"/>
              <a:t>VP, Revenue Integrity Services, </a:t>
            </a:r>
            <a:r>
              <a:rPr lang="en-US" sz="1800" spc="-20" dirty="0" err="1"/>
              <a:t>Revant</a:t>
            </a:r>
            <a:r>
              <a:rPr lang="en-US" sz="1800" spc="-20" dirty="0"/>
              <a:t> </a:t>
            </a:r>
            <a:r>
              <a:rPr lang="en-US" sz="1800" spc="-20" dirty="0" smtClean="0"/>
              <a:t>Solutions</a:t>
            </a:r>
            <a:endParaRPr lang="en-US" sz="1800" i="1" spc="-20" dirty="0">
              <a:solidFill>
                <a:srgbClr val="00CCFF"/>
              </a:solidFill>
            </a:endParaRPr>
          </a:p>
        </p:txBody>
      </p:sp>
    </p:spTree>
    <p:extLst>
      <p:ext uri="{BB962C8B-B14F-4D97-AF65-F5344CB8AC3E}">
        <p14:creationId xmlns:p14="http://schemas.microsoft.com/office/powerpoint/2010/main" val="3841349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720</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Presented by</vt:lpstr>
      <vt:lpstr>Agenda</vt:lpstr>
      <vt:lpstr>About NAHRI</vt:lpstr>
      <vt:lpstr>Defining revenue integrity</vt:lpstr>
      <vt:lpstr>Membership benefits</vt:lpstr>
      <vt:lpstr>Charter Membership benefits</vt:lpstr>
      <vt:lpstr>Live website demonstration</vt:lpstr>
      <vt:lpstr>Advisory Board Members</vt:lpstr>
      <vt:lpstr>Advisory Board Member discussion</vt:lpstr>
      <vt:lpstr>Coming in 2018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McCafferty</dc:creator>
  <cp:lastModifiedBy>Andrea Kraynak</cp:lastModifiedBy>
  <cp:revision>16</cp:revision>
  <dcterms:created xsi:type="dcterms:W3CDTF">2017-12-05T19:15:45Z</dcterms:created>
  <dcterms:modified xsi:type="dcterms:W3CDTF">2017-12-19T19:04:21Z</dcterms:modified>
</cp:coreProperties>
</file>